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3" r:id="rId5"/>
    <p:sldId id="257" r:id="rId6"/>
    <p:sldId id="261" r:id="rId7"/>
    <p:sldId id="260"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38"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6AE6F-9FAB-E748-09A5-731C6B61A3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10051B-60C5-188A-2243-F8D6427BF6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E9D35-4612-E2A1-937E-BCF2771BEECA}"/>
              </a:ext>
            </a:extLst>
          </p:cNvPr>
          <p:cNvSpPr>
            <a:spLocks noGrp="1"/>
          </p:cNvSpPr>
          <p:nvPr>
            <p:ph type="dt" sz="half" idx="10"/>
          </p:nvPr>
        </p:nvSpPr>
        <p:spPr/>
        <p:txBody>
          <a:bodyPr/>
          <a:lstStyle/>
          <a:p>
            <a:fld id="{BA213577-8F8F-4D26-B511-FB01FE8E6426}" type="datetimeFigureOut">
              <a:rPr lang="en-US" smtClean="0"/>
              <a:t>9/29/2024</a:t>
            </a:fld>
            <a:endParaRPr lang="en-US"/>
          </a:p>
        </p:txBody>
      </p:sp>
      <p:sp>
        <p:nvSpPr>
          <p:cNvPr id="5" name="Footer Placeholder 4">
            <a:extLst>
              <a:ext uri="{FF2B5EF4-FFF2-40B4-BE49-F238E27FC236}">
                <a16:creationId xmlns:a16="http://schemas.microsoft.com/office/drawing/2014/main" id="{5B7079B6-8374-8AAD-1996-11BAB6BD0E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76C68-2F30-4C0A-F594-186359FD7D92}"/>
              </a:ext>
            </a:extLst>
          </p:cNvPr>
          <p:cNvSpPr>
            <a:spLocks noGrp="1"/>
          </p:cNvSpPr>
          <p:nvPr>
            <p:ph type="sldNum" sz="quarter" idx="12"/>
          </p:nvPr>
        </p:nvSpPr>
        <p:spPr/>
        <p:txBody>
          <a:bodyPr/>
          <a:lstStyle/>
          <a:p>
            <a:fld id="{23CF3DBE-C5EF-42C1-842A-FE25DC1BAF57}" type="slidenum">
              <a:rPr lang="en-US" smtClean="0"/>
              <a:t>‹#›</a:t>
            </a:fld>
            <a:endParaRPr lang="en-US"/>
          </a:p>
        </p:txBody>
      </p:sp>
    </p:spTree>
    <p:extLst>
      <p:ext uri="{BB962C8B-B14F-4D97-AF65-F5344CB8AC3E}">
        <p14:creationId xmlns:p14="http://schemas.microsoft.com/office/powerpoint/2010/main" val="2041926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FE352-B888-8A22-756B-9B64626C72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0C07BC-AAA2-3D93-B85F-5731FBA721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E7883B-3EA0-82C9-D1CD-6209AE0509E1}"/>
              </a:ext>
            </a:extLst>
          </p:cNvPr>
          <p:cNvSpPr>
            <a:spLocks noGrp="1"/>
          </p:cNvSpPr>
          <p:nvPr>
            <p:ph type="dt" sz="half" idx="10"/>
          </p:nvPr>
        </p:nvSpPr>
        <p:spPr/>
        <p:txBody>
          <a:bodyPr/>
          <a:lstStyle/>
          <a:p>
            <a:fld id="{BA213577-8F8F-4D26-B511-FB01FE8E6426}" type="datetimeFigureOut">
              <a:rPr lang="en-US" smtClean="0"/>
              <a:t>9/29/2024</a:t>
            </a:fld>
            <a:endParaRPr lang="en-US"/>
          </a:p>
        </p:txBody>
      </p:sp>
      <p:sp>
        <p:nvSpPr>
          <p:cNvPr id="5" name="Footer Placeholder 4">
            <a:extLst>
              <a:ext uri="{FF2B5EF4-FFF2-40B4-BE49-F238E27FC236}">
                <a16:creationId xmlns:a16="http://schemas.microsoft.com/office/drawing/2014/main" id="{94515C14-D177-86CD-0255-9ACFD1D24F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9C8094-5DA1-91F0-2AA4-8062C314878C}"/>
              </a:ext>
            </a:extLst>
          </p:cNvPr>
          <p:cNvSpPr>
            <a:spLocks noGrp="1"/>
          </p:cNvSpPr>
          <p:nvPr>
            <p:ph type="sldNum" sz="quarter" idx="12"/>
          </p:nvPr>
        </p:nvSpPr>
        <p:spPr/>
        <p:txBody>
          <a:bodyPr/>
          <a:lstStyle/>
          <a:p>
            <a:fld id="{23CF3DBE-C5EF-42C1-842A-FE25DC1BAF57}" type="slidenum">
              <a:rPr lang="en-US" smtClean="0"/>
              <a:t>‹#›</a:t>
            </a:fld>
            <a:endParaRPr lang="en-US"/>
          </a:p>
        </p:txBody>
      </p:sp>
    </p:spTree>
    <p:extLst>
      <p:ext uri="{BB962C8B-B14F-4D97-AF65-F5344CB8AC3E}">
        <p14:creationId xmlns:p14="http://schemas.microsoft.com/office/powerpoint/2010/main" val="6851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99EFBC-9865-6913-BE6B-780F22B9C1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26F0BC-B44C-1A36-DF0C-C8F7282255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490F9D-2D0D-8059-0353-EF07304637A8}"/>
              </a:ext>
            </a:extLst>
          </p:cNvPr>
          <p:cNvSpPr>
            <a:spLocks noGrp="1"/>
          </p:cNvSpPr>
          <p:nvPr>
            <p:ph type="dt" sz="half" idx="10"/>
          </p:nvPr>
        </p:nvSpPr>
        <p:spPr/>
        <p:txBody>
          <a:bodyPr/>
          <a:lstStyle/>
          <a:p>
            <a:fld id="{BA213577-8F8F-4D26-B511-FB01FE8E6426}" type="datetimeFigureOut">
              <a:rPr lang="en-US" smtClean="0"/>
              <a:t>9/29/2024</a:t>
            </a:fld>
            <a:endParaRPr lang="en-US"/>
          </a:p>
        </p:txBody>
      </p:sp>
      <p:sp>
        <p:nvSpPr>
          <p:cNvPr id="5" name="Footer Placeholder 4">
            <a:extLst>
              <a:ext uri="{FF2B5EF4-FFF2-40B4-BE49-F238E27FC236}">
                <a16:creationId xmlns:a16="http://schemas.microsoft.com/office/drawing/2014/main" id="{42F7FB55-5EDF-1885-0E1D-ADB071F37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12B82-8B04-B5BF-DA26-08032A8AAF78}"/>
              </a:ext>
            </a:extLst>
          </p:cNvPr>
          <p:cNvSpPr>
            <a:spLocks noGrp="1"/>
          </p:cNvSpPr>
          <p:nvPr>
            <p:ph type="sldNum" sz="quarter" idx="12"/>
          </p:nvPr>
        </p:nvSpPr>
        <p:spPr/>
        <p:txBody>
          <a:bodyPr/>
          <a:lstStyle/>
          <a:p>
            <a:fld id="{23CF3DBE-C5EF-42C1-842A-FE25DC1BAF57}" type="slidenum">
              <a:rPr lang="en-US" smtClean="0"/>
              <a:t>‹#›</a:t>
            </a:fld>
            <a:endParaRPr lang="en-US"/>
          </a:p>
        </p:txBody>
      </p:sp>
    </p:spTree>
    <p:extLst>
      <p:ext uri="{BB962C8B-B14F-4D97-AF65-F5344CB8AC3E}">
        <p14:creationId xmlns:p14="http://schemas.microsoft.com/office/powerpoint/2010/main" val="2832126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5DF5B-78AE-BC9E-16B2-FCE3942742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F490B8-60F5-602F-7BEA-3CE95F4DDD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CB8416-5540-304B-994E-1D661294F891}"/>
              </a:ext>
            </a:extLst>
          </p:cNvPr>
          <p:cNvSpPr>
            <a:spLocks noGrp="1"/>
          </p:cNvSpPr>
          <p:nvPr>
            <p:ph type="dt" sz="half" idx="10"/>
          </p:nvPr>
        </p:nvSpPr>
        <p:spPr/>
        <p:txBody>
          <a:bodyPr/>
          <a:lstStyle/>
          <a:p>
            <a:fld id="{BA213577-8F8F-4D26-B511-FB01FE8E6426}" type="datetimeFigureOut">
              <a:rPr lang="en-US" smtClean="0"/>
              <a:t>9/29/2024</a:t>
            </a:fld>
            <a:endParaRPr lang="en-US"/>
          </a:p>
        </p:txBody>
      </p:sp>
      <p:sp>
        <p:nvSpPr>
          <p:cNvPr id="5" name="Footer Placeholder 4">
            <a:extLst>
              <a:ext uri="{FF2B5EF4-FFF2-40B4-BE49-F238E27FC236}">
                <a16:creationId xmlns:a16="http://schemas.microsoft.com/office/drawing/2014/main" id="{FA6BA97B-EBB9-07FB-61C7-6021A7715F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5078C-0C07-8739-5733-10C2625FD458}"/>
              </a:ext>
            </a:extLst>
          </p:cNvPr>
          <p:cNvSpPr>
            <a:spLocks noGrp="1"/>
          </p:cNvSpPr>
          <p:nvPr>
            <p:ph type="sldNum" sz="quarter" idx="12"/>
          </p:nvPr>
        </p:nvSpPr>
        <p:spPr/>
        <p:txBody>
          <a:bodyPr/>
          <a:lstStyle/>
          <a:p>
            <a:fld id="{23CF3DBE-C5EF-42C1-842A-FE25DC1BAF57}" type="slidenum">
              <a:rPr lang="en-US" smtClean="0"/>
              <a:t>‹#›</a:t>
            </a:fld>
            <a:endParaRPr lang="en-US"/>
          </a:p>
        </p:txBody>
      </p:sp>
    </p:spTree>
    <p:extLst>
      <p:ext uri="{BB962C8B-B14F-4D97-AF65-F5344CB8AC3E}">
        <p14:creationId xmlns:p14="http://schemas.microsoft.com/office/powerpoint/2010/main" val="3772992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09987-14C0-32B6-AFA5-04E7F32D33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5415CD-D371-4278-A91D-5576AC86A5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CEBC3F-FDC0-5B2A-582C-C9810C06C4DB}"/>
              </a:ext>
            </a:extLst>
          </p:cNvPr>
          <p:cNvSpPr>
            <a:spLocks noGrp="1"/>
          </p:cNvSpPr>
          <p:nvPr>
            <p:ph type="dt" sz="half" idx="10"/>
          </p:nvPr>
        </p:nvSpPr>
        <p:spPr/>
        <p:txBody>
          <a:bodyPr/>
          <a:lstStyle/>
          <a:p>
            <a:fld id="{BA213577-8F8F-4D26-B511-FB01FE8E6426}" type="datetimeFigureOut">
              <a:rPr lang="en-US" smtClean="0"/>
              <a:t>9/29/2024</a:t>
            </a:fld>
            <a:endParaRPr lang="en-US"/>
          </a:p>
        </p:txBody>
      </p:sp>
      <p:sp>
        <p:nvSpPr>
          <p:cNvPr id="5" name="Footer Placeholder 4">
            <a:extLst>
              <a:ext uri="{FF2B5EF4-FFF2-40B4-BE49-F238E27FC236}">
                <a16:creationId xmlns:a16="http://schemas.microsoft.com/office/drawing/2014/main" id="{B5290985-E898-EEB2-4D1F-C7F249A1DA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FF50E8-C513-EE3B-7683-4D8C1EEA3DB4}"/>
              </a:ext>
            </a:extLst>
          </p:cNvPr>
          <p:cNvSpPr>
            <a:spLocks noGrp="1"/>
          </p:cNvSpPr>
          <p:nvPr>
            <p:ph type="sldNum" sz="quarter" idx="12"/>
          </p:nvPr>
        </p:nvSpPr>
        <p:spPr/>
        <p:txBody>
          <a:bodyPr/>
          <a:lstStyle/>
          <a:p>
            <a:fld id="{23CF3DBE-C5EF-42C1-842A-FE25DC1BAF57}" type="slidenum">
              <a:rPr lang="en-US" smtClean="0"/>
              <a:t>‹#›</a:t>
            </a:fld>
            <a:endParaRPr lang="en-US"/>
          </a:p>
        </p:txBody>
      </p:sp>
    </p:spTree>
    <p:extLst>
      <p:ext uri="{BB962C8B-B14F-4D97-AF65-F5344CB8AC3E}">
        <p14:creationId xmlns:p14="http://schemas.microsoft.com/office/powerpoint/2010/main" val="167982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7527-2026-465D-3EE4-D7C65E13DC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C387D4-2961-86DC-D230-60492C8877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814179-0F16-537C-1549-38C0196E78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55ED22-CE33-F045-9FE8-43B937B2A56A}"/>
              </a:ext>
            </a:extLst>
          </p:cNvPr>
          <p:cNvSpPr>
            <a:spLocks noGrp="1"/>
          </p:cNvSpPr>
          <p:nvPr>
            <p:ph type="dt" sz="half" idx="10"/>
          </p:nvPr>
        </p:nvSpPr>
        <p:spPr/>
        <p:txBody>
          <a:bodyPr/>
          <a:lstStyle/>
          <a:p>
            <a:fld id="{BA213577-8F8F-4D26-B511-FB01FE8E6426}" type="datetimeFigureOut">
              <a:rPr lang="en-US" smtClean="0"/>
              <a:t>9/29/2024</a:t>
            </a:fld>
            <a:endParaRPr lang="en-US"/>
          </a:p>
        </p:txBody>
      </p:sp>
      <p:sp>
        <p:nvSpPr>
          <p:cNvPr id="6" name="Footer Placeholder 5">
            <a:extLst>
              <a:ext uri="{FF2B5EF4-FFF2-40B4-BE49-F238E27FC236}">
                <a16:creationId xmlns:a16="http://schemas.microsoft.com/office/drawing/2014/main" id="{50817D19-281B-5828-25C0-41BE10C8A1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B0FD59-6AA1-340E-727E-8DDF86BA5A74}"/>
              </a:ext>
            </a:extLst>
          </p:cNvPr>
          <p:cNvSpPr>
            <a:spLocks noGrp="1"/>
          </p:cNvSpPr>
          <p:nvPr>
            <p:ph type="sldNum" sz="quarter" idx="12"/>
          </p:nvPr>
        </p:nvSpPr>
        <p:spPr/>
        <p:txBody>
          <a:bodyPr/>
          <a:lstStyle/>
          <a:p>
            <a:fld id="{23CF3DBE-C5EF-42C1-842A-FE25DC1BAF57}" type="slidenum">
              <a:rPr lang="en-US" smtClean="0"/>
              <a:t>‹#›</a:t>
            </a:fld>
            <a:endParaRPr lang="en-US"/>
          </a:p>
        </p:txBody>
      </p:sp>
    </p:spTree>
    <p:extLst>
      <p:ext uri="{BB962C8B-B14F-4D97-AF65-F5344CB8AC3E}">
        <p14:creationId xmlns:p14="http://schemas.microsoft.com/office/powerpoint/2010/main" val="100013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F3445-22A3-C286-E4D9-656848706F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4ECD5A-5670-0E54-0555-E3CBE5E5E2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C647C3-C838-6A10-F560-C6A1E8B225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4B48F8-72DE-8966-62AC-8E8C00E237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FFF619-57CE-5F5E-FEFE-7906E0F964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925B5A-B90C-89A8-D316-0788A5E0A0D1}"/>
              </a:ext>
            </a:extLst>
          </p:cNvPr>
          <p:cNvSpPr>
            <a:spLocks noGrp="1"/>
          </p:cNvSpPr>
          <p:nvPr>
            <p:ph type="dt" sz="half" idx="10"/>
          </p:nvPr>
        </p:nvSpPr>
        <p:spPr/>
        <p:txBody>
          <a:bodyPr/>
          <a:lstStyle/>
          <a:p>
            <a:fld id="{BA213577-8F8F-4D26-B511-FB01FE8E6426}" type="datetimeFigureOut">
              <a:rPr lang="en-US" smtClean="0"/>
              <a:t>9/29/2024</a:t>
            </a:fld>
            <a:endParaRPr lang="en-US"/>
          </a:p>
        </p:txBody>
      </p:sp>
      <p:sp>
        <p:nvSpPr>
          <p:cNvPr id="8" name="Footer Placeholder 7">
            <a:extLst>
              <a:ext uri="{FF2B5EF4-FFF2-40B4-BE49-F238E27FC236}">
                <a16:creationId xmlns:a16="http://schemas.microsoft.com/office/drawing/2014/main" id="{EBDBF4EC-C00C-CA21-8EAD-30A24FCE3E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AE11EE-FF61-32CA-5466-4BE81A9BCDF9}"/>
              </a:ext>
            </a:extLst>
          </p:cNvPr>
          <p:cNvSpPr>
            <a:spLocks noGrp="1"/>
          </p:cNvSpPr>
          <p:nvPr>
            <p:ph type="sldNum" sz="quarter" idx="12"/>
          </p:nvPr>
        </p:nvSpPr>
        <p:spPr/>
        <p:txBody>
          <a:bodyPr/>
          <a:lstStyle/>
          <a:p>
            <a:fld id="{23CF3DBE-C5EF-42C1-842A-FE25DC1BAF57}" type="slidenum">
              <a:rPr lang="en-US" smtClean="0"/>
              <a:t>‹#›</a:t>
            </a:fld>
            <a:endParaRPr lang="en-US"/>
          </a:p>
        </p:txBody>
      </p:sp>
    </p:spTree>
    <p:extLst>
      <p:ext uri="{BB962C8B-B14F-4D97-AF65-F5344CB8AC3E}">
        <p14:creationId xmlns:p14="http://schemas.microsoft.com/office/powerpoint/2010/main" val="2911674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234C3-5778-73AB-7A14-9D3979BBF1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776314-F7F7-8B8C-B1DB-5B6AADE24C65}"/>
              </a:ext>
            </a:extLst>
          </p:cNvPr>
          <p:cNvSpPr>
            <a:spLocks noGrp="1"/>
          </p:cNvSpPr>
          <p:nvPr>
            <p:ph type="dt" sz="half" idx="10"/>
          </p:nvPr>
        </p:nvSpPr>
        <p:spPr/>
        <p:txBody>
          <a:bodyPr/>
          <a:lstStyle/>
          <a:p>
            <a:fld id="{BA213577-8F8F-4D26-B511-FB01FE8E6426}" type="datetimeFigureOut">
              <a:rPr lang="en-US" smtClean="0"/>
              <a:t>9/29/2024</a:t>
            </a:fld>
            <a:endParaRPr lang="en-US"/>
          </a:p>
        </p:txBody>
      </p:sp>
      <p:sp>
        <p:nvSpPr>
          <p:cNvPr id="4" name="Footer Placeholder 3">
            <a:extLst>
              <a:ext uri="{FF2B5EF4-FFF2-40B4-BE49-F238E27FC236}">
                <a16:creationId xmlns:a16="http://schemas.microsoft.com/office/drawing/2014/main" id="{18B23D45-E394-0627-47F0-9DD46DEE93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2AC20C-2C7C-BA9C-EB29-B3428CB2AFC8}"/>
              </a:ext>
            </a:extLst>
          </p:cNvPr>
          <p:cNvSpPr>
            <a:spLocks noGrp="1"/>
          </p:cNvSpPr>
          <p:nvPr>
            <p:ph type="sldNum" sz="quarter" idx="12"/>
          </p:nvPr>
        </p:nvSpPr>
        <p:spPr/>
        <p:txBody>
          <a:bodyPr/>
          <a:lstStyle/>
          <a:p>
            <a:fld id="{23CF3DBE-C5EF-42C1-842A-FE25DC1BAF57}" type="slidenum">
              <a:rPr lang="en-US" smtClean="0"/>
              <a:t>‹#›</a:t>
            </a:fld>
            <a:endParaRPr lang="en-US"/>
          </a:p>
        </p:txBody>
      </p:sp>
    </p:spTree>
    <p:extLst>
      <p:ext uri="{BB962C8B-B14F-4D97-AF65-F5344CB8AC3E}">
        <p14:creationId xmlns:p14="http://schemas.microsoft.com/office/powerpoint/2010/main" val="3809986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A7D55F-3483-6B62-6B56-64F082DAC7F1}"/>
              </a:ext>
            </a:extLst>
          </p:cNvPr>
          <p:cNvSpPr>
            <a:spLocks noGrp="1"/>
          </p:cNvSpPr>
          <p:nvPr>
            <p:ph type="dt" sz="half" idx="10"/>
          </p:nvPr>
        </p:nvSpPr>
        <p:spPr/>
        <p:txBody>
          <a:bodyPr/>
          <a:lstStyle/>
          <a:p>
            <a:fld id="{BA213577-8F8F-4D26-B511-FB01FE8E6426}" type="datetimeFigureOut">
              <a:rPr lang="en-US" smtClean="0"/>
              <a:t>9/29/2024</a:t>
            </a:fld>
            <a:endParaRPr lang="en-US"/>
          </a:p>
        </p:txBody>
      </p:sp>
      <p:sp>
        <p:nvSpPr>
          <p:cNvPr id="3" name="Footer Placeholder 2">
            <a:extLst>
              <a:ext uri="{FF2B5EF4-FFF2-40B4-BE49-F238E27FC236}">
                <a16:creationId xmlns:a16="http://schemas.microsoft.com/office/drawing/2014/main" id="{DDAADD51-C41C-BAB9-EA7C-5C7643C44E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2673FF-E148-6773-C673-E69718F32824}"/>
              </a:ext>
            </a:extLst>
          </p:cNvPr>
          <p:cNvSpPr>
            <a:spLocks noGrp="1"/>
          </p:cNvSpPr>
          <p:nvPr>
            <p:ph type="sldNum" sz="quarter" idx="12"/>
          </p:nvPr>
        </p:nvSpPr>
        <p:spPr/>
        <p:txBody>
          <a:bodyPr/>
          <a:lstStyle/>
          <a:p>
            <a:fld id="{23CF3DBE-C5EF-42C1-842A-FE25DC1BAF57}" type="slidenum">
              <a:rPr lang="en-US" smtClean="0"/>
              <a:t>‹#›</a:t>
            </a:fld>
            <a:endParaRPr lang="en-US"/>
          </a:p>
        </p:txBody>
      </p:sp>
    </p:spTree>
    <p:extLst>
      <p:ext uri="{BB962C8B-B14F-4D97-AF65-F5344CB8AC3E}">
        <p14:creationId xmlns:p14="http://schemas.microsoft.com/office/powerpoint/2010/main" val="2883575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61DD8-8F23-2242-8E87-2E615F6414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C807EE-A105-FE12-D5E2-88484E9942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F3EBA7-5388-B031-3565-49A66FA21B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D2BEFF-56C1-B350-0B04-6A5DCDD895AB}"/>
              </a:ext>
            </a:extLst>
          </p:cNvPr>
          <p:cNvSpPr>
            <a:spLocks noGrp="1"/>
          </p:cNvSpPr>
          <p:nvPr>
            <p:ph type="dt" sz="half" idx="10"/>
          </p:nvPr>
        </p:nvSpPr>
        <p:spPr/>
        <p:txBody>
          <a:bodyPr/>
          <a:lstStyle/>
          <a:p>
            <a:fld id="{BA213577-8F8F-4D26-B511-FB01FE8E6426}" type="datetimeFigureOut">
              <a:rPr lang="en-US" smtClean="0"/>
              <a:t>9/29/2024</a:t>
            </a:fld>
            <a:endParaRPr lang="en-US"/>
          </a:p>
        </p:txBody>
      </p:sp>
      <p:sp>
        <p:nvSpPr>
          <p:cNvPr id="6" name="Footer Placeholder 5">
            <a:extLst>
              <a:ext uri="{FF2B5EF4-FFF2-40B4-BE49-F238E27FC236}">
                <a16:creationId xmlns:a16="http://schemas.microsoft.com/office/drawing/2014/main" id="{6F690302-5773-AD56-4F18-B5869ADB0E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FB95CA-4FB5-991F-41C1-2957586D9285}"/>
              </a:ext>
            </a:extLst>
          </p:cNvPr>
          <p:cNvSpPr>
            <a:spLocks noGrp="1"/>
          </p:cNvSpPr>
          <p:nvPr>
            <p:ph type="sldNum" sz="quarter" idx="12"/>
          </p:nvPr>
        </p:nvSpPr>
        <p:spPr/>
        <p:txBody>
          <a:bodyPr/>
          <a:lstStyle/>
          <a:p>
            <a:fld id="{23CF3DBE-C5EF-42C1-842A-FE25DC1BAF57}" type="slidenum">
              <a:rPr lang="en-US" smtClean="0"/>
              <a:t>‹#›</a:t>
            </a:fld>
            <a:endParaRPr lang="en-US"/>
          </a:p>
        </p:txBody>
      </p:sp>
    </p:spTree>
    <p:extLst>
      <p:ext uri="{BB962C8B-B14F-4D97-AF65-F5344CB8AC3E}">
        <p14:creationId xmlns:p14="http://schemas.microsoft.com/office/powerpoint/2010/main" val="254796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E4462-F90D-1B0C-279D-B891B886B9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04F1EA-5EE2-9CE7-08DC-311D362B19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4C22BF-BE83-E521-F8DA-F2C55CDB78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D85F2F-412A-30EF-23A7-6EAE86677C1F}"/>
              </a:ext>
            </a:extLst>
          </p:cNvPr>
          <p:cNvSpPr>
            <a:spLocks noGrp="1"/>
          </p:cNvSpPr>
          <p:nvPr>
            <p:ph type="dt" sz="half" idx="10"/>
          </p:nvPr>
        </p:nvSpPr>
        <p:spPr/>
        <p:txBody>
          <a:bodyPr/>
          <a:lstStyle/>
          <a:p>
            <a:fld id="{BA213577-8F8F-4D26-B511-FB01FE8E6426}" type="datetimeFigureOut">
              <a:rPr lang="en-US" smtClean="0"/>
              <a:t>9/29/2024</a:t>
            </a:fld>
            <a:endParaRPr lang="en-US"/>
          </a:p>
        </p:txBody>
      </p:sp>
      <p:sp>
        <p:nvSpPr>
          <p:cNvPr id="6" name="Footer Placeholder 5">
            <a:extLst>
              <a:ext uri="{FF2B5EF4-FFF2-40B4-BE49-F238E27FC236}">
                <a16:creationId xmlns:a16="http://schemas.microsoft.com/office/drawing/2014/main" id="{FF51AA37-7E73-1D2C-B36B-9C2EEA81E6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4B5F28-E34A-3341-1C95-A87E66062233}"/>
              </a:ext>
            </a:extLst>
          </p:cNvPr>
          <p:cNvSpPr>
            <a:spLocks noGrp="1"/>
          </p:cNvSpPr>
          <p:nvPr>
            <p:ph type="sldNum" sz="quarter" idx="12"/>
          </p:nvPr>
        </p:nvSpPr>
        <p:spPr/>
        <p:txBody>
          <a:bodyPr/>
          <a:lstStyle/>
          <a:p>
            <a:fld id="{23CF3DBE-C5EF-42C1-842A-FE25DC1BAF57}" type="slidenum">
              <a:rPr lang="en-US" smtClean="0"/>
              <a:t>‹#›</a:t>
            </a:fld>
            <a:endParaRPr lang="en-US"/>
          </a:p>
        </p:txBody>
      </p:sp>
    </p:spTree>
    <p:extLst>
      <p:ext uri="{BB962C8B-B14F-4D97-AF65-F5344CB8AC3E}">
        <p14:creationId xmlns:p14="http://schemas.microsoft.com/office/powerpoint/2010/main" val="2433667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D17A27-9E72-E5AE-3DBF-4D011248D9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1CA5C0-E52A-5A8D-95E3-E4722B0A11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C6720-1AB6-0319-436A-CF77501A3F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13577-8F8F-4D26-B511-FB01FE8E6426}" type="datetimeFigureOut">
              <a:rPr lang="en-US" smtClean="0"/>
              <a:t>9/29/2024</a:t>
            </a:fld>
            <a:endParaRPr lang="en-US"/>
          </a:p>
        </p:txBody>
      </p:sp>
      <p:sp>
        <p:nvSpPr>
          <p:cNvPr id="5" name="Footer Placeholder 4">
            <a:extLst>
              <a:ext uri="{FF2B5EF4-FFF2-40B4-BE49-F238E27FC236}">
                <a16:creationId xmlns:a16="http://schemas.microsoft.com/office/drawing/2014/main" id="{19BC05A7-6E93-3C9E-E06E-511EB211C5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6DCC9E-5B37-7FDF-9D61-F9931258CD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F3DBE-C5EF-42C1-842A-FE25DC1BAF57}" type="slidenum">
              <a:rPr lang="en-US" smtClean="0"/>
              <a:t>‹#›</a:t>
            </a:fld>
            <a:endParaRPr lang="en-US"/>
          </a:p>
        </p:txBody>
      </p:sp>
    </p:spTree>
    <p:extLst>
      <p:ext uri="{BB962C8B-B14F-4D97-AF65-F5344CB8AC3E}">
        <p14:creationId xmlns:p14="http://schemas.microsoft.com/office/powerpoint/2010/main" val="1412628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FF2190-AA1F-15D4-CA2C-F4FBD1436AD0}"/>
              </a:ext>
            </a:extLst>
          </p:cNvPr>
          <p:cNvSpPr>
            <a:spLocks noGrp="1"/>
          </p:cNvSpPr>
          <p:nvPr>
            <p:ph type="ctrTitle"/>
          </p:nvPr>
        </p:nvSpPr>
        <p:spPr>
          <a:xfrm>
            <a:off x="699714" y="353160"/>
            <a:ext cx="7091300" cy="898581"/>
          </a:xfrm>
        </p:spPr>
        <p:txBody>
          <a:bodyPr anchor="ctr">
            <a:normAutofit/>
          </a:bodyPr>
          <a:lstStyle/>
          <a:p>
            <a:pPr algn="l"/>
            <a:r>
              <a:rPr lang="en-US" sz="4000" dirty="0" err="1">
                <a:solidFill>
                  <a:srgbClr val="FFFFFF"/>
                </a:solidFill>
              </a:rPr>
              <a:t>Chinuk</a:t>
            </a:r>
            <a:r>
              <a:rPr lang="en-US" sz="4000" dirty="0">
                <a:solidFill>
                  <a:srgbClr val="FFFFFF"/>
                </a:solidFill>
              </a:rPr>
              <a:t> Wawa</a:t>
            </a:r>
          </a:p>
        </p:txBody>
      </p:sp>
      <p:pic>
        <p:nvPicPr>
          <p:cNvPr id="9" name="Picture 8">
            <a:extLst>
              <a:ext uri="{FF2B5EF4-FFF2-40B4-BE49-F238E27FC236}">
                <a16:creationId xmlns:a16="http://schemas.microsoft.com/office/drawing/2014/main" id="{0596B2E9-341E-3BC0-8656-2B9715711E82}"/>
              </a:ext>
            </a:extLst>
          </p:cNvPr>
          <p:cNvPicPr>
            <a:picLocks noChangeAspect="1"/>
          </p:cNvPicPr>
          <p:nvPr/>
        </p:nvPicPr>
        <p:blipFill>
          <a:blip r:embed="rId2"/>
          <a:stretch>
            <a:fillRect/>
          </a:stretch>
        </p:blipFill>
        <p:spPr>
          <a:xfrm>
            <a:off x="715748" y="3235407"/>
            <a:ext cx="5131088" cy="1889674"/>
          </a:xfrm>
          <a:prstGeom prst="rect">
            <a:avLst/>
          </a:prstGeom>
        </p:spPr>
      </p:pic>
      <p:pic>
        <p:nvPicPr>
          <p:cNvPr id="7" name="Picture 6">
            <a:extLst>
              <a:ext uri="{FF2B5EF4-FFF2-40B4-BE49-F238E27FC236}">
                <a16:creationId xmlns:a16="http://schemas.microsoft.com/office/drawing/2014/main" id="{DD38DC67-68E8-23BC-04D4-9A90C8A7A446}"/>
              </a:ext>
            </a:extLst>
          </p:cNvPr>
          <p:cNvPicPr>
            <a:picLocks noChangeAspect="1"/>
          </p:cNvPicPr>
          <p:nvPr/>
        </p:nvPicPr>
        <p:blipFill>
          <a:blip r:embed="rId3"/>
          <a:stretch>
            <a:fillRect/>
          </a:stretch>
        </p:blipFill>
        <p:spPr>
          <a:xfrm>
            <a:off x="6345165" y="2360599"/>
            <a:ext cx="5131087" cy="3712263"/>
          </a:xfrm>
          <a:prstGeom prst="rect">
            <a:avLst/>
          </a:prstGeom>
        </p:spPr>
      </p:pic>
    </p:spTree>
    <p:extLst>
      <p:ext uri="{BB962C8B-B14F-4D97-AF65-F5344CB8AC3E}">
        <p14:creationId xmlns:p14="http://schemas.microsoft.com/office/powerpoint/2010/main" val="448283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2DAD3A-8A48-A60C-1F3E-ED71058738C9}"/>
              </a:ext>
            </a:extLst>
          </p:cNvPr>
          <p:cNvSpPr>
            <a:spLocks noGrp="1"/>
          </p:cNvSpPr>
          <p:nvPr>
            <p:ph type="title"/>
          </p:nvPr>
        </p:nvSpPr>
        <p:spPr>
          <a:xfrm>
            <a:off x="630936" y="457200"/>
            <a:ext cx="4343400" cy="1929384"/>
          </a:xfrm>
        </p:spPr>
        <p:txBody>
          <a:bodyPr anchor="ctr">
            <a:normAutofit/>
          </a:bodyPr>
          <a:lstStyle/>
          <a:p>
            <a:r>
              <a:rPr lang="en-US" sz="4800"/>
              <a:t>Language &amp; Culture </a:t>
            </a:r>
          </a:p>
        </p:txBody>
      </p:sp>
      <p:sp>
        <p:nvSpPr>
          <p:cNvPr id="14"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0C62A8-FB30-4635-0FFD-7B697E446FD9}"/>
              </a:ext>
            </a:extLst>
          </p:cNvPr>
          <p:cNvSpPr>
            <a:spLocks noGrp="1"/>
          </p:cNvSpPr>
          <p:nvPr>
            <p:ph idx="1"/>
          </p:nvPr>
        </p:nvSpPr>
        <p:spPr>
          <a:xfrm>
            <a:off x="5541263" y="212436"/>
            <a:ext cx="6007608" cy="2174148"/>
          </a:xfrm>
        </p:spPr>
        <p:txBody>
          <a:bodyPr anchor="ctr">
            <a:noAutofit/>
          </a:bodyPr>
          <a:lstStyle/>
          <a:p>
            <a:r>
              <a:rPr lang="en-US" sz="1600" dirty="0"/>
              <a:t>Language is a way of understanding the world and how a specific group of people relate to it and to each other. </a:t>
            </a:r>
          </a:p>
          <a:p>
            <a:endParaRPr lang="en-US" sz="1600" dirty="0"/>
          </a:p>
          <a:p>
            <a:r>
              <a:rPr lang="en-US" sz="1600" dirty="0"/>
              <a:t>When learning a new language, you are also learning about the culture (customs and traditions) of a group of people and a place.</a:t>
            </a:r>
          </a:p>
          <a:p>
            <a:endParaRPr lang="en-US" sz="1600" dirty="0"/>
          </a:p>
          <a:p>
            <a:r>
              <a:rPr lang="en-US" sz="1600" dirty="0"/>
              <a:t>Languages connect tribal people to place and maintain connections to ancestors. </a:t>
            </a:r>
          </a:p>
        </p:txBody>
      </p:sp>
      <p:pic>
        <p:nvPicPr>
          <p:cNvPr id="7" name="Picture 6">
            <a:extLst>
              <a:ext uri="{FF2B5EF4-FFF2-40B4-BE49-F238E27FC236}">
                <a16:creationId xmlns:a16="http://schemas.microsoft.com/office/drawing/2014/main" id="{388B3DDA-07C0-79EE-903E-DCEE996720F5}"/>
              </a:ext>
            </a:extLst>
          </p:cNvPr>
          <p:cNvPicPr>
            <a:picLocks noChangeAspect="1"/>
          </p:cNvPicPr>
          <p:nvPr/>
        </p:nvPicPr>
        <p:blipFill>
          <a:blip r:embed="rId2"/>
          <a:stretch>
            <a:fillRect/>
          </a:stretch>
        </p:blipFill>
        <p:spPr>
          <a:xfrm>
            <a:off x="562119" y="2569464"/>
            <a:ext cx="5276561" cy="3678936"/>
          </a:xfrm>
          <a:prstGeom prst="rect">
            <a:avLst/>
          </a:prstGeom>
        </p:spPr>
      </p:pic>
      <p:pic>
        <p:nvPicPr>
          <p:cNvPr id="5" name="Picture 4">
            <a:extLst>
              <a:ext uri="{FF2B5EF4-FFF2-40B4-BE49-F238E27FC236}">
                <a16:creationId xmlns:a16="http://schemas.microsoft.com/office/drawing/2014/main" id="{A75429BD-944C-FFDE-1BFD-4581FF1B03E5}"/>
              </a:ext>
            </a:extLst>
          </p:cNvPr>
          <p:cNvPicPr>
            <a:picLocks noChangeAspect="1"/>
          </p:cNvPicPr>
          <p:nvPr/>
        </p:nvPicPr>
        <p:blipFill>
          <a:blip r:embed="rId3"/>
          <a:stretch>
            <a:fillRect/>
          </a:stretch>
        </p:blipFill>
        <p:spPr>
          <a:xfrm>
            <a:off x="6342779" y="2569464"/>
            <a:ext cx="5291545" cy="3678936"/>
          </a:xfrm>
          <a:prstGeom prst="rect">
            <a:avLst/>
          </a:prstGeom>
        </p:spPr>
      </p:pic>
    </p:spTree>
    <p:extLst>
      <p:ext uri="{BB962C8B-B14F-4D97-AF65-F5344CB8AC3E}">
        <p14:creationId xmlns:p14="http://schemas.microsoft.com/office/powerpoint/2010/main" val="632232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2DAD3A-8A48-A60C-1F3E-ED71058738C9}"/>
              </a:ext>
            </a:extLst>
          </p:cNvPr>
          <p:cNvSpPr>
            <a:spLocks noGrp="1"/>
          </p:cNvSpPr>
          <p:nvPr>
            <p:ph type="title"/>
          </p:nvPr>
        </p:nvSpPr>
        <p:spPr>
          <a:xfrm>
            <a:off x="630936" y="457200"/>
            <a:ext cx="4343400" cy="1929384"/>
          </a:xfrm>
        </p:spPr>
        <p:txBody>
          <a:bodyPr anchor="ctr">
            <a:normAutofit/>
          </a:bodyPr>
          <a:lstStyle/>
          <a:p>
            <a:r>
              <a:rPr lang="en-US" dirty="0"/>
              <a:t>Language &amp; Culture Continued </a:t>
            </a:r>
          </a:p>
        </p:txBody>
      </p:sp>
      <p:sp>
        <p:nvSpPr>
          <p:cNvPr id="14"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0C62A8-FB30-4635-0FFD-7B697E446FD9}"/>
              </a:ext>
            </a:extLst>
          </p:cNvPr>
          <p:cNvSpPr>
            <a:spLocks noGrp="1"/>
          </p:cNvSpPr>
          <p:nvPr>
            <p:ph idx="1"/>
          </p:nvPr>
        </p:nvSpPr>
        <p:spPr>
          <a:xfrm>
            <a:off x="5541263" y="457200"/>
            <a:ext cx="6007608" cy="1929384"/>
          </a:xfrm>
        </p:spPr>
        <p:txBody>
          <a:bodyPr anchor="ctr">
            <a:noAutofit/>
          </a:bodyPr>
          <a:lstStyle/>
          <a:p>
            <a:r>
              <a:rPr lang="en-US" sz="1400" dirty="0"/>
              <a:t>Language remains a direct conduit to important aspects of traditional tribal life. </a:t>
            </a:r>
          </a:p>
          <a:p>
            <a:endParaRPr lang="en-US" sz="1400" dirty="0"/>
          </a:p>
          <a:p>
            <a:r>
              <a:rPr lang="en-US" sz="1400" dirty="0"/>
              <a:t>Each tribe has their own distinct language(s), which includes varied dialects. </a:t>
            </a:r>
            <a:r>
              <a:rPr lang="en-US" sz="1400" dirty="0" err="1"/>
              <a:t>Chinuk</a:t>
            </a:r>
            <a:r>
              <a:rPr lang="en-US" sz="1400" dirty="0"/>
              <a:t> Wawa is one of many Native languages in Oregon. </a:t>
            </a:r>
          </a:p>
          <a:p>
            <a:endParaRPr lang="en-US" sz="1400" dirty="0"/>
          </a:p>
          <a:p>
            <a:r>
              <a:rPr lang="en-US" sz="1400" dirty="0"/>
              <a:t>It was common for members of tribes to be multilingual, as communication among groups was essential for trade, political and other reasons.</a:t>
            </a:r>
          </a:p>
        </p:txBody>
      </p:sp>
      <p:pic>
        <p:nvPicPr>
          <p:cNvPr id="5" name="Picture 4">
            <a:extLst>
              <a:ext uri="{FF2B5EF4-FFF2-40B4-BE49-F238E27FC236}">
                <a16:creationId xmlns:a16="http://schemas.microsoft.com/office/drawing/2014/main" id="{09B2B588-FCD3-2272-9C2D-3A06F1751545}"/>
              </a:ext>
            </a:extLst>
          </p:cNvPr>
          <p:cNvPicPr>
            <a:picLocks noChangeAspect="1"/>
          </p:cNvPicPr>
          <p:nvPr/>
        </p:nvPicPr>
        <p:blipFill>
          <a:blip r:embed="rId2"/>
          <a:stretch>
            <a:fillRect/>
          </a:stretch>
        </p:blipFill>
        <p:spPr>
          <a:xfrm>
            <a:off x="846303" y="2569464"/>
            <a:ext cx="4708193" cy="3678936"/>
          </a:xfrm>
          <a:prstGeom prst="rect">
            <a:avLst/>
          </a:prstGeom>
        </p:spPr>
      </p:pic>
      <p:pic>
        <p:nvPicPr>
          <p:cNvPr id="7" name="Picture 6">
            <a:extLst>
              <a:ext uri="{FF2B5EF4-FFF2-40B4-BE49-F238E27FC236}">
                <a16:creationId xmlns:a16="http://schemas.microsoft.com/office/drawing/2014/main" id="{6C4A5AC3-AC41-ED2E-7D3D-ED8625C00C70}"/>
              </a:ext>
            </a:extLst>
          </p:cNvPr>
          <p:cNvPicPr>
            <a:picLocks noChangeAspect="1"/>
          </p:cNvPicPr>
          <p:nvPr/>
        </p:nvPicPr>
        <p:blipFill>
          <a:blip r:embed="rId3"/>
          <a:stretch>
            <a:fillRect/>
          </a:stretch>
        </p:blipFill>
        <p:spPr>
          <a:xfrm>
            <a:off x="6613176" y="2569464"/>
            <a:ext cx="4750752" cy="3678936"/>
          </a:xfrm>
          <a:prstGeom prst="rect">
            <a:avLst/>
          </a:prstGeom>
        </p:spPr>
      </p:pic>
    </p:spTree>
    <p:extLst>
      <p:ext uri="{BB962C8B-B14F-4D97-AF65-F5344CB8AC3E}">
        <p14:creationId xmlns:p14="http://schemas.microsoft.com/office/powerpoint/2010/main" val="3249555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925144-8CDC-089A-A07D-021C2123F8B8}"/>
              </a:ext>
            </a:extLst>
          </p:cNvPr>
          <p:cNvSpPr>
            <a:spLocks noGrp="1"/>
          </p:cNvSpPr>
          <p:nvPr>
            <p:ph type="title"/>
          </p:nvPr>
        </p:nvSpPr>
        <p:spPr>
          <a:xfrm>
            <a:off x="572493" y="238539"/>
            <a:ext cx="11018520" cy="1434415"/>
          </a:xfrm>
        </p:spPr>
        <p:txBody>
          <a:bodyPr anchor="b">
            <a:normAutofit/>
          </a:bodyPr>
          <a:lstStyle/>
          <a:p>
            <a:r>
              <a:rPr lang="en-US" sz="5400"/>
              <a:t>Vocabulary</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B56F18-3336-1443-AE4C-51881FE8272A}"/>
              </a:ext>
            </a:extLst>
          </p:cNvPr>
          <p:cNvSpPr>
            <a:spLocks noGrp="1"/>
          </p:cNvSpPr>
          <p:nvPr>
            <p:ph idx="1"/>
          </p:nvPr>
        </p:nvSpPr>
        <p:spPr>
          <a:xfrm>
            <a:off x="572493" y="2071316"/>
            <a:ext cx="6713552" cy="4119172"/>
          </a:xfrm>
        </p:spPr>
        <p:txBody>
          <a:bodyPr anchor="t">
            <a:normAutofit/>
          </a:bodyPr>
          <a:lstStyle/>
          <a:p>
            <a:r>
              <a:rPr lang="en-US" sz="1800" b="1" dirty="0" err="1"/>
              <a:t>chinuk</a:t>
            </a:r>
            <a:r>
              <a:rPr lang="en-US" sz="1800" b="1" dirty="0"/>
              <a:t> wawa </a:t>
            </a:r>
            <a:r>
              <a:rPr lang="en-US" sz="1800" dirty="0"/>
              <a:t>- an intertribal hybrid language indigenous to the Pacific Northwest. </a:t>
            </a:r>
          </a:p>
          <a:p>
            <a:r>
              <a:rPr lang="en-US" sz="1800" b="1" dirty="0"/>
              <a:t>Ancestors</a:t>
            </a:r>
            <a:r>
              <a:rPr lang="en-US" sz="1800" dirty="0"/>
              <a:t> – People living before us that we are descended from and have passed down traditions including oral language and stories. </a:t>
            </a:r>
          </a:p>
          <a:p>
            <a:r>
              <a:rPr lang="en-US" sz="1800" b="1" dirty="0"/>
              <a:t>LINGUA FRANCA </a:t>
            </a:r>
            <a:r>
              <a:rPr lang="en-US" sz="1800" dirty="0"/>
              <a:t>– A language that is adopted as a common language between speakers whose native languages are different. </a:t>
            </a:r>
          </a:p>
          <a:p>
            <a:r>
              <a:rPr lang="en-US" sz="1800" b="1" dirty="0"/>
              <a:t>DIALECT</a:t>
            </a:r>
            <a:r>
              <a:rPr lang="en-US" sz="1800" dirty="0"/>
              <a:t> – A form of a language spoken by a group of people. </a:t>
            </a:r>
          </a:p>
          <a:p>
            <a:r>
              <a:rPr lang="en-US" sz="1800" b="1" dirty="0"/>
              <a:t>Columbia River </a:t>
            </a:r>
            <a:r>
              <a:rPr lang="en-US" sz="1800" dirty="0"/>
              <a:t>– A river that flows through Oregon, Washington, and Canada. It is the largest river in the Pacific Northwest region of North America at 1,243 miles long. The river was home to the Chinookan peoples on the lower river and many other tribes on its upper branches.</a:t>
            </a:r>
          </a:p>
        </p:txBody>
      </p:sp>
      <p:pic>
        <p:nvPicPr>
          <p:cNvPr id="4" name="Picture 3">
            <a:extLst>
              <a:ext uri="{FF2B5EF4-FFF2-40B4-BE49-F238E27FC236}">
                <a16:creationId xmlns:a16="http://schemas.microsoft.com/office/drawing/2014/main" id="{F0E9D215-1EFA-EBB3-5EF9-30C09B2D5BA0}"/>
              </a:ext>
            </a:extLst>
          </p:cNvPr>
          <p:cNvPicPr>
            <a:picLocks noChangeAspect="1"/>
          </p:cNvPicPr>
          <p:nvPr/>
        </p:nvPicPr>
        <p:blipFill>
          <a:blip r:embed="rId2"/>
          <a:srcRect l="13734" r="6898" b="3"/>
          <a:stretch/>
        </p:blipFill>
        <p:spPr>
          <a:xfrm>
            <a:off x="7675658" y="2093976"/>
            <a:ext cx="3941064" cy="4096512"/>
          </a:xfrm>
          <a:prstGeom prst="rect">
            <a:avLst/>
          </a:prstGeom>
        </p:spPr>
      </p:pic>
    </p:spTree>
    <p:extLst>
      <p:ext uri="{BB962C8B-B14F-4D97-AF65-F5344CB8AC3E}">
        <p14:creationId xmlns:p14="http://schemas.microsoft.com/office/powerpoint/2010/main" val="1435098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4B513A-BAB8-C44E-E3B4-CC102F13FF10}"/>
              </a:ext>
            </a:extLst>
          </p:cNvPr>
          <p:cNvSpPr>
            <a:spLocks noGrp="1"/>
          </p:cNvSpPr>
          <p:nvPr>
            <p:ph type="title"/>
          </p:nvPr>
        </p:nvSpPr>
        <p:spPr>
          <a:xfrm>
            <a:off x="252245" y="132080"/>
            <a:ext cx="4818888" cy="1481328"/>
          </a:xfrm>
        </p:spPr>
        <p:txBody>
          <a:bodyPr anchor="b">
            <a:normAutofit/>
          </a:bodyPr>
          <a:lstStyle/>
          <a:p>
            <a:r>
              <a:rPr lang="en-US" sz="5400" b="0" i="0" u="none" strike="noStrike" baseline="0" dirty="0">
                <a:latin typeface="Arial" panose="020B0604020202020204" pitchFamily="34" charset="0"/>
              </a:rPr>
              <a:t>History</a:t>
            </a:r>
            <a:endParaRPr lang="en-US" sz="5400" dirty="0"/>
          </a:p>
        </p:txBody>
      </p:sp>
      <p:sp>
        <p:nvSpPr>
          <p:cNvPr id="103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372DC5-C7EE-5495-D08A-533FA295AD62}"/>
              </a:ext>
            </a:extLst>
          </p:cNvPr>
          <p:cNvSpPr>
            <a:spLocks noGrp="1"/>
          </p:cNvSpPr>
          <p:nvPr>
            <p:ph idx="1"/>
          </p:nvPr>
        </p:nvSpPr>
        <p:spPr>
          <a:xfrm>
            <a:off x="630936" y="2660904"/>
            <a:ext cx="4818888" cy="3547872"/>
          </a:xfrm>
        </p:spPr>
        <p:txBody>
          <a:bodyPr anchor="t">
            <a:noAutofit/>
          </a:bodyPr>
          <a:lstStyle/>
          <a:p>
            <a:r>
              <a:rPr lang="en-US" sz="1600" dirty="0" err="1"/>
              <a:t>Chinuk</a:t>
            </a:r>
            <a:r>
              <a:rPr lang="en-US" sz="1600" dirty="0"/>
              <a:t> Wawa arose as an Indigenous language along the Columbia River.</a:t>
            </a:r>
          </a:p>
          <a:p>
            <a:pPr marL="0" indent="0">
              <a:buNone/>
            </a:pPr>
            <a:endParaRPr lang="en-US" sz="1600" dirty="0"/>
          </a:p>
          <a:p>
            <a:r>
              <a:rPr lang="en-US" sz="1600" dirty="0"/>
              <a:t>It served as a regional lingua franca facilitating communication between speakers of different tribal languages as well as between tribal people and speakers of English and Canadian French.</a:t>
            </a:r>
          </a:p>
          <a:p>
            <a:pPr marL="0" indent="0">
              <a:buNone/>
            </a:pPr>
            <a:endParaRPr lang="en-US" sz="1600" dirty="0"/>
          </a:p>
          <a:p>
            <a:r>
              <a:rPr lang="en-US" sz="1600" dirty="0"/>
              <a:t>It was utilized to communicate with traders, explorers, and settlers. For a time the language was the most common language between all of the peoples in the region - tribes, settlers, explorers, and fur traders in places like Portland and Seattle.</a:t>
            </a:r>
          </a:p>
        </p:txBody>
      </p:sp>
      <p:pic>
        <p:nvPicPr>
          <p:cNvPr id="1026" name="Picture 2" descr="Chinuk Wawa Alphabet">
            <a:extLst>
              <a:ext uri="{FF2B5EF4-FFF2-40B4-BE49-F238E27FC236}">
                <a16:creationId xmlns:a16="http://schemas.microsoft.com/office/drawing/2014/main" id="{85498F40-0775-40F8-D7AE-B44AC7D222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34468" y="1219410"/>
            <a:ext cx="6157532" cy="3463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453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0DE94D-C11B-6782-99D6-39A91A0F54AD}"/>
              </a:ext>
            </a:extLst>
          </p:cNvPr>
          <p:cNvSpPr>
            <a:spLocks noGrp="1"/>
          </p:cNvSpPr>
          <p:nvPr>
            <p:ph type="title"/>
          </p:nvPr>
        </p:nvSpPr>
        <p:spPr>
          <a:xfrm>
            <a:off x="630936" y="640080"/>
            <a:ext cx="4818888" cy="1481328"/>
          </a:xfrm>
        </p:spPr>
        <p:txBody>
          <a:bodyPr anchor="b">
            <a:normAutofit/>
          </a:bodyPr>
          <a:lstStyle/>
          <a:p>
            <a:r>
              <a:rPr lang="nl-NL" sz="5000">
                <a:latin typeface="Arial" panose="020B0604020202020204" pitchFamily="34" charset="0"/>
              </a:rPr>
              <a:t>C</a:t>
            </a:r>
            <a:r>
              <a:rPr lang="nl-NL" sz="5000" b="0" i="0" u="none" strike="noStrike" baseline="0">
                <a:latin typeface="Arial" panose="020B0604020202020204" pitchFamily="34" charset="0"/>
              </a:rPr>
              <a:t>hinuk </a:t>
            </a:r>
            <a:r>
              <a:rPr lang="nl-NL" sz="5000">
                <a:latin typeface="Arial" panose="020B0604020202020204" pitchFamily="34" charset="0"/>
              </a:rPr>
              <a:t>W</a:t>
            </a:r>
            <a:r>
              <a:rPr lang="nl-NL" sz="5000" b="0" i="0" u="none" strike="noStrike" baseline="0">
                <a:latin typeface="Arial" panose="020B0604020202020204" pitchFamily="34" charset="0"/>
              </a:rPr>
              <a:t>awa in Grand Ronde</a:t>
            </a:r>
            <a:endParaRPr lang="en-US" sz="5000"/>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52C7C6-089B-67DD-4AEF-DBAB0F645F7F}"/>
              </a:ext>
            </a:extLst>
          </p:cNvPr>
          <p:cNvSpPr>
            <a:spLocks noGrp="1"/>
          </p:cNvSpPr>
          <p:nvPr>
            <p:ph idx="1"/>
          </p:nvPr>
        </p:nvSpPr>
        <p:spPr>
          <a:xfrm>
            <a:off x="630936" y="2660904"/>
            <a:ext cx="4818888" cy="3547872"/>
          </a:xfrm>
        </p:spPr>
        <p:txBody>
          <a:bodyPr anchor="t">
            <a:normAutofit/>
          </a:bodyPr>
          <a:lstStyle/>
          <a:p>
            <a:r>
              <a:rPr lang="en-US" sz="1900" dirty="0"/>
              <a:t>It was the common language of the Grand Ronde reservation (at the time of establishment) used by the Native people to communicate with each other.</a:t>
            </a:r>
          </a:p>
          <a:p>
            <a:r>
              <a:rPr lang="en-US" sz="1900" dirty="0"/>
              <a:t>At Grand Ronde it became the first language in the households of most tribal members.</a:t>
            </a:r>
          </a:p>
          <a:p>
            <a:r>
              <a:rPr lang="en-US" sz="1900" dirty="0"/>
              <a:t>It continues to be a first language and lifeway of many households of CTGR citizens today as they work to restore and preserve oral language traditions for future generations.</a:t>
            </a:r>
          </a:p>
        </p:txBody>
      </p:sp>
      <p:pic>
        <p:nvPicPr>
          <p:cNvPr id="5" name="Picture 4">
            <a:extLst>
              <a:ext uri="{FF2B5EF4-FFF2-40B4-BE49-F238E27FC236}">
                <a16:creationId xmlns:a16="http://schemas.microsoft.com/office/drawing/2014/main" id="{62F77C70-DE57-8783-F260-868A02038E11}"/>
              </a:ext>
            </a:extLst>
          </p:cNvPr>
          <p:cNvPicPr>
            <a:picLocks noChangeAspect="1"/>
          </p:cNvPicPr>
          <p:nvPr/>
        </p:nvPicPr>
        <p:blipFill>
          <a:blip r:embed="rId2"/>
          <a:stretch>
            <a:fillRect/>
          </a:stretch>
        </p:blipFill>
        <p:spPr>
          <a:xfrm>
            <a:off x="6962340" y="640080"/>
            <a:ext cx="3732383" cy="5577840"/>
          </a:xfrm>
          <a:prstGeom prst="rect">
            <a:avLst/>
          </a:prstGeom>
        </p:spPr>
      </p:pic>
    </p:spTree>
    <p:extLst>
      <p:ext uri="{BB962C8B-B14F-4D97-AF65-F5344CB8AC3E}">
        <p14:creationId xmlns:p14="http://schemas.microsoft.com/office/powerpoint/2010/main" val="2461801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771A72-50C0-C66F-54E8-609EA5EE0985}"/>
              </a:ext>
            </a:extLst>
          </p:cNvPr>
          <p:cNvSpPr>
            <a:spLocks noGrp="1"/>
          </p:cNvSpPr>
          <p:nvPr>
            <p:ph type="title"/>
          </p:nvPr>
        </p:nvSpPr>
        <p:spPr>
          <a:xfrm>
            <a:off x="630936" y="457200"/>
            <a:ext cx="4343400" cy="1929384"/>
          </a:xfrm>
        </p:spPr>
        <p:txBody>
          <a:bodyPr anchor="ctr">
            <a:normAutofit/>
          </a:bodyPr>
          <a:lstStyle/>
          <a:p>
            <a:r>
              <a:rPr lang="en-US" sz="4800" b="0" i="0" u="none" strike="noStrike" baseline="0">
                <a:latin typeface="Arial" panose="020B0604020202020204" pitchFamily="34" charset="0"/>
              </a:rPr>
              <a:t>Geographic Spread</a:t>
            </a:r>
            <a:endParaRPr lang="en-US" sz="4800"/>
          </a:p>
        </p:txBody>
      </p:sp>
      <p:sp>
        <p:nvSpPr>
          <p:cNvPr id="21"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135F7A-7C34-539A-E1F2-AC40FA263B86}"/>
              </a:ext>
            </a:extLst>
          </p:cNvPr>
          <p:cNvSpPr>
            <a:spLocks noGrp="1"/>
          </p:cNvSpPr>
          <p:nvPr>
            <p:ph idx="1"/>
          </p:nvPr>
        </p:nvSpPr>
        <p:spPr>
          <a:xfrm>
            <a:off x="5541263" y="457200"/>
            <a:ext cx="6007608" cy="1929384"/>
          </a:xfrm>
        </p:spPr>
        <p:txBody>
          <a:bodyPr anchor="ctr">
            <a:normAutofit/>
          </a:bodyPr>
          <a:lstStyle/>
          <a:p>
            <a:pPr marL="0" indent="0">
              <a:buNone/>
            </a:pPr>
            <a:r>
              <a:rPr lang="en-US" sz="2200"/>
              <a:t>Chinuk Wawa became an important trade language throughout the Pacific Northwest and as far north as Alaska.</a:t>
            </a:r>
          </a:p>
        </p:txBody>
      </p:sp>
      <p:pic>
        <p:nvPicPr>
          <p:cNvPr id="7" name="Picture 6">
            <a:extLst>
              <a:ext uri="{FF2B5EF4-FFF2-40B4-BE49-F238E27FC236}">
                <a16:creationId xmlns:a16="http://schemas.microsoft.com/office/drawing/2014/main" id="{C14C14FF-39B5-4926-5822-0ABFC99459CF}"/>
              </a:ext>
            </a:extLst>
          </p:cNvPr>
          <p:cNvPicPr>
            <a:picLocks noChangeAspect="1"/>
          </p:cNvPicPr>
          <p:nvPr/>
        </p:nvPicPr>
        <p:blipFill>
          <a:blip r:embed="rId2"/>
          <a:stretch>
            <a:fillRect/>
          </a:stretch>
        </p:blipFill>
        <p:spPr>
          <a:xfrm>
            <a:off x="3090635" y="1733943"/>
            <a:ext cx="1682532" cy="4810020"/>
          </a:xfrm>
          <a:prstGeom prst="rect">
            <a:avLst/>
          </a:prstGeom>
        </p:spPr>
      </p:pic>
      <p:pic>
        <p:nvPicPr>
          <p:cNvPr id="8" name="Picture 7">
            <a:extLst>
              <a:ext uri="{FF2B5EF4-FFF2-40B4-BE49-F238E27FC236}">
                <a16:creationId xmlns:a16="http://schemas.microsoft.com/office/drawing/2014/main" id="{B780B13E-C3A7-3868-3967-2CF7A95870D3}"/>
              </a:ext>
            </a:extLst>
          </p:cNvPr>
          <p:cNvPicPr>
            <a:picLocks noChangeAspect="1"/>
          </p:cNvPicPr>
          <p:nvPr/>
        </p:nvPicPr>
        <p:blipFill>
          <a:blip r:embed="rId3"/>
          <a:stretch>
            <a:fillRect/>
          </a:stretch>
        </p:blipFill>
        <p:spPr>
          <a:xfrm>
            <a:off x="6254496" y="2624961"/>
            <a:ext cx="5468112" cy="3567942"/>
          </a:xfrm>
          <a:prstGeom prst="rect">
            <a:avLst/>
          </a:prstGeom>
        </p:spPr>
      </p:pic>
    </p:spTree>
    <p:extLst>
      <p:ext uri="{BB962C8B-B14F-4D97-AF65-F5344CB8AC3E}">
        <p14:creationId xmlns:p14="http://schemas.microsoft.com/office/powerpoint/2010/main" val="2149526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A688B99-B2A3-2C74-5172-9357344A13D1}"/>
              </a:ext>
            </a:extLst>
          </p:cNvPr>
          <p:cNvPicPr>
            <a:picLocks noChangeAspect="1"/>
          </p:cNvPicPr>
          <p:nvPr/>
        </p:nvPicPr>
        <p:blipFill>
          <a:blip r:embed="rId2"/>
          <a:srcRect r="12228"/>
          <a:stretch/>
        </p:blipFill>
        <p:spPr>
          <a:xfrm>
            <a:off x="1"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2D19F2-19E7-6B4D-65D7-379D5842FB29}"/>
              </a:ext>
            </a:extLst>
          </p:cNvPr>
          <p:cNvSpPr>
            <a:spLocks noGrp="1"/>
          </p:cNvSpPr>
          <p:nvPr>
            <p:ph type="title"/>
          </p:nvPr>
        </p:nvSpPr>
        <p:spPr>
          <a:xfrm>
            <a:off x="7531610" y="365125"/>
            <a:ext cx="3822189" cy="1899912"/>
          </a:xfrm>
        </p:spPr>
        <p:txBody>
          <a:bodyPr>
            <a:normAutofit/>
          </a:bodyPr>
          <a:lstStyle/>
          <a:p>
            <a:r>
              <a:rPr lang="en-US" sz="4000">
                <a:latin typeface="Arial" panose="020B0604020202020204" pitchFamily="34" charset="0"/>
              </a:rPr>
              <a:t>C</a:t>
            </a:r>
            <a:r>
              <a:rPr lang="en-US" sz="4000" b="0" i="0" u="none" strike="noStrike" baseline="0">
                <a:latin typeface="Arial" panose="020B0604020202020204" pitchFamily="34" charset="0"/>
              </a:rPr>
              <a:t>hinuk Wawa Today</a:t>
            </a:r>
            <a:endParaRPr lang="en-US" sz="4000"/>
          </a:p>
        </p:txBody>
      </p:sp>
      <p:sp>
        <p:nvSpPr>
          <p:cNvPr id="3" name="Content Placeholder 2">
            <a:extLst>
              <a:ext uri="{FF2B5EF4-FFF2-40B4-BE49-F238E27FC236}">
                <a16:creationId xmlns:a16="http://schemas.microsoft.com/office/drawing/2014/main" id="{A0760263-B431-BBF5-447C-C539AE654A19}"/>
              </a:ext>
            </a:extLst>
          </p:cNvPr>
          <p:cNvSpPr>
            <a:spLocks noGrp="1"/>
          </p:cNvSpPr>
          <p:nvPr>
            <p:ph idx="1"/>
          </p:nvPr>
        </p:nvSpPr>
        <p:spPr>
          <a:xfrm>
            <a:off x="7531610" y="2434201"/>
            <a:ext cx="3822189" cy="3742762"/>
          </a:xfrm>
        </p:spPr>
        <p:txBody>
          <a:bodyPr>
            <a:normAutofit/>
          </a:bodyPr>
          <a:lstStyle/>
          <a:p>
            <a:pPr marL="0" indent="0">
              <a:buNone/>
            </a:pPr>
            <a:r>
              <a:rPr lang="en-US" sz="1700" dirty="0"/>
              <a:t>• </a:t>
            </a:r>
            <a:r>
              <a:rPr lang="en-US" sz="1700" dirty="0" err="1"/>
              <a:t>Chinuk</a:t>
            </a:r>
            <a:r>
              <a:rPr lang="en-US" sz="1700" dirty="0"/>
              <a:t> wawa survived for generations in families and communities.</a:t>
            </a:r>
          </a:p>
          <a:p>
            <a:pPr marL="0" indent="0">
              <a:buNone/>
            </a:pPr>
            <a:r>
              <a:rPr lang="en-US" sz="1700" dirty="0"/>
              <a:t>• This </a:t>
            </a:r>
            <a:r>
              <a:rPr lang="en-US" sz="1700" dirty="0" err="1"/>
              <a:t>Chinuk</a:t>
            </a:r>
            <a:r>
              <a:rPr lang="en-US" sz="1700" dirty="0"/>
              <a:t> wawa dictionary is based on records from one such community, the Confederated Tribes of</a:t>
            </a:r>
          </a:p>
          <a:p>
            <a:pPr marL="0" indent="0">
              <a:buNone/>
            </a:pPr>
            <a:r>
              <a:rPr lang="en-US" sz="1700" dirty="0"/>
              <a:t>Grand Ronde.</a:t>
            </a:r>
          </a:p>
          <a:p>
            <a:pPr marL="0" indent="0">
              <a:buNone/>
            </a:pPr>
            <a:r>
              <a:rPr lang="en-US" sz="1700" dirty="0"/>
              <a:t>• Many </a:t>
            </a:r>
            <a:r>
              <a:rPr lang="en-US" sz="1700" dirty="0" err="1"/>
              <a:t>Chinuk</a:t>
            </a:r>
            <a:r>
              <a:rPr lang="en-US" sz="1700" dirty="0"/>
              <a:t> wawa words have been used to name places, geographical features, and so on. For example, Tilikum Crossing, a bridge that opened in 2015 in the Portland metropolitan area, is named after the </a:t>
            </a:r>
            <a:r>
              <a:rPr lang="en-US" sz="1700" dirty="0" err="1"/>
              <a:t>Chinuk</a:t>
            </a:r>
            <a:r>
              <a:rPr lang="en-US" sz="1700" dirty="0"/>
              <a:t> wawa word for “people.”</a:t>
            </a:r>
          </a:p>
        </p:txBody>
      </p:sp>
    </p:spTree>
    <p:extLst>
      <p:ext uri="{BB962C8B-B14F-4D97-AF65-F5344CB8AC3E}">
        <p14:creationId xmlns:p14="http://schemas.microsoft.com/office/powerpoint/2010/main" val="1703658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531</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Chinuk Wawa</vt:lpstr>
      <vt:lpstr>Language &amp; Culture </vt:lpstr>
      <vt:lpstr>Language &amp; Culture Continued </vt:lpstr>
      <vt:lpstr>Vocabulary</vt:lpstr>
      <vt:lpstr>History</vt:lpstr>
      <vt:lpstr>Chinuk Wawa in Grand Ronde</vt:lpstr>
      <vt:lpstr>Geographic Spread</vt:lpstr>
      <vt:lpstr>Chinuk Wawa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Chinuk Wawa</dc:title>
  <dc:creator>Rachel Murray</dc:creator>
  <cp:lastModifiedBy>Rachel Murray</cp:lastModifiedBy>
  <cp:revision>2</cp:revision>
  <dcterms:created xsi:type="dcterms:W3CDTF">2024-09-29T17:16:39Z</dcterms:created>
  <dcterms:modified xsi:type="dcterms:W3CDTF">2024-09-29T18:09:01Z</dcterms:modified>
</cp:coreProperties>
</file>