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313" r:id="rId5"/>
    <p:sldId id="315" r:id="rId6"/>
    <p:sldId id="314" r:id="rId7"/>
    <p:sldId id="316" r:id="rId8"/>
    <p:sldId id="356" r:id="rId9"/>
    <p:sldId id="357" r:id="rId10"/>
    <p:sldId id="358" r:id="rId11"/>
    <p:sldId id="359" r:id="rId12"/>
    <p:sldId id="360" r:id="rId13"/>
    <p:sldId id="280" r:id="rId14"/>
    <p:sldId id="327" r:id="rId15"/>
    <p:sldId id="334" r:id="rId16"/>
    <p:sldId id="336" r:id="rId17"/>
    <p:sldId id="345" r:id="rId18"/>
    <p:sldId id="352" r:id="rId19"/>
    <p:sldId id="353" r:id="rId20"/>
    <p:sldId id="354" r:id="rId21"/>
    <p:sldId id="355" r:id="rId22"/>
    <p:sldId id="338" r:id="rId23"/>
    <p:sldId id="273" r:id="rId24"/>
    <p:sldId id="274" r:id="rId25"/>
    <p:sldId id="328" r:id="rId26"/>
    <p:sldId id="290" r:id="rId27"/>
    <p:sldId id="291" r:id="rId28"/>
    <p:sldId id="275" r:id="rId29"/>
    <p:sldId id="276" r:id="rId30"/>
    <p:sldId id="277" r:id="rId31"/>
    <p:sldId id="278" r:id="rId32"/>
    <p:sldId id="279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Libre Franklin Medium" pitchFamily="2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Light" panose="020B0306030504020204" pitchFamily="3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iJgDVaQqXkoKgW78emprT0fxn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60705" autoAdjust="0"/>
  </p:normalViewPr>
  <p:slideViewPr>
    <p:cSldViewPr snapToGrid="0">
      <p:cViewPr varScale="1">
        <p:scale>
          <a:sx n="38" d="100"/>
          <a:sy n="38" d="100"/>
        </p:scale>
        <p:origin x="1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esc4.net/rla/alphabet-arc/english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routine is designed to be used to reinforce and practice letter-sound correspondence while reading and writing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m, s, t, p, n, c, b, d, f, g, h, l, short a, o, I, e, u in units 5-14.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short u and reviewed consonants and vowels in units 15-17.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lesson is intended to be a companion to this and could be used during unit 17.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Materials needed: writing utensil and surface, letter cards u, s, n, f, b, </a:t>
            </a:r>
            <a:r>
              <a:rPr lang="en-US" dirty="0" err="1"/>
              <a:t>i</a:t>
            </a:r>
            <a:r>
              <a:rPr lang="en-US" dirty="0"/>
              <a:t>, p (Can use POC letter cards)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components of this Kindergarten Decoding Routing include the following: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Phonological Awareness – 10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Letter-sound correspondence – 20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High Frequency Words – 2-3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Decodable Text – 8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Sentence Dictation – Additional Practice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Alphabet Arcs – Additional Practice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/b/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b.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b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i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/b/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bin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683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f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i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fin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8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/p/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p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i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/p/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pin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68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2-3 min.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High frequency words should be introduced using orthographic mapping.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This would have been completed while using the alphabet routines for letters introduced in POC Units 2-17.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Now it is time to review and practice reading these words quickly/fluently.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2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60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00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what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what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72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do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do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75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5-10 min. of instruction ---- Progression: Start off with a smaller amount of time, 2-5 min., as students become used to the hand motions and routine.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1: Use the free Heggerty video from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2: Engage students face-to-face using the resources below (this is ideal as the teacher can also monitor and assess):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1: https://docs.google.com/spreadsheets/d/16ygrGgr-zO0r5kjQqHW9B9AQOpXRfJwa/edit?usp=share_link&amp;ouid=108083634139011951925&amp;rtpof=true&amp;sd=true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2: https://drive.google.com/file/d/1EPaYsIngNz_kKwcP9jaVi4zfnzmXG1gx/view?usp=share_link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are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are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85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they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058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</p:txBody>
      </p:sp>
      <p:sp>
        <p:nvSpPr>
          <p:cNvPr id="321" name="Google Shape;32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6-8 min.  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Share the decodable text on the slide deck.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Run your curser under the text. Ask students to say “stop” or use a reaction when you come to the letter you are studying or the vowels a and 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Click to highlight the word with the letter, then blend the word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Read the sentence together by either asking students to repeat the sentence after you, or choral read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After highlighting and reading the sentences, go to the next slide and read a clean copy with the students.</a:t>
            </a: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Read the </a:t>
            </a:r>
            <a:r>
              <a:rPr lang="en-US" i="0"/>
              <a:t>clean copy with the students. Echo or choral read together.</a:t>
            </a:r>
            <a:endParaRPr i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Additional Practice Opportunity: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dirty="0"/>
              <a:t>Linked are free decodable texts available on the internet.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79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</a:t>
            </a:r>
            <a:r>
              <a:rPr lang="en-US" b="1" dirty="0"/>
              <a:t> Who dug in the mud? The dog dug.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34" name="Google Shape;434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 </a:t>
            </a:r>
            <a:r>
              <a:rPr lang="en-US" b="1" dirty="0"/>
              <a:t>Who dug in the mud? The dog dug.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41" name="Google Shape;441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Additional Practice Opportunity: Letter Arcs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sym typeface="Libre Franklin Medium"/>
              </a:rPr>
              <a:t>The ultimate goal for students utilizing the arc is to be able to quickly and automatically name and place their letters in an arc. The arc itself is a scaffold of support while students learn letters and practice putting them in order.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Students should begin with identifying the uppercase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When students can place cut out Letter Cards in an arc in from of them, and say the names, move to lowercase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 a game from the options in the notes. Use more than 1 game as time allows.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Use either the arc on the slide with the game directions or use the virtual arc.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Letter Cards:</a:t>
            </a: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 https://drive.google.com/drive/folders/1Z29axwQvtQheHYdjTW-PFS6-vMoBU9eI?usp=share_link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Virtual Alphabet Arc: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Interactive Alphabet Arc | Region 4 (esc4.net)</a:t>
            </a:r>
            <a:endParaRPr sz="12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A to 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N to Z.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 I spy with my little eye the letter 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objective.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 our letters so far.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e. What sound does the letter e spell? </a:t>
            </a:r>
            <a:r>
              <a:rPr lang="en-US" i="1" dirty="0"/>
              <a:t>e spells /e/  </a:t>
            </a:r>
            <a:r>
              <a:rPr lang="en-US" dirty="0"/>
              <a:t>(click for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h. What sound does the letter h spell? </a:t>
            </a:r>
            <a:r>
              <a:rPr lang="en-US" i="1" dirty="0"/>
              <a:t>h spells /h/ </a:t>
            </a:r>
            <a:r>
              <a:rPr lang="en-US" dirty="0"/>
              <a:t>(Click for the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time, I’ll say the sound of a letter and I want you to repeat the sound and tell me what letter spells that sound and we’ll write it in the air. Ready?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sound is /e/. What is the sound? /e/  What letter spells the sound? e.  Great! Now write the letter (in the air, on paper, however you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/h/. What is the sound? /h/  What letter spells the sound?  h  Good! Now write the letter (in the air, on paper, however you choose)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</a:t>
            </a:r>
            <a:r>
              <a:rPr lang="en-US" dirty="0" err="1"/>
              <a:t>llll</a:t>
            </a:r>
            <a:r>
              <a:rPr lang="en-US" dirty="0"/>
              <a:t>/. What is the sound? /</a:t>
            </a:r>
            <a:r>
              <a:rPr lang="en-US" dirty="0" err="1"/>
              <a:t>lllll</a:t>
            </a:r>
            <a:r>
              <a:rPr lang="en-US" dirty="0"/>
              <a:t>/  What letter spells the sound? l  Now write the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with each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1: Ask students to place their letter cards from POC, or letters they have in front of them. Students build words in front of them with you. If students have a letter arc, have them place the letters on the arc and pull them down to the middle, then replace in the letters in the arc as they build.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2: Ask students to point to the letter on the screen and help you build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3: Ask students to type the words in the chat to build words with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4: There are surely other avenues to do this. This is not an exhaustive list of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s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/u/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u.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u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ssssss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/u/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sun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5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f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/u/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u.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u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/u/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fun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33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/b/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b.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b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/u/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u.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u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n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/b/ /u/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nnnn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/, bun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39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accent left">
  <p:cSld name="Content slide_accent le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5a471b846_1_194"/>
          <p:cNvSpPr txBox="1">
            <a:spLocks noGrp="1"/>
          </p:cNvSpPr>
          <p:nvPr>
            <p:ph type="body" idx="1"/>
          </p:nvPr>
        </p:nvSpPr>
        <p:spPr>
          <a:xfrm>
            <a:off x="1183729" y="1828800"/>
            <a:ext cx="9966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225a471b846_1_194"/>
          <p:cNvSpPr txBox="1">
            <a:spLocks noGrp="1"/>
          </p:cNvSpPr>
          <p:nvPr>
            <p:ph type="title"/>
          </p:nvPr>
        </p:nvSpPr>
        <p:spPr>
          <a:xfrm>
            <a:off x="1183729" y="571500"/>
            <a:ext cx="9966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g225a471b846_1_194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5a471b846_1_1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25a471b846_1_1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25a471b846_1_1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5a471b846_1_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5a471b846_1_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5a471b846_1_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25a471b846_1_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25a471b846_1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5a471b846_1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25a471b846_1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5a471b846_1_190"/>
          <p:cNvSpPr txBox="1"/>
          <p:nvPr/>
        </p:nvSpPr>
        <p:spPr>
          <a:xfrm>
            <a:off x="0" y="555625"/>
            <a:ext cx="1020300" cy="11589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g225a471b846_1_190"/>
          <p:cNvCxnSpPr/>
          <p:nvPr/>
        </p:nvCxnSpPr>
        <p:spPr>
          <a:xfrm>
            <a:off x="1037167" y="555625"/>
            <a:ext cx="0" cy="11541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g225a471b846_1_190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mnWJop1xDE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alfpintkids.com/online-materials/las6b3/" TargetMode="External"/><Relationship Id="rId3" Type="http://schemas.openxmlformats.org/officeDocument/2006/relationships/hyperlink" Target="https://www.connexus.com/library/launch.aspx?id=99114" TargetMode="External"/><Relationship Id="rId7" Type="http://schemas.openxmlformats.org/officeDocument/2006/relationships/hyperlink" Target="https://ufli.education.ufl.edu/wp-content/uploads/2022/07/14_Decodable_UFLIFoundation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alfpintkids.com/online-materials/las3b3/" TargetMode="External"/><Relationship Id="rId5" Type="http://schemas.openxmlformats.org/officeDocument/2006/relationships/hyperlink" Target="https://www.successforall.org/wp-content/uploads/2020/03/43913_KRSS13S_MudDog.pdf" TargetMode="External"/><Relationship Id="rId10" Type="http://schemas.openxmlformats.org/officeDocument/2006/relationships/hyperlink" Target="https://halfpintkids.com/online-materials/las6b1/" TargetMode="External"/><Relationship Id="rId4" Type="http://schemas.openxmlformats.org/officeDocument/2006/relationships/hyperlink" Target="https://ufli.education.ufl.edu/wp-content/uploads/2022/07/15_Decodable_UFLIFoundations.pdf" TargetMode="External"/><Relationship Id="rId9" Type="http://schemas.openxmlformats.org/officeDocument/2006/relationships/hyperlink" Target="https://ufli.education.ufl.edu/wp-content/uploads/2022/07/19_Decodable_UFLIFoundations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903752"/>
            <a:ext cx="9144000" cy="24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Kindergarten Decoding Routine: CVC Words</a:t>
            </a:r>
            <a:br>
              <a:rPr lang="en-US" dirty="0"/>
            </a:br>
            <a:r>
              <a:rPr lang="en-US" sz="4400" dirty="0"/>
              <a:t>Letters: </a:t>
            </a:r>
            <a:br>
              <a:rPr lang="en-US" sz="4400" dirty="0"/>
            </a:br>
            <a:r>
              <a:rPr lang="en-US" sz="4400" dirty="0"/>
              <a:t>s, n, f, b, </a:t>
            </a:r>
            <a:r>
              <a:rPr lang="en-US" sz="4400" dirty="0" err="1"/>
              <a:t>i</a:t>
            </a:r>
            <a:r>
              <a:rPr lang="en-US" sz="4400" dirty="0"/>
              <a:t>, p (units 5-14)</a:t>
            </a:r>
            <a:br>
              <a:rPr lang="en-US" sz="4400" dirty="0"/>
            </a:br>
            <a:r>
              <a:rPr lang="en-US" sz="4400" dirty="0"/>
              <a:t>u (units 15-17)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524000" y="474128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Pearson Online Classroom: Live Lesson Companion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830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782 -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2982 -0.4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711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1.85185E-6 L -0.17904 -0.4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3971 -0.4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36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8.06646E-17 L -0.56537 -0.4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23594 -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370099" y="2263238"/>
            <a:ext cx="945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Next, we are going to review words we often see in print. These are words we have already studied by mapping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let’s read and write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579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546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7403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one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731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what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6034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do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7992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296675" y="365125"/>
            <a:ext cx="100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Phonological Awareness</a:t>
            </a:r>
            <a:endParaRPr sz="2700" dirty="0"/>
          </a:p>
        </p:txBody>
      </p:sp>
      <p:pic>
        <p:nvPicPr>
          <p:cNvPr id="3" name="Online Media 2" title="Kindergarten 2022: Week 3-Thursday">
            <a:hlinkClick r:id="" action="ppaction://media"/>
            <a:extLst>
              <a:ext uri="{FF2B5EF4-FFF2-40B4-BE49-F238E27FC236}">
                <a16:creationId xmlns:a16="http://schemas.microsoft.com/office/drawing/2014/main" id="{4525725E-91D8-6CB1-BF9B-858BE80870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7613" y="1993900"/>
            <a:ext cx="7196112" cy="4065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are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0020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9137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Practice Opportunities: Decodable Text</a:t>
            </a:r>
            <a:endParaRPr sz="2700" dirty="0"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1"/>
          </p:nvPr>
        </p:nvSpPr>
        <p:spPr>
          <a:xfrm>
            <a:off x="1370100" y="1943198"/>
            <a:ext cx="104256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we will read words in text with the patterns we have studied so far.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364025" y="365125"/>
            <a:ext cx="998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dirty="0"/>
              <a:t>Decodable Text: Short u</a:t>
            </a:r>
            <a:endParaRPr sz="3000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2057983" y="1786311"/>
            <a:ext cx="98396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Who  dug  in  the  mud?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We  did  not  dig.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Did  you  dig?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The  pup  dug  and  dug!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n-US" sz="5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204;p15">
            <a:extLst>
              <a:ext uri="{FF2B5EF4-FFF2-40B4-BE49-F238E27FC236}">
                <a16:creationId xmlns:a16="http://schemas.microsoft.com/office/drawing/2014/main" id="{1490A08D-E8DA-CB33-ECE9-9CD0EBED507D}"/>
              </a:ext>
            </a:extLst>
          </p:cNvPr>
          <p:cNvSpPr/>
          <p:nvPr/>
        </p:nvSpPr>
        <p:spPr>
          <a:xfrm>
            <a:off x="4202396" y="2031129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4;p15">
            <a:extLst>
              <a:ext uri="{FF2B5EF4-FFF2-40B4-BE49-F238E27FC236}">
                <a16:creationId xmlns:a16="http://schemas.microsoft.com/office/drawing/2014/main" id="{1F16DE16-A324-A587-D6D7-F6CBBC20E0A3}"/>
              </a:ext>
            </a:extLst>
          </p:cNvPr>
          <p:cNvSpPr/>
          <p:nvPr/>
        </p:nvSpPr>
        <p:spPr>
          <a:xfrm>
            <a:off x="8050008" y="2031129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4;p15">
            <a:extLst>
              <a:ext uri="{FF2B5EF4-FFF2-40B4-BE49-F238E27FC236}">
                <a16:creationId xmlns:a16="http://schemas.microsoft.com/office/drawing/2014/main" id="{FFB7FD9C-3D70-A661-98AC-3281C790C0C3}"/>
              </a:ext>
            </a:extLst>
          </p:cNvPr>
          <p:cNvSpPr/>
          <p:nvPr/>
        </p:nvSpPr>
        <p:spPr>
          <a:xfrm>
            <a:off x="3973796" y="5021744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4;p15">
            <a:extLst>
              <a:ext uri="{FF2B5EF4-FFF2-40B4-BE49-F238E27FC236}">
                <a16:creationId xmlns:a16="http://schemas.microsoft.com/office/drawing/2014/main" id="{6CD977BF-251D-E424-8072-C89629BCCBBF}"/>
              </a:ext>
            </a:extLst>
          </p:cNvPr>
          <p:cNvSpPr/>
          <p:nvPr/>
        </p:nvSpPr>
        <p:spPr>
          <a:xfrm>
            <a:off x="5398573" y="4999368"/>
            <a:ext cx="395509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4;p15">
            <a:extLst>
              <a:ext uri="{FF2B5EF4-FFF2-40B4-BE49-F238E27FC236}">
                <a16:creationId xmlns:a16="http://schemas.microsoft.com/office/drawing/2014/main" id="{3C778E40-925A-43A2-EC9F-8B7599C23BE3}"/>
              </a:ext>
            </a:extLst>
          </p:cNvPr>
          <p:cNvSpPr/>
          <p:nvPr/>
        </p:nvSpPr>
        <p:spPr>
          <a:xfrm>
            <a:off x="8252588" y="5021744"/>
            <a:ext cx="395509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Decodable Text</a:t>
            </a:r>
            <a:endParaRPr sz="27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2458387" y="1942288"/>
            <a:ext cx="83645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Who  dug  in  the  mud?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We  did  not  dig.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Did  you  dig?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The  pup  dug  and  dug!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Additional Decodable Text</a:t>
            </a:r>
            <a:endParaRPr sz="2700" dirty="0"/>
          </a:p>
        </p:txBody>
      </p:sp>
      <p:sp>
        <p:nvSpPr>
          <p:cNvPr id="4" name="Google Shape;324;p72">
            <a:extLst>
              <a:ext uri="{FF2B5EF4-FFF2-40B4-BE49-F238E27FC236}">
                <a16:creationId xmlns:a16="http://schemas.microsoft.com/office/drawing/2014/main" id="{6C266944-3BFA-6DE8-3C40-F2B22FD14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0350" y="1846216"/>
            <a:ext cx="10425660" cy="44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dirty="0">
                <a:latin typeface="+mn-lt"/>
              </a:rPr>
              <a:t>Vowel: Short 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Do Pups Sit?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+mn-lt"/>
                <a:hlinkClick r:id="rId4"/>
              </a:rPr>
              <a:t>15 Decodable Passage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5"/>
              </a:rPr>
              <a:t>Letter u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6"/>
              </a:rPr>
              <a:t>LAS3B3 - Half Pint Kids Decodable Books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u="none" strike="noStrike" dirty="0">
                <a:effectLst/>
                <a:latin typeface="+mn-lt"/>
              </a:rPr>
              <a:t>Consonants: review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+mn-lt"/>
                <a:hlinkClick r:id="rId7"/>
              </a:rPr>
              <a:t>14 Decodable Passage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8"/>
              </a:rPr>
              <a:t>LAS6B3 - Half Pint Kids Decodable Books</a:t>
            </a:r>
            <a:endParaRPr lang="en-US" sz="2000" u="sng" dirty="0">
              <a:solidFill>
                <a:srgbClr val="1574C6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lang="en-US" sz="2000" u="sng" dirty="0">
              <a:solidFill>
                <a:srgbClr val="1574C6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dirty="0">
                <a:latin typeface="+mn-lt"/>
              </a:rPr>
              <a:t>Vowels</a:t>
            </a:r>
            <a:r>
              <a:rPr lang="en-US" sz="2000" b="1" u="none" strike="noStrike" dirty="0">
                <a:effectLst/>
                <a:latin typeface="+mn-lt"/>
              </a:rPr>
              <a:t>: review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+mn-lt"/>
                <a:hlinkClick r:id="rId9"/>
              </a:rPr>
              <a:t>19 Decodable Passage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10"/>
              </a:rPr>
              <a:t>LAS6B1 - Half Pint Kids Decodable Books</a:t>
            </a:r>
            <a:r>
              <a:rPr lang="en-US" sz="2000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92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1604864" y="2076930"/>
            <a:ext cx="8714793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sentence dictation helps us learn to write words in sentences accurately.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start writing! 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  <p:sp>
        <p:nvSpPr>
          <p:cNvPr id="437" name="Google Shape;437;p78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  <p:sp>
        <p:nvSpPr>
          <p:cNvPr id="444" name="Google Shape;444;p79"/>
          <p:cNvSpPr/>
          <p:nvPr/>
        </p:nvSpPr>
        <p:spPr>
          <a:xfrm>
            <a:off x="159220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9"/>
          <p:cNvSpPr txBox="1">
            <a:spLocks noGrp="1"/>
          </p:cNvSpPr>
          <p:nvPr>
            <p:ph type="body" idx="1"/>
          </p:nvPr>
        </p:nvSpPr>
        <p:spPr>
          <a:xfrm>
            <a:off x="1614410" y="186617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sz="4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8" name="Google Shape;448;p79"/>
          <p:cNvSpPr/>
          <p:nvPr/>
        </p:nvSpPr>
        <p:spPr>
          <a:xfrm>
            <a:off x="314678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9"/>
          <p:cNvSpPr/>
          <p:nvPr/>
        </p:nvSpPr>
        <p:spPr>
          <a:xfrm>
            <a:off x="460331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9"/>
          <p:cNvSpPr/>
          <p:nvPr/>
        </p:nvSpPr>
        <p:spPr>
          <a:xfrm>
            <a:off x="159220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9"/>
          <p:cNvSpPr/>
          <p:nvPr/>
        </p:nvSpPr>
        <p:spPr>
          <a:xfrm>
            <a:off x="314678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9"/>
          <p:cNvSpPr/>
          <p:nvPr/>
        </p:nvSpPr>
        <p:spPr>
          <a:xfrm>
            <a:off x="460331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9"/>
          <p:cNvSpPr/>
          <p:nvPr/>
        </p:nvSpPr>
        <p:spPr>
          <a:xfrm>
            <a:off x="609600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1581752" y="353713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Who</a:t>
            </a:r>
            <a:endParaRPr dirty="0"/>
          </a:p>
        </p:txBody>
      </p:sp>
      <p:sp>
        <p:nvSpPr>
          <p:cNvPr id="456" name="Google Shape;456;p79"/>
          <p:cNvSpPr txBox="1"/>
          <p:nvPr/>
        </p:nvSpPr>
        <p:spPr>
          <a:xfrm>
            <a:off x="3218582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dug</a:t>
            </a:r>
            <a:endParaRPr dirty="0"/>
          </a:p>
        </p:txBody>
      </p:sp>
      <p:sp>
        <p:nvSpPr>
          <p:cNvPr id="457" name="Google Shape;457;p79"/>
          <p:cNvSpPr txBox="1"/>
          <p:nvPr/>
        </p:nvSpPr>
        <p:spPr>
          <a:xfrm>
            <a:off x="4625657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 dirty="0"/>
          </a:p>
        </p:txBody>
      </p:sp>
      <p:sp>
        <p:nvSpPr>
          <p:cNvPr id="458" name="Google Shape;458;p79"/>
          <p:cNvSpPr txBox="1"/>
          <p:nvPr/>
        </p:nvSpPr>
        <p:spPr>
          <a:xfrm>
            <a:off x="6123167" y="3514180"/>
            <a:ext cx="1456500" cy="8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the</a:t>
            </a:r>
            <a:endParaRPr dirty="0"/>
          </a:p>
        </p:txBody>
      </p:sp>
      <p:sp>
        <p:nvSpPr>
          <p:cNvPr id="446" name="Google Shape;446;p79"/>
          <p:cNvSpPr txBox="1"/>
          <p:nvPr/>
        </p:nvSpPr>
        <p:spPr>
          <a:xfrm>
            <a:off x="325124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dog</a:t>
            </a:r>
            <a:endParaRPr dirty="0"/>
          </a:p>
        </p:txBody>
      </p:sp>
      <p:sp>
        <p:nvSpPr>
          <p:cNvPr id="447" name="Google Shape;447;p79"/>
          <p:cNvSpPr txBox="1"/>
          <p:nvPr/>
        </p:nvSpPr>
        <p:spPr>
          <a:xfrm>
            <a:off x="470777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dug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" name="Google Shape;458;p79">
            <a:extLst>
              <a:ext uri="{FF2B5EF4-FFF2-40B4-BE49-F238E27FC236}">
                <a16:creationId xmlns:a16="http://schemas.microsoft.com/office/drawing/2014/main" id="{59C7B2D1-755C-D02F-30EB-1E136FDACAE5}"/>
              </a:ext>
            </a:extLst>
          </p:cNvPr>
          <p:cNvSpPr txBox="1"/>
          <p:nvPr/>
        </p:nvSpPr>
        <p:spPr>
          <a:xfrm>
            <a:off x="7670650" y="3514179"/>
            <a:ext cx="1456500" cy="8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mud?</a:t>
            </a:r>
            <a:endParaRPr dirty="0"/>
          </a:p>
        </p:txBody>
      </p:sp>
      <p:sp>
        <p:nvSpPr>
          <p:cNvPr id="5" name="Google Shape;453;p79">
            <a:extLst>
              <a:ext uri="{FF2B5EF4-FFF2-40B4-BE49-F238E27FC236}">
                <a16:creationId xmlns:a16="http://schemas.microsoft.com/office/drawing/2014/main" id="{D8009E5C-3FBD-2E32-F6AE-BB716332A3C8}"/>
              </a:ext>
            </a:extLst>
          </p:cNvPr>
          <p:cNvSpPr/>
          <p:nvPr/>
        </p:nvSpPr>
        <p:spPr>
          <a:xfrm>
            <a:off x="767065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Alphabet Arcs</a:t>
            </a:r>
            <a:endParaRPr sz="27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82925" y="1970250"/>
            <a:ext cx="111150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Alphabet Arcs helps us learn to recognize and say our letters quickly.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play a game together!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99692" y="-1730188"/>
            <a:ext cx="6592617" cy="103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43275" y="2168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Today we will use the letters we have learned to build words</a:t>
            </a:r>
            <a:r>
              <a:rPr lang="en-US" sz="3000" dirty="0">
                <a:solidFill>
                  <a:schemeClr val="dk1"/>
                </a:solidFill>
              </a:rPr>
              <a:t>. Building words with our letters helps you to become strong readers and spellers.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We will use these letters today: </a:t>
            </a:r>
            <a:r>
              <a:rPr lang="en-US" sz="2800" dirty="0"/>
              <a:t>u, s, n, f, b, </a:t>
            </a:r>
            <a:r>
              <a:rPr lang="en-US" sz="2800" dirty="0" err="1"/>
              <a:t>i</a:t>
            </a:r>
            <a:r>
              <a:rPr lang="en-US" sz="2800" dirty="0"/>
              <a:t>, p </a:t>
            </a:r>
            <a:endParaRPr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1" y="0"/>
            <a:ext cx="11204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"/>
            <a:ext cx="12192000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91" y="0"/>
            <a:ext cx="11943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Visual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A698560F-66AF-2577-A56A-69789F89846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57;p4">
            <a:extLst>
              <a:ext uri="{FF2B5EF4-FFF2-40B4-BE49-F238E27FC236}">
                <a16:creationId xmlns:a16="http://schemas.microsoft.com/office/drawing/2014/main" id="{584785A5-569D-65FB-6C58-5BCD46F86F82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" name="Google Shape;57;p4">
            <a:extLst>
              <a:ext uri="{FF2B5EF4-FFF2-40B4-BE49-F238E27FC236}">
                <a16:creationId xmlns:a16="http://schemas.microsoft.com/office/drawing/2014/main" id="{5A30643B-B424-385C-6E12-E2050C5B3702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4D9EB0E3-F680-7C9E-C1A1-874532640B94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6D7A950-D85A-64FA-1F56-180ED2CD9A57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A9A40D2F-F90E-3154-9370-CE1AEF8B53E3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4" name="Google Shape;57;p4">
            <a:extLst>
              <a:ext uri="{FF2B5EF4-FFF2-40B4-BE49-F238E27FC236}">
                <a16:creationId xmlns:a16="http://schemas.microsoft.com/office/drawing/2014/main" id="{1B9F8620-3D97-1B54-B583-6E248824FDAA}"/>
              </a:ext>
            </a:extLst>
          </p:cNvPr>
          <p:cNvSpPr txBox="1">
            <a:spLocks/>
          </p:cNvSpPr>
          <p:nvPr/>
        </p:nvSpPr>
        <p:spPr>
          <a:xfrm>
            <a:off x="10166097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75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Auditory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e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5A3A43E-F4D0-62DA-DCF9-4B28BED7E5E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DC87581-EF9A-B41D-6CA4-4178EF6CA956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32CB7AD6-CDD1-BF44-7570-5D31FDAD5A48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Google Shape;57;p4">
            <a:extLst>
              <a:ext uri="{FF2B5EF4-FFF2-40B4-BE49-F238E27FC236}">
                <a16:creationId xmlns:a16="http://schemas.microsoft.com/office/drawing/2014/main" id="{E83E4DCC-A4AC-F6BD-0504-6B841B2EFC03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Google Shape;57;p4">
            <a:extLst>
              <a:ext uri="{FF2B5EF4-FFF2-40B4-BE49-F238E27FC236}">
                <a16:creationId xmlns:a16="http://schemas.microsoft.com/office/drawing/2014/main" id="{AF5E2A44-35AA-6287-5579-093FE997366B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6" name="Google Shape;57;p4">
            <a:extLst>
              <a:ext uri="{FF2B5EF4-FFF2-40B4-BE49-F238E27FC236}">
                <a16:creationId xmlns:a16="http://schemas.microsoft.com/office/drawing/2014/main" id="{08F77AD0-EA45-EBB4-C2AF-F76FAA46FC2B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7" name="Google Shape;57;p4">
            <a:extLst>
              <a:ext uri="{FF2B5EF4-FFF2-40B4-BE49-F238E27FC236}">
                <a16:creationId xmlns:a16="http://schemas.microsoft.com/office/drawing/2014/main" id="{B35A7B74-6A59-047E-8981-73B3BD1293F5}"/>
              </a:ext>
            </a:extLst>
          </p:cNvPr>
          <p:cNvSpPr txBox="1">
            <a:spLocks/>
          </p:cNvSpPr>
          <p:nvPr/>
        </p:nvSpPr>
        <p:spPr>
          <a:xfrm>
            <a:off x="10166097" y="493960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832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516832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70D21BF6-E2C4-E2DE-F133-224CD38877E1}"/>
              </a:ext>
            </a:extLst>
          </p:cNvPr>
          <p:cNvSpPr txBox="1">
            <a:spLocks/>
          </p:cNvSpPr>
          <p:nvPr/>
        </p:nvSpPr>
        <p:spPr>
          <a:xfrm>
            <a:off x="-2655" y="2808855"/>
            <a:ext cx="12191999" cy="6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spcBef>
                <a:spcPts val="0"/>
              </a:spcBef>
              <a:buSzPts val="3000"/>
              <a:buNone/>
            </a:pPr>
            <a:r>
              <a:rPr lang="en-US" sz="3000" dirty="0"/>
              <a:t>Let’s get ready to build words! </a:t>
            </a:r>
          </a:p>
        </p:txBody>
      </p:sp>
    </p:spTree>
    <p:extLst>
      <p:ext uri="{BB962C8B-B14F-4D97-AF65-F5344CB8AC3E}">
        <p14:creationId xmlns:p14="http://schemas.microsoft.com/office/powerpoint/2010/main" val="36260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34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25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63278E-17 L 0.19115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6485 -0.3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717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20052 -0.4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6485 -0.3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843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782 -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6485 -0.39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5963 -0.4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9_Marine Turquoise VI 16-9 Presentation master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4746</Words>
  <Application>Microsoft Office PowerPoint</Application>
  <PresentationFormat>Widescreen</PresentationFormat>
  <Paragraphs>600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Comic Sans MS</vt:lpstr>
      <vt:lpstr>Roboto</vt:lpstr>
      <vt:lpstr>Libre Franklin Medium</vt:lpstr>
      <vt:lpstr>Open Sans</vt:lpstr>
      <vt:lpstr>Open Sans Light</vt:lpstr>
      <vt:lpstr>Arial</vt:lpstr>
      <vt:lpstr>9_Marine Turquoise VI 16-9 Presentation master deck_Open Sans</vt:lpstr>
      <vt:lpstr>Kindergarten Decoding Routine: CVC Words Letters:  s, n, f, b, i, p (units 5-14) u (units 15-17)</vt:lpstr>
      <vt:lpstr>Phonological Awareness</vt:lpstr>
      <vt:lpstr>Letter-Sound Correspondence</vt:lpstr>
      <vt:lpstr>Letter-Sound Correspondence: Visual Drill</vt:lpstr>
      <vt:lpstr>Letter-Sound Correspondence: Auditory Drill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Practice Opportunities: Decodable Text</vt:lpstr>
      <vt:lpstr>Decodable Text: Short u</vt:lpstr>
      <vt:lpstr>Decodable Text</vt:lpstr>
      <vt:lpstr>Additional Decodable Text</vt:lpstr>
      <vt:lpstr>Sentence Dictation</vt:lpstr>
      <vt:lpstr>Sentence Dictation</vt:lpstr>
      <vt:lpstr>Alphabet Arcs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Decoding Routine</dc:title>
  <dc:creator>Christy O'Toole</dc:creator>
  <cp:lastModifiedBy>Ashley Seeley</cp:lastModifiedBy>
  <cp:revision>20</cp:revision>
  <dcterms:created xsi:type="dcterms:W3CDTF">2023-05-24T17:10:58Z</dcterms:created>
  <dcterms:modified xsi:type="dcterms:W3CDTF">2023-09-19T14:20:45Z</dcterms:modified>
</cp:coreProperties>
</file>