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313" r:id="rId5"/>
    <p:sldId id="315" r:id="rId6"/>
    <p:sldId id="314" r:id="rId7"/>
    <p:sldId id="316" r:id="rId8"/>
    <p:sldId id="329" r:id="rId9"/>
    <p:sldId id="330" r:id="rId10"/>
    <p:sldId id="331" r:id="rId11"/>
    <p:sldId id="332" r:id="rId12"/>
    <p:sldId id="280" r:id="rId13"/>
    <p:sldId id="322" r:id="rId14"/>
    <p:sldId id="323" r:id="rId15"/>
    <p:sldId id="324" r:id="rId16"/>
    <p:sldId id="325" r:id="rId17"/>
    <p:sldId id="326" r:id="rId18"/>
    <p:sldId id="333" r:id="rId19"/>
    <p:sldId id="327" r:id="rId20"/>
    <p:sldId id="334" r:id="rId21"/>
    <p:sldId id="336" r:id="rId22"/>
    <p:sldId id="337" r:id="rId23"/>
    <p:sldId id="338" r:id="rId24"/>
    <p:sldId id="273" r:id="rId25"/>
    <p:sldId id="274" r:id="rId26"/>
    <p:sldId id="328" r:id="rId27"/>
    <p:sldId id="275" r:id="rId28"/>
    <p:sldId id="276" r:id="rId29"/>
    <p:sldId id="277" r:id="rId30"/>
    <p:sldId id="278" r:id="rId31"/>
    <p:sldId id="279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Libre Franklin Medium" pitchFamily="2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Light" panose="020B0306030504020204" pitchFamily="3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iJgDVaQqXkoKgW78emprT0fxn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60705" autoAdjust="0"/>
  </p:normalViewPr>
  <p:slideViewPr>
    <p:cSldViewPr snapToGrid="0">
      <p:cViewPr varScale="1">
        <p:scale>
          <a:sx n="40" d="100"/>
          <a:sy n="40" d="100"/>
        </p:scale>
        <p:origin x="1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esc4.net/rla/alphabet-arc/english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routine is designed to be used to reinforce and practice letter-sound correspondence while reading and writing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m, s, t, p, short a, n, and c in units 5-8.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b, d, short a, and short o in units 9-10.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lesson is intended to be a companion to this and could be used during or following unit 10.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Materials needed: writing utensil and surface, letter cards s, a, t, d, b, o, n (Can use POC letter cards)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components of this Kindergarten Decoding Routing include the following: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Phonological Awareness – 10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Letter-sound correspondence – 20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High Frequency Words – 2-3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Decodable Text – 8 min.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Alphabet Arcs – Additional Practice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/d/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d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o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/d/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dot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31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o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not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89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2-3 min.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High frequency words should be introduced using orthographic mapping.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This would have been completed while using the alphabet routines for letters a, m, s, t, p, a, n, c, o, d, b  (letters introduced in POC Units 2-10).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Now it is time to review and practice reading these words quickly/fluently.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a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63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at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at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8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I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158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243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35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2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5-10 min. of instruction ---- Progression: Start off with a smaller amount of time, 2-5 min., as students become used to the hand motions and routine.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1: Use the free Heggerty video from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2: Engage students face-to-face using the resources below (this is ideal as the teacher can also monitor and assess):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1: https://docs.google.com/spreadsheets/d/16ygrGgr-zO0r5kjQqHW9B9AQOpXRfJwa/edit?usp=share_link&amp;ouid=108083634139011951925&amp;rtpof=true&amp;sd=true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2: https://drive.google.com/file/d/1EPaYsIngNz_kKwcP9jaVi4zfnzmXG1gx/view?usp=share_link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60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059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</p:txBody>
      </p:sp>
      <p:sp>
        <p:nvSpPr>
          <p:cNvPr id="321" name="Google Shape;32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6-8 min.  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Share the decodable text on the slide deck.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Run your curser under the text. Ask students to say “stop” or use a reaction when you come to the letter you are studying or the vowels a and 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Click to highlight the word with the letter, then blend the word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Read the sentence together by either asking students to repeat the sentence after you, or choral read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After highlighting and reading the sentences, go to the next slide and read a clean copy with the students.</a:t>
            </a: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Read the </a:t>
            </a:r>
            <a:r>
              <a:rPr lang="en-US" i="0"/>
              <a:t>clean copy with the students. Echo or choral read together.</a:t>
            </a:r>
            <a:endParaRPr i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Additional Practice Opportunity: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dirty="0"/>
              <a:t>Linked are free decodable texts available on the internet.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7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Additional Practice Opportunity: Letter Arcs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sym typeface="Libre Franklin Medium"/>
              </a:rPr>
              <a:t>The ultimate goal for students utilizing the arc is to be able to quickly and automatically name and place their letters in an arc. The arc itself is a scaffold of support while students learn letters and practice putting them in order.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Students should begin with identifying the uppercase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When students can place cut out Letter Cards in an arc in from of them, and say the names, move to lowercase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 a game from the options in the notes. Use more than 1 game as time allows.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Use either the arc on the slide with the game directions or use the virtual arc.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Letter Cards:</a:t>
            </a: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 https://drive.google.com/drive/folders/1Z29axwQvtQheHYdjTW-PFS6-vMoBU9eI?usp=share_link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Virtual Alphabet Arc: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Interactive Alphabet Arc | Region 4 (esc4.net)</a:t>
            </a:r>
            <a:endParaRPr sz="12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A to 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N to Z.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 I spy with my little eye the letter 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objective.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 our letters so far.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m. What sound does the letter m spell? </a:t>
            </a:r>
            <a:r>
              <a:rPr lang="en-US" i="1" dirty="0"/>
              <a:t>M spells /m/  </a:t>
            </a:r>
            <a:r>
              <a:rPr lang="en-US" dirty="0"/>
              <a:t>(click for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s. What sound does the letter s spell? </a:t>
            </a:r>
            <a:r>
              <a:rPr lang="en-US" i="1" dirty="0"/>
              <a:t>S spells /s/ </a:t>
            </a:r>
            <a:r>
              <a:rPr lang="en-US" dirty="0"/>
              <a:t>(Click for the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time, I’ll say the sound of a letter and I want you to repeat the sound and tell me what letter spells that sound and we’ll write it in the air. Ready?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sound is /</a:t>
            </a:r>
            <a:r>
              <a:rPr lang="en-US" dirty="0" err="1"/>
              <a:t>mmmm</a:t>
            </a:r>
            <a:r>
              <a:rPr lang="en-US" dirty="0"/>
              <a:t>/. What is the sound? /</a:t>
            </a:r>
            <a:r>
              <a:rPr lang="en-US" dirty="0" err="1"/>
              <a:t>mmmmm</a:t>
            </a:r>
            <a:r>
              <a:rPr lang="en-US" dirty="0"/>
              <a:t>/  What letter spells the sound? m.  Great! Now write the letter (in the air, on paper, however you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</a:t>
            </a:r>
            <a:r>
              <a:rPr lang="en-US" dirty="0" err="1"/>
              <a:t>ssssssss</a:t>
            </a:r>
            <a:r>
              <a:rPr lang="en-US" dirty="0"/>
              <a:t>/. What is the sound? /</a:t>
            </a:r>
            <a:r>
              <a:rPr lang="en-US" dirty="0" err="1"/>
              <a:t>sssssss</a:t>
            </a:r>
            <a:r>
              <a:rPr lang="en-US" dirty="0"/>
              <a:t>/  What letter spells the sound?  s.  Good! Now write the letter (in the air, on paper, however you choose)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with each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1: Ask students to place their letter cards from POC, or letters they have in front of them. Students build words in front of them with you. If students have a letter arc, have them place the letters on the arc and pull them down to the middle, then replace in the letters in the arc as they build.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2: Ask students to point to the letter on the screen and help you build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3: Ask students to type the words in the chat to build words with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4: There are surely other avenues to do this. This is not an exhaustive list of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/a/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sat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5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sad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/a/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/d/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d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/d/, sad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31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/b/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b.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b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/a/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a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/d/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d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/b/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aaaaaa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/d/, bad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48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accent left">
  <p:cSld name="Content slide_accent le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5a471b846_1_194"/>
          <p:cNvSpPr txBox="1">
            <a:spLocks noGrp="1"/>
          </p:cNvSpPr>
          <p:nvPr>
            <p:ph type="body" idx="1"/>
          </p:nvPr>
        </p:nvSpPr>
        <p:spPr>
          <a:xfrm>
            <a:off x="1183729" y="1828800"/>
            <a:ext cx="9966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225a471b846_1_194"/>
          <p:cNvSpPr txBox="1">
            <a:spLocks noGrp="1"/>
          </p:cNvSpPr>
          <p:nvPr>
            <p:ph type="title"/>
          </p:nvPr>
        </p:nvSpPr>
        <p:spPr>
          <a:xfrm>
            <a:off x="1183729" y="571500"/>
            <a:ext cx="9966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g225a471b846_1_194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5a471b846_1_1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25a471b846_1_1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25a471b846_1_1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5a471b846_1_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5a471b846_1_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5a471b846_1_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25a471b846_1_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25a471b846_1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5a471b846_1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25a471b846_1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5a471b846_1_190"/>
          <p:cNvSpPr txBox="1"/>
          <p:nvPr/>
        </p:nvSpPr>
        <p:spPr>
          <a:xfrm>
            <a:off x="0" y="555625"/>
            <a:ext cx="1020300" cy="11589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g225a471b846_1_190"/>
          <p:cNvCxnSpPr/>
          <p:nvPr/>
        </p:nvCxnSpPr>
        <p:spPr>
          <a:xfrm>
            <a:off x="1037167" y="555625"/>
            <a:ext cx="0" cy="11541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g225a471b846_1_190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7GmVhrcy3E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ufli.education.ufl.edu/wp-content/uploads/2022/07/13_Decodable_UFLIFoundations.pdf" TargetMode="External"/><Relationship Id="rId3" Type="http://schemas.openxmlformats.org/officeDocument/2006/relationships/hyperlink" Target="https://www.connexus.com/library/launch.aspx?id=99084" TargetMode="External"/><Relationship Id="rId7" Type="http://schemas.openxmlformats.org/officeDocument/2006/relationships/hyperlink" Target="https://www.connexus.com/library/launch.aspx?id=9911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alfpintkids.com/online-materials/las1b5/" TargetMode="External"/><Relationship Id="rId11" Type="http://schemas.openxmlformats.org/officeDocument/2006/relationships/hyperlink" Target="https://halfpintkids.com/online-materials/las1b6/" TargetMode="External"/><Relationship Id="rId5" Type="http://schemas.openxmlformats.org/officeDocument/2006/relationships/hyperlink" Target="https://www.successforall.org/wp-content/uploads/2020/08/12310_KRSS10T_DonGets_CT.pdf" TargetMode="External"/><Relationship Id="rId10" Type="http://schemas.openxmlformats.org/officeDocument/2006/relationships/hyperlink" Target="https://www.successforall.org/wp-content/uploads/2020/03/12314_KRSS14T_Tubb_CT.pdf" TargetMode="External"/><Relationship Id="rId4" Type="http://schemas.openxmlformats.org/officeDocument/2006/relationships/hyperlink" Target="https://ufli.education.ufl.edu/wp-content/uploads/2022/07/12_Decodable_UFLIFoundations.pdf" TargetMode="External"/><Relationship Id="rId9" Type="http://schemas.openxmlformats.org/officeDocument/2006/relationships/hyperlink" Target="https://www.successforall.org/wp-content/uploads/2020/08/12304_KRSS04T_WetDog_CT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903752"/>
            <a:ext cx="9144000" cy="24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Kindergarten Decoding Routine: CVC Words</a:t>
            </a:r>
            <a:br>
              <a:rPr lang="en-US" dirty="0"/>
            </a:br>
            <a:r>
              <a:rPr lang="en-US" sz="4400" dirty="0"/>
              <a:t>Letters: </a:t>
            </a:r>
            <a:br>
              <a:rPr lang="en-US" sz="4400" dirty="0"/>
            </a:br>
            <a:r>
              <a:rPr lang="en-US" sz="4400" dirty="0"/>
              <a:t>a, s, t, n (units 5-8)</a:t>
            </a:r>
            <a:br>
              <a:rPr lang="en-US" sz="4400" dirty="0"/>
            </a:br>
            <a:r>
              <a:rPr lang="en-US" sz="4400" dirty="0"/>
              <a:t>a, o, b, d (units 9-10)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524000" y="474128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Pearson Online Classroom: Live Lesson Companion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80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8047 -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23112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5586 -0.4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031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8047 -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23112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5586 -0.4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370099" y="2263238"/>
            <a:ext cx="945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Next, we are going to review words we often see in print. These are words we have already studied by mapping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let’s read and write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2184972"/>
            <a:ext cx="2794758" cy="2488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9900" dirty="0">
                <a:latin typeface="Comic Sans MS" panose="030F0702030302020204" pitchFamily="66" charset="0"/>
              </a:rPr>
              <a:t>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5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32622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1918447"/>
            <a:ext cx="2794758" cy="2754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600" dirty="0">
                <a:latin typeface="Comic Sans MS" panose="030F0702030302020204" pitchFamily="66" charset="0"/>
              </a:rPr>
              <a:t>at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2678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4233571" y="2133600"/>
            <a:ext cx="2794758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783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look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4482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4989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9978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579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296675" y="365125"/>
            <a:ext cx="100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Phonological Awareness</a:t>
            </a:r>
            <a:endParaRPr sz="2700" dirty="0"/>
          </a:p>
        </p:txBody>
      </p:sp>
      <p:pic>
        <p:nvPicPr>
          <p:cNvPr id="5" name="Online Media 4" title="Kindergarten 2022: Week 1-Thursday">
            <a:hlinkClick r:id="" action="ppaction://media"/>
            <a:extLst>
              <a:ext uri="{FF2B5EF4-FFF2-40B4-BE49-F238E27FC236}">
                <a16:creationId xmlns:a16="http://schemas.microsoft.com/office/drawing/2014/main" id="{A7C89261-9D77-D272-464B-32A0F2C668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7614" y="2006913"/>
            <a:ext cx="7617603" cy="4303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546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7403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4583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Practice Opportunities</a:t>
            </a:r>
            <a:endParaRPr sz="2700"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1"/>
          </p:nvPr>
        </p:nvSpPr>
        <p:spPr>
          <a:xfrm>
            <a:off x="1370100" y="1943198"/>
            <a:ext cx="104256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we will read words with our decoding patterns in sentences together.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364025" y="365125"/>
            <a:ext cx="998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Decodable Text</a:t>
            </a:r>
            <a:endParaRPr sz="300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3612630" y="1888499"/>
            <a:ext cx="77410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a  cat.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sat  on  the  mat.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not  sad.  </a:t>
            </a:r>
          </a:p>
        </p:txBody>
      </p:sp>
      <p:sp>
        <p:nvSpPr>
          <p:cNvPr id="204" name="Google Shape;204;p15"/>
          <p:cNvSpPr/>
          <p:nvPr/>
        </p:nvSpPr>
        <p:spPr>
          <a:xfrm>
            <a:off x="4146517" y="2252868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6358875" y="2252868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7494233" y="2252868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5292690" y="3505784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7;p15">
            <a:extLst>
              <a:ext uri="{FF2B5EF4-FFF2-40B4-BE49-F238E27FC236}">
                <a16:creationId xmlns:a16="http://schemas.microsoft.com/office/drawing/2014/main" id="{2332D5CF-688A-2123-DF6D-B2F6E7343327}"/>
              </a:ext>
            </a:extLst>
          </p:cNvPr>
          <p:cNvSpPr/>
          <p:nvPr/>
        </p:nvSpPr>
        <p:spPr>
          <a:xfrm>
            <a:off x="6358875" y="3505784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07;p15">
            <a:extLst>
              <a:ext uri="{FF2B5EF4-FFF2-40B4-BE49-F238E27FC236}">
                <a16:creationId xmlns:a16="http://schemas.microsoft.com/office/drawing/2014/main" id="{00476640-8036-365A-C53E-5DCE472FE13D}"/>
              </a:ext>
            </a:extLst>
          </p:cNvPr>
          <p:cNvSpPr/>
          <p:nvPr/>
        </p:nvSpPr>
        <p:spPr>
          <a:xfrm>
            <a:off x="9554278" y="3505784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7;p15">
            <a:extLst>
              <a:ext uri="{FF2B5EF4-FFF2-40B4-BE49-F238E27FC236}">
                <a16:creationId xmlns:a16="http://schemas.microsoft.com/office/drawing/2014/main" id="{C95D7B02-0678-AA72-560B-5B05960DBBCB}"/>
              </a:ext>
            </a:extLst>
          </p:cNvPr>
          <p:cNvSpPr/>
          <p:nvPr/>
        </p:nvSpPr>
        <p:spPr>
          <a:xfrm>
            <a:off x="4112087" y="4752466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7;p15">
            <a:extLst>
              <a:ext uri="{FF2B5EF4-FFF2-40B4-BE49-F238E27FC236}">
                <a16:creationId xmlns:a16="http://schemas.microsoft.com/office/drawing/2014/main" id="{17B92940-BE9B-9A6F-8313-65F7AC2B3762}"/>
              </a:ext>
            </a:extLst>
          </p:cNvPr>
          <p:cNvSpPr/>
          <p:nvPr/>
        </p:nvSpPr>
        <p:spPr>
          <a:xfrm>
            <a:off x="6777898" y="4750694"/>
            <a:ext cx="34243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7;p15">
            <a:extLst>
              <a:ext uri="{FF2B5EF4-FFF2-40B4-BE49-F238E27FC236}">
                <a16:creationId xmlns:a16="http://schemas.microsoft.com/office/drawing/2014/main" id="{C549E575-51FA-EF9F-133C-37E00C060500}"/>
              </a:ext>
            </a:extLst>
          </p:cNvPr>
          <p:cNvSpPr/>
          <p:nvPr/>
        </p:nvSpPr>
        <p:spPr>
          <a:xfrm>
            <a:off x="8130213" y="4757072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Decodable Text</a:t>
            </a:r>
            <a:endParaRPr sz="27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3267857" y="1942288"/>
            <a:ext cx="7390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a  cat.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sat  on  the  mat.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Sam  is  not  sad.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Additional Decodable Text</a:t>
            </a:r>
            <a:endParaRPr sz="2700" dirty="0"/>
          </a:p>
        </p:txBody>
      </p:sp>
      <p:sp>
        <p:nvSpPr>
          <p:cNvPr id="4" name="Google Shape;324;p72">
            <a:extLst>
              <a:ext uri="{FF2B5EF4-FFF2-40B4-BE49-F238E27FC236}">
                <a16:creationId xmlns:a16="http://schemas.microsoft.com/office/drawing/2014/main" id="{6C266944-3BFA-6DE8-3C40-F2B22FD14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0350" y="1846216"/>
            <a:ext cx="10425660" cy="44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b="1" dirty="0">
                <a:latin typeface="+mn-lt"/>
              </a:rPr>
              <a:t>Vowel: Short 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3"/>
              </a:rPr>
              <a:t>Who Mops?</a:t>
            </a:r>
            <a:endParaRPr lang="en-US" sz="8000" u="sng" strike="noStrike" dirty="0"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4"/>
              </a:rPr>
              <a:t>12 Decodable Passage</a:t>
            </a:r>
            <a:endParaRPr lang="en-US" sz="8000" u="sng" strike="noStrike" dirty="0"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5"/>
              </a:rPr>
              <a:t>Letter o</a:t>
            </a:r>
            <a:endParaRPr lang="en-US" sz="8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6"/>
              </a:rPr>
              <a:t>LAS1B5 - Half Pint Kids Decodable Books</a:t>
            </a:r>
            <a:endParaRPr lang="en-US" sz="8000" b="0" i="0" u="sng" strike="noStrike" dirty="0">
              <a:solidFill>
                <a:srgbClr val="1574C6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endParaRPr lang="en-US" sz="8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b="1" u="none" strike="noStrike" dirty="0">
                <a:effectLst/>
                <a:latin typeface="+mn-lt"/>
              </a:rPr>
              <a:t>Consonants: d, b</a:t>
            </a:r>
            <a:endParaRPr lang="en-US" sz="80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7"/>
              </a:rPr>
              <a:t>Tan Dan</a:t>
            </a:r>
            <a:endParaRPr lang="en-US" sz="8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8"/>
              </a:rPr>
              <a:t>13 Decodable Passage</a:t>
            </a:r>
            <a:endParaRPr sz="80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9"/>
              </a:rPr>
              <a:t>Letter d</a:t>
            </a:r>
            <a:endParaRPr lang="en-US" sz="8000" u="sng" strike="noStrike" dirty="0"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10"/>
              </a:rPr>
              <a:t>Letter b</a:t>
            </a:r>
            <a:endParaRPr lang="en-US" sz="8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800"/>
              <a:buNone/>
            </a:pPr>
            <a:r>
              <a:rPr lang="en-US" sz="8000" u="sng" strike="noStrike" dirty="0">
                <a:effectLst/>
                <a:latin typeface="+mn-lt"/>
                <a:hlinkClick r:id="rId11"/>
              </a:rPr>
              <a:t>LAS1B6 - Half Pint Kids Decodable Books</a:t>
            </a:r>
            <a:endParaRPr lang="en-US" sz="8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sz="32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92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Alphabet Arcs</a:t>
            </a:r>
            <a:endParaRPr sz="27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82925" y="1970250"/>
            <a:ext cx="111150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Alphabet Arcs helps us learn to recognize and say our letters quickly.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play a game together!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99692" y="-1730188"/>
            <a:ext cx="6592617" cy="103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1" y="0"/>
            <a:ext cx="11204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43275" y="2168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Today we will use the letters we have learned to build words</a:t>
            </a:r>
            <a:r>
              <a:rPr lang="en-US" sz="3000" dirty="0">
                <a:solidFill>
                  <a:schemeClr val="dk1"/>
                </a:solidFill>
              </a:rPr>
              <a:t>. Building words with our letters helps you to become strong readers and spellers.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We will use these letters today: s, t, d, b, n, a, o</a:t>
            </a:r>
            <a:endParaRPr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"/>
            <a:ext cx="12192000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91" y="0"/>
            <a:ext cx="11943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Visual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A698560F-66AF-2577-A56A-69789F898461}"/>
              </a:ext>
            </a:extLst>
          </p:cNvPr>
          <p:cNvSpPr txBox="1">
            <a:spLocks/>
          </p:cNvSpPr>
          <p:nvPr/>
        </p:nvSpPr>
        <p:spPr>
          <a:xfrm>
            <a:off x="3007919" y="493960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57;p4">
            <a:extLst>
              <a:ext uri="{FF2B5EF4-FFF2-40B4-BE49-F238E27FC236}">
                <a16:creationId xmlns:a16="http://schemas.microsoft.com/office/drawing/2014/main" id="{584785A5-569D-65FB-6C58-5BCD46F86F82}"/>
              </a:ext>
            </a:extLst>
          </p:cNvPr>
          <p:cNvSpPr txBox="1">
            <a:spLocks/>
          </p:cNvSpPr>
          <p:nvPr/>
        </p:nvSpPr>
        <p:spPr>
          <a:xfrm>
            <a:off x="5151621" y="493960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" name="Google Shape;57;p4">
            <a:extLst>
              <a:ext uri="{FF2B5EF4-FFF2-40B4-BE49-F238E27FC236}">
                <a16:creationId xmlns:a16="http://schemas.microsoft.com/office/drawing/2014/main" id="{5A30643B-B424-385C-6E12-E2050C5B3702}"/>
              </a:ext>
            </a:extLst>
          </p:cNvPr>
          <p:cNvSpPr txBox="1">
            <a:spLocks/>
          </p:cNvSpPr>
          <p:nvPr/>
        </p:nvSpPr>
        <p:spPr>
          <a:xfrm>
            <a:off x="7310267" y="493960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75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Auditory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6957F72F-356F-C3C6-CB8E-E1BB220C7890}"/>
              </a:ext>
            </a:extLst>
          </p:cNvPr>
          <p:cNvSpPr txBox="1">
            <a:spLocks/>
          </p:cNvSpPr>
          <p:nvPr/>
        </p:nvSpPr>
        <p:spPr>
          <a:xfrm>
            <a:off x="3007919" y="493960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57;p4">
            <a:extLst>
              <a:ext uri="{FF2B5EF4-FFF2-40B4-BE49-F238E27FC236}">
                <a16:creationId xmlns:a16="http://schemas.microsoft.com/office/drawing/2014/main" id="{7AABF1F8-7ADE-06C1-2A2E-26BEE6F34E05}"/>
              </a:ext>
            </a:extLst>
          </p:cNvPr>
          <p:cNvSpPr txBox="1">
            <a:spLocks/>
          </p:cNvSpPr>
          <p:nvPr/>
        </p:nvSpPr>
        <p:spPr>
          <a:xfrm>
            <a:off x="5151621" y="493960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" name="Google Shape;57;p4">
            <a:extLst>
              <a:ext uri="{FF2B5EF4-FFF2-40B4-BE49-F238E27FC236}">
                <a16:creationId xmlns:a16="http://schemas.microsoft.com/office/drawing/2014/main" id="{DC08E02F-C8CF-7D08-DB83-8E566A93F7C1}"/>
              </a:ext>
            </a:extLst>
          </p:cNvPr>
          <p:cNvSpPr txBox="1">
            <a:spLocks/>
          </p:cNvSpPr>
          <p:nvPr/>
        </p:nvSpPr>
        <p:spPr>
          <a:xfrm>
            <a:off x="7310267" y="493960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832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516832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70D21BF6-E2C4-E2DE-F133-224CD38877E1}"/>
              </a:ext>
            </a:extLst>
          </p:cNvPr>
          <p:cNvSpPr txBox="1">
            <a:spLocks/>
          </p:cNvSpPr>
          <p:nvPr/>
        </p:nvSpPr>
        <p:spPr>
          <a:xfrm>
            <a:off x="-2655" y="2808855"/>
            <a:ext cx="12191999" cy="6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spcBef>
                <a:spcPts val="0"/>
              </a:spcBef>
              <a:buSzPts val="3000"/>
              <a:buNone/>
            </a:pPr>
            <a:r>
              <a:rPr lang="en-US" sz="3000" dirty="0"/>
              <a:t>Let’s get ready to build words! </a:t>
            </a:r>
          </a:p>
        </p:txBody>
      </p:sp>
    </p:spTree>
    <p:extLst>
      <p:ext uri="{BB962C8B-B14F-4D97-AF65-F5344CB8AC3E}">
        <p14:creationId xmlns:p14="http://schemas.microsoft.com/office/powerpoint/2010/main" val="36260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34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25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8047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8837E-17 1.85185E-6 L 0.35586 -0.4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93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8047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1.85185E-6 L 0.23424 -0.3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200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926 L -0.3293 -0.4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1.85185E-6 L 0.23424 -0.3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9_Marine Turquoise VI 16-9 Presentation master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4060</Words>
  <Application>Microsoft Office PowerPoint</Application>
  <PresentationFormat>Widescreen</PresentationFormat>
  <Paragraphs>524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Comic Sans MS</vt:lpstr>
      <vt:lpstr>Libre Franklin Medium</vt:lpstr>
      <vt:lpstr>Open Sans Light</vt:lpstr>
      <vt:lpstr>Roboto</vt:lpstr>
      <vt:lpstr>Open Sans</vt:lpstr>
      <vt:lpstr>Arial</vt:lpstr>
      <vt:lpstr>9_Marine Turquoise VI 16-9 Presentation master deck_Open Sans</vt:lpstr>
      <vt:lpstr>Kindergarten Decoding Routine: CVC Words Letters:  a, s, t, n (units 5-8) a, o, b, d (units 9-10)</vt:lpstr>
      <vt:lpstr>Phonological Awareness</vt:lpstr>
      <vt:lpstr>Letter-Sound Correspondence</vt:lpstr>
      <vt:lpstr>Letter-Sound Correspondence: Visual Drill</vt:lpstr>
      <vt:lpstr>Letter-Sound Correspondence: Auditory Drill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Practice Opportunities</vt:lpstr>
      <vt:lpstr>Decodable Text</vt:lpstr>
      <vt:lpstr>Decodable Text</vt:lpstr>
      <vt:lpstr>Additional Decodable Text</vt:lpstr>
      <vt:lpstr>Alphabet Arcs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Decoding Routine</dc:title>
  <dc:creator>Christy O'Toole</dc:creator>
  <cp:lastModifiedBy>Ashley Seeley</cp:lastModifiedBy>
  <cp:revision>13</cp:revision>
  <dcterms:created xsi:type="dcterms:W3CDTF">2023-05-24T17:10:58Z</dcterms:created>
  <dcterms:modified xsi:type="dcterms:W3CDTF">2023-09-19T14:31:21Z</dcterms:modified>
</cp:coreProperties>
</file>