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58" r:id="rId3"/>
    <p:sldId id="259" r:id="rId4"/>
    <p:sldId id="313" r:id="rId5"/>
    <p:sldId id="315" r:id="rId6"/>
    <p:sldId id="314" r:id="rId7"/>
    <p:sldId id="316" r:id="rId8"/>
    <p:sldId id="346" r:id="rId9"/>
    <p:sldId id="347" r:id="rId10"/>
    <p:sldId id="348" r:id="rId11"/>
    <p:sldId id="349" r:id="rId12"/>
    <p:sldId id="350" r:id="rId13"/>
    <p:sldId id="280" r:id="rId14"/>
    <p:sldId id="333" r:id="rId15"/>
    <p:sldId id="327" r:id="rId16"/>
    <p:sldId id="334" r:id="rId17"/>
    <p:sldId id="336" r:id="rId18"/>
    <p:sldId id="337" r:id="rId19"/>
    <p:sldId id="344" r:id="rId20"/>
    <p:sldId id="345" r:id="rId21"/>
    <p:sldId id="351" r:id="rId22"/>
    <p:sldId id="352" r:id="rId23"/>
    <p:sldId id="338" r:id="rId24"/>
    <p:sldId id="273" r:id="rId25"/>
    <p:sldId id="274" r:id="rId26"/>
    <p:sldId id="328" r:id="rId27"/>
    <p:sldId id="290" r:id="rId28"/>
    <p:sldId id="291" r:id="rId29"/>
    <p:sldId id="275" r:id="rId30"/>
    <p:sldId id="276" r:id="rId31"/>
    <p:sldId id="277" r:id="rId32"/>
    <p:sldId id="278" r:id="rId33"/>
    <p:sldId id="279" r:id="rId34"/>
  </p:sldIdLst>
  <p:sldSz cx="12192000" cy="6858000"/>
  <p:notesSz cx="6858000" cy="9144000"/>
  <p:embeddedFontLs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Comic Sans MS" panose="030F0702030302020204" pitchFamily="66" charset="0"/>
      <p:regular r:id="rId40"/>
      <p:bold r:id="rId41"/>
      <p:italic r:id="rId42"/>
      <p:boldItalic r:id="rId43"/>
    </p:embeddedFont>
    <p:embeddedFont>
      <p:font typeface="Libre Franklin Medium" pitchFamily="2" charset="0"/>
      <p:regular r:id="rId44"/>
      <p:bold r:id="rId45"/>
      <p:italic r:id="rId46"/>
      <p:boldItalic r:id="rId47"/>
    </p:embeddedFont>
    <p:embeddedFont>
      <p:font typeface="Open Sans" panose="020B0606030504020204" pitchFamily="34" charset="0"/>
      <p:regular r:id="rId48"/>
      <p:bold r:id="rId49"/>
      <p:italic r:id="rId50"/>
      <p:boldItalic r:id="rId51"/>
    </p:embeddedFont>
    <p:embeddedFont>
      <p:font typeface="Open Sans Light" panose="020B0306030504020204" pitchFamily="34" charset="0"/>
      <p:regular r:id="rId52"/>
      <p:bold r:id="rId53"/>
      <p:italic r:id="rId54"/>
      <p:boldItalic r:id="rId55"/>
    </p:embeddedFont>
    <p:embeddedFont>
      <p:font typeface="Roboto" panose="02000000000000000000" pitchFamily="2" charset="0"/>
      <p:regular r:id="rId56"/>
      <p:bold r:id="rId57"/>
      <p:italic r:id="rId58"/>
      <p:boldItalic r:id="rId5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93" roundtripDataSignature="AMtx7miJgDVaQqXkoKgW78emprT0fxnE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8" autoAdjust="0"/>
    <p:restoredTop sz="60705" autoAdjust="0"/>
  </p:normalViewPr>
  <p:slideViewPr>
    <p:cSldViewPr snapToGrid="0">
      <p:cViewPr varScale="1">
        <p:scale>
          <a:sx n="40" d="100"/>
          <a:sy n="40" d="100"/>
        </p:scale>
        <p:origin x="167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font" Target="fonts/font20.fntdata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8" Type="http://schemas.openxmlformats.org/officeDocument/2006/relationships/font" Target="fonts/font23.fntdata"/><Relationship Id="rId5" Type="http://schemas.openxmlformats.org/officeDocument/2006/relationships/slide" Target="slides/slide4.xml"/><Relationship Id="rId95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font" Target="fonts/font21.fntdata"/><Relationship Id="rId8" Type="http://schemas.openxmlformats.org/officeDocument/2006/relationships/slide" Target="slides/slide7.xml"/><Relationship Id="rId51" Type="http://schemas.openxmlformats.org/officeDocument/2006/relationships/font" Target="fonts/font16.fntdata"/><Relationship Id="rId93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59" Type="http://schemas.openxmlformats.org/officeDocument/2006/relationships/font" Target="fonts/font24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54" Type="http://schemas.openxmlformats.org/officeDocument/2006/relationships/font" Target="fonts/font19.fntdata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font" Target="fonts/font2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dl.esc4.net/rla/alphabet-arc/english.html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" name="Google Shape;3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routine is designed to be used to reinforce and practice letter-sound correspondence while reading and writing words.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Students in their POC studied the letters m, s, t, p, n, c, b, d, f, g, short a, o, </a:t>
            </a:r>
            <a:r>
              <a:rPr lang="en-US" dirty="0" err="1"/>
              <a:t>i</a:t>
            </a:r>
            <a:r>
              <a:rPr lang="en-US" dirty="0"/>
              <a:t> in units 5-12.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Students in their POC studied the letters h, l, and short e in units 13-14.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lesson is intended to be a companion to this and could be used during or following unit 14.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Materials needed: writing utensil and surface, letter cards h, l, e, t, m, n, a (Can use POC letter cards)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components of this Kindergarten Decoding Routing include the following: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Phonological Awareness – 10 min.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Letter-sound correspondence – 20 min.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High Frequency Words – 2-3 min.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tabLst/>
              <a:defRPr/>
            </a:pPr>
            <a:r>
              <a:rPr lang="en-US" dirty="0"/>
              <a:t>Decodable Text – 8 min.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tabLst/>
              <a:defRPr/>
            </a:pPr>
            <a:r>
              <a:rPr lang="en-US" dirty="0"/>
              <a:t>Sentence Dictation – Additional Practice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Alphabet Arcs – Additional Practice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32" name="Google Shape;32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Here we go! 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llllll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l.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l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/e/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e.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e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/t/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t to the second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llllll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/e/ /t/, let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 job! Move your letters back to their spot.</a:t>
            </a:r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24231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Here we go! 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net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nnnnnn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n.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n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/e/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e.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e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/t/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t to the second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nnnnnn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/e/ /t/, net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 job! Move your letters back to their spot.</a:t>
            </a:r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56895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Here we go! 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hat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/h/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h.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h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aaaa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a.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a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/t/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t to the second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/h/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aaaaa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/t/, hat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 job! Move your letters back to their spot.</a:t>
            </a:r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22766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2-3 min. </a:t>
            </a: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dirty="0"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High frequency words should be introduced using orthographic mapping.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This would have been completed while using the alphabet routines for letters introduced in POC Units 2-14.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Now it is time to review and practice reading these words quickly/fluently.</a:t>
            </a: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we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we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7460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you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you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70287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the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the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48147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who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who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71606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he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he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00592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s</a:t>
            </a:r>
            <a:r>
              <a:rPr lang="en-US" sz="1200" i="1" dirty="0">
                <a:latin typeface="Libre Franklin Medium"/>
                <a:sym typeface="Libre Franklin Medium"/>
              </a:rPr>
              <a:t>he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s</a:t>
            </a:r>
            <a:r>
              <a:rPr lang="en-US" sz="1200" i="1" dirty="0">
                <a:latin typeface="Libre Franklin Medium"/>
                <a:sym typeface="Libre Franklin Medium"/>
              </a:rPr>
              <a:t>he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3122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" name="Google Shape;4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5-10 min. of instruction ---- Progression: Start off with a smaller amount of time, 2-5 min., as students become used to the hand motions and routine.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Option 1: Use the free Heggerty video from youtube.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Option 2: Engage students face-to-face using the resources below (this is ideal as the teacher can also monitor and assess):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/>
              <a:t>Resource 1: https://docs.google.com/spreadsheets/d/16ygrGgr-zO0r5kjQqHW9B9AQOpXRfJwa/edit?usp=share_link&amp;ouid=108083634139011951925&amp;rtpof=true&amp;sd=true 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/>
              <a:t>Resource 2: https://drive.google.com/file/d/1EPaYsIngNz_kKwcP9jaVi4zfnzmXG1gx/view?usp=share_link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one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one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60033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can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can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33636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what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what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757210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0" name="Google Shape;320;p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0"/>
          </a:p>
        </p:txBody>
      </p:sp>
      <p:sp>
        <p:nvSpPr>
          <p:cNvPr id="321" name="Google Shape;321;p7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6-8 min.  </a:t>
            </a: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Share the decodable text on the slide deck.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Run your curser under the text. Ask students to say “stop” or use a reaction when you come to the letter you are studying or the vowels a and o.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Click to highlight the word with the letter, then blend the word together.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Read the sentence together by either asking students to repeat the sentence after you, or choral read together.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After highlighting and reading the sentences, go to the next slide and read a clean copy with the students.</a:t>
            </a:r>
            <a:endParaRPr dirty="0"/>
          </a:p>
        </p:txBody>
      </p:sp>
      <p:sp>
        <p:nvSpPr>
          <p:cNvPr id="200" name="Google Shape;200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>
                <a:latin typeface="Libre Franklin Medium"/>
                <a:ea typeface="Libre Franklin Medium"/>
                <a:cs typeface="Libre Franklin Medium"/>
                <a:sym typeface="Libre Franklin Medium"/>
              </a:rPr>
              <a:t>Read the </a:t>
            </a:r>
            <a:r>
              <a:rPr lang="en-US" i="0"/>
              <a:t>clean copy with the students. Echo or choral read together.</a:t>
            </a:r>
            <a:endParaRPr i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/>
          </a:p>
        </p:txBody>
      </p:sp>
      <p:sp>
        <p:nvSpPr>
          <p:cNvPr id="212" name="Google Shape;212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Additional Practice Opportunity: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dirty="0"/>
              <a:t>Linked are free decodable texts available on the internet. </a:t>
            </a: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dirty="0"/>
          </a:p>
        </p:txBody>
      </p:sp>
      <p:sp>
        <p:nvSpPr>
          <p:cNvPr id="212" name="Google Shape;212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942793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3" name="Google Shape;433;p7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Sentence Dictation -- Practice Activity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Use a whiteboard and model/work with students. Students need paper and a pencil.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Follow the script below.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 dirty="0"/>
              <a:t>Now we will use our words to write sentences. A sentence is a group of words that tells a complete idea, begins with a capital letter, and ends with punctuation.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i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Sentence ideas:</a:t>
            </a:r>
            <a:r>
              <a:rPr lang="en-US" b="1" dirty="0"/>
              <a:t> Get the dog.  The dog met the hen. Let the hen get in the pen.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Sentence Dictation Routine: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Here is the sentence for you to write. _______________________________</a:t>
            </a:r>
            <a:endParaRPr i="1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AutoNum type="arabicPeriod"/>
            </a:pPr>
            <a:r>
              <a:rPr lang="en-US" i="1" dirty="0"/>
              <a:t>What's the sentence?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Now, let’s write the sentence.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First word ____________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Remember to begin your sentence with a capital letter.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Second word _________________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dirty="0"/>
              <a:t>Etc.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Remember to end your sentence with the correct punctuation.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Let’s read the sentence together.</a:t>
            </a:r>
            <a:endParaRPr i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Note: After students say the sentence, ask them to clap the words and draw a line on their paper for each word before attempting to write the sentence.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After writing, check the sentence. Ask students to put a dot on their paper below each correctly spelled word. If the word is not spelled correctly, ask students to erase and correct the word using the tapping/mapping strategy.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dirty="0"/>
          </a:p>
        </p:txBody>
      </p:sp>
      <p:sp>
        <p:nvSpPr>
          <p:cNvPr id="434" name="Google Shape;434;p7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0" name="Google Shape;440;p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Sentence Dictation -- Practice Activity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Use a whiteboard and model/work with students. Students need paper and a pencil.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Follow the script below.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 dirty="0"/>
              <a:t>Now we will use our words to write sentences. A sentence is a group of words that tells a complete idea, begins with a capital letter, and ends with punctuation.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i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Sentence ideas: </a:t>
            </a:r>
            <a:r>
              <a:rPr lang="en-US" b="1" dirty="0"/>
              <a:t>Get the dog.  The dog met the hen. Let the hen get in the pen.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Sentence Dictation Routine: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Here is the sentence for you to write. _______________________________</a:t>
            </a:r>
            <a:endParaRPr i="1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AutoNum type="arabicPeriod"/>
            </a:pPr>
            <a:r>
              <a:rPr lang="en-US" i="1" dirty="0"/>
              <a:t>What's the sentence?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Now, let’s write the sentence.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First word ____________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Remember to begin your sentence with a capital letter.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Second word _________________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dirty="0"/>
              <a:t>Etc.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Remember to end your sentence with the correct punctuation.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Let’s read the sentence together.</a:t>
            </a:r>
            <a:endParaRPr i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Note: After students say the sentence, ask them to clap the words and draw a line on their paper for each word before attempting to write the sentence.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After writing, check the sentence. Ask students to put a dot on their paper below each correctly spelled word. If the word is not spelled correctly, ask students to erase and correct the word using the tapping/mapping strategy.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dirty="0"/>
          </a:p>
        </p:txBody>
      </p:sp>
      <p:sp>
        <p:nvSpPr>
          <p:cNvPr id="441" name="Google Shape;441;p7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Additional Practice Opportunity: Letter Arcs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sym typeface="Libre Franklin Medium"/>
              </a:rPr>
              <a:t>The ultimate goal for students utilizing the arc is to be able to quickly and automatically name and place their letters in an arc. The arc itself is a scaffold of support while students learn letters and practice putting them in order.</a:t>
            </a: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dirty="0"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228600" lvl="0" indent="-2286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AutoNum type="arabicPeriod"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Students should begin with identifying the uppercase letters. </a:t>
            </a:r>
            <a:endParaRPr dirty="0"/>
          </a:p>
          <a:p>
            <a:pPr marL="228600" lvl="0" indent="-2286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AutoNum type="arabicPeriod"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When students can place cut out Letter Cards in an arc in from of them, and say the names, move to lowercase letters. </a:t>
            </a:r>
            <a:endParaRPr dirty="0"/>
          </a:p>
          <a:p>
            <a:pPr marL="228600" lvl="0" indent="-2286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AutoNum type="arabicPeriod"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Choose a game from the options in the notes. Use more than 1 game as time allows.</a:t>
            </a:r>
            <a:endParaRPr dirty="0"/>
          </a:p>
          <a:p>
            <a:pPr marL="228600" lvl="0" indent="-2286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AutoNum type="arabicPeriod"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Use either the arc on the slide with the game directions or use the virtual arc.</a:t>
            </a: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dirty="0"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b="1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Letter Cards:</a:t>
            </a: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 https://drive.google.com/drive/folders/1Z29axwQvtQheHYdjTW-PFS6-vMoBU9eI?usp=share_link </a:t>
            </a: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b="1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Virtual Alphabet Arc: 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Interactive Alphabet Arc | Region 4 (esc4.net)</a:t>
            </a:r>
            <a:endParaRPr sz="1200" b="1" dirty="0"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19" name="Google Shape;219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Read the objective.</a:t>
            </a:r>
            <a:endParaRPr dirty="0"/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1: Name Those Letters!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name each letter!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I’ll say the letter name and then you repeat it after me.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2: Choo Choo Train!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name each letter and move our train.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I’ll say the letter name and then you repeat it after me.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When we get to Z, we are going to put our train engine in reverse, back to Letter A.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3: How Many Letters?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count the letters together.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How many letters are there? </a:t>
            </a:r>
            <a:r>
              <a:rPr lang="en-US" i="0"/>
              <a:t>(26)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What is the first letter? (</a:t>
            </a:r>
            <a:r>
              <a:rPr lang="en-US" i="0"/>
              <a:t>A)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What is the last letter? (</a:t>
            </a:r>
            <a:r>
              <a:rPr lang="en-US" i="0"/>
              <a:t>Z)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/>
              <a:t>What are the letters in the middle? </a:t>
            </a:r>
            <a:r>
              <a:rPr lang="en-US" i="0"/>
              <a:t>(M, N)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/>
              <a:t>Let’s say the names of the letters from A to M.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/>
              <a:t>Let’s say the names of the letters from N to Z.</a:t>
            </a: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4: ABC Conversations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We are going to point to each letter and say the names like we are asking a question after every other letter.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and repeat after me. </a:t>
            </a:r>
            <a:r>
              <a:rPr lang="en-US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(AB?CD?EF?GH?IJ?KL?MN?OP?QR?ST?UV?WX?YZ?)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Let’s try this again, only this time we will say the names like we are exclaiming after every fourth letter.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Point and repeat after me. </a:t>
            </a:r>
            <a:r>
              <a:rPr lang="en-US" i="0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(ABCD!EFGH!IJKL!MNOP!QRST!UVWX!YZ!)</a:t>
            </a:r>
            <a:endParaRPr i="1">
              <a:solidFill>
                <a:srgbClr val="1F1F1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Game 5: Mary Had a Little Lamb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Let’s point to the letters and say their names to the tune of Mary Had a Little Lamb.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Now, follow me as I point and sing. Try to catch me when I say a letter name and point to the wrong letter! </a:t>
            </a: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(Make this an exaggerated mistake. The goal is to keep student attention on the letter you are pointing to and the name of the letter.)</a:t>
            </a:r>
            <a:endParaRPr b="0" i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6: Find the Letter/I Spy</a:t>
            </a: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I’m going to say the name of a letter. I spy with my little eye the letter ____.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Point to the letter as quickly as you can!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Now I will point to the letter. Were you correct?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Focus this type of game on the first six letters. Then, as students become proficient, add letters.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</p:txBody>
      </p:sp>
      <p:sp>
        <p:nvSpPr>
          <p:cNvPr id="226" name="Google Shape;226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1" name="Google Shape;231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7: Build Your Own Arc</a:t>
            </a: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You will need the Letter Cards from your materials.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Let’s build the arc using your cards!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Do you have an open space in front of you to place the cards?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Let’s go!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A and place it in front of you to start the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Z and place it at the end of your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M and N. Place them at the top of the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fill in your arc!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/>
              <a:t>Focus this type of game on the first six letters. Then, as students become proficient, add letters.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 i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</a:br>
            <a:endParaRPr i="0"/>
          </a:p>
        </p:txBody>
      </p:sp>
      <p:sp>
        <p:nvSpPr>
          <p:cNvPr id="232" name="Google Shape;232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7" name="Google Shape;237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1: Name Those Letters!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name each letter!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I’ll say the letter name and then you repeat it after me.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2: Choo Choo Train!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name each letter and move our train.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I’ll say the letter name and then you repeat it after me.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When we get to Z, we are going to put our train engine in reverse, back to Letter A.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3: How Many Letters?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count the letters together.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How many letters are there? </a:t>
            </a:r>
            <a:r>
              <a:rPr lang="en-US" i="0"/>
              <a:t>(26)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What is the first letter? (</a:t>
            </a:r>
            <a:r>
              <a:rPr lang="en-US" i="0"/>
              <a:t>A)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What is the last letter? (</a:t>
            </a:r>
            <a:r>
              <a:rPr lang="en-US" i="0"/>
              <a:t>Z)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/>
              <a:t>What are the letters in the middle? </a:t>
            </a:r>
            <a:r>
              <a:rPr lang="en-US" i="0"/>
              <a:t>(M, N)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4: ABC Conversations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We are going to point to each letter and say the names like we are asking a question after every other letter.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and repeat after me. </a:t>
            </a:r>
            <a:r>
              <a:rPr lang="en-US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(AB?CD?EF?GH?IJ?KL?MN?OP?QR?ST?UV?WX?YZ?)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Let’s try this again, only this time we will say the names like we are exclaiming after every fourth letter.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Point and repeat after me. </a:t>
            </a:r>
            <a:r>
              <a:rPr lang="en-US" i="0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(ABCD!EFGH!IJKL!MNOP!QRST!UVWX!YZ!)</a:t>
            </a:r>
            <a:endParaRPr i="1">
              <a:solidFill>
                <a:srgbClr val="1F1F1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Game 5: Mary Had a Little Lamb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Let’s point to the letters and say their names to the tune of Mary Had a Little Lamb.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Now, follow me as I point and sing. Try to catch me when I say a letter name and point to the wrong letter! </a:t>
            </a: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(Make this an exaggerated mistake. The goal is to keep student attention on the letter you are pointing to and the name of the letter.)</a:t>
            </a:r>
            <a:endParaRPr b="0" i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6: Find the Letter/I Spy</a:t>
            </a: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I’m going to say the name of a letter.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Point to the letter as quickly as you can!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Now I will point to the letter. Were you correct?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Focus this type of game on the first six letters. Then, as students become proficient, add letters.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</p:txBody>
      </p:sp>
      <p:sp>
        <p:nvSpPr>
          <p:cNvPr id="238" name="Google Shape;238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3" name="Google Shape;243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7: Build Your Own Arc</a:t>
            </a: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You will need the Letter Cards from your materials.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Let’s build the arc using your cards!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Do you have an open space in front of you to place the cards?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Let’s go!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A and place it in front of you to start the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Z and place it at the end of your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M and N. Place them at the top of the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fill in your arc!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/>
              <a:t>Focus this type of game on the first six letters. Then, as students become proficient, add letters.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 i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</a:br>
            <a:endParaRPr i="0"/>
          </a:p>
        </p:txBody>
      </p:sp>
      <p:sp>
        <p:nvSpPr>
          <p:cNvPr id="244" name="Google Shape;244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Let’s review our letters so far.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is the letter e. What sound does the letter e spell? </a:t>
            </a:r>
            <a:r>
              <a:rPr lang="en-US" i="1" dirty="0"/>
              <a:t>e spells /e/  </a:t>
            </a:r>
            <a:r>
              <a:rPr lang="en-US" dirty="0"/>
              <a:t>(click for next letter)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is the letter h. What sound does the letter h spell? </a:t>
            </a:r>
            <a:r>
              <a:rPr lang="en-US" i="1" dirty="0"/>
              <a:t>h spells /h/ </a:t>
            </a:r>
            <a:r>
              <a:rPr lang="en-US" dirty="0"/>
              <a:t>(Click for the next letter)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Continue for each letter.</a:t>
            </a:r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4246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time, I’ll say the sound of a letter and I want you to repeat the sound and tell me what letter spells that sound and we’ll write it in the air. Ready?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sound is /e/. What is the sound? /e/  What letter spells the sound? e.  Great! Now write the letter (in the air, on paper, however you choose).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next sound is /h/. What is the sound? /h/  What letter spells the sound?  h  Good! Now write the letter (in the air, on paper, however you choose)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next sound is /</a:t>
            </a:r>
            <a:r>
              <a:rPr lang="en-US" dirty="0" err="1"/>
              <a:t>llll</a:t>
            </a:r>
            <a:r>
              <a:rPr lang="en-US" dirty="0"/>
              <a:t>/. What is the sound? /</a:t>
            </a:r>
            <a:r>
              <a:rPr lang="en-US" dirty="0" err="1"/>
              <a:t>lllll</a:t>
            </a:r>
            <a:r>
              <a:rPr lang="en-US" dirty="0"/>
              <a:t>/  What letter spells the sound? l  Now write the letter.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Continue with each letter.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3757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Building Words Option 1: Ask students to place their letter cards from POC, or letters they have in front of them. Students build words in front of them with you. If students have a letter arc, have them place the letters on the arc and pull them down to the middle, then replace in the letters in the arc as they build.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Building Words Option 2: Ask students to point to the letter on the screen and help you build the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Building Words Option 3: Ask students to type the words in the chat to build words with you.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Building Words Option 4: There are surely other avenues to do this. This is not an exhaustive list of approaches.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3122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Here we go! 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/h/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h.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h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/e/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e.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e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nnnnn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n.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n to the second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/h/ /e/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nnnn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/, hen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 job! Move your letters back to their spot.</a:t>
            </a:r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25047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Here we go! 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mmmm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m.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m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/e/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e.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e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nnnnn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n.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n to the second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mmmm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/e/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nnnn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/, men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 job! Move your letters back to their spot.</a:t>
            </a:r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9632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Here we go! 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mmmm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m.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m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/e/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e.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e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/t/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t to the second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mmmm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/e/ /t/, met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 job! Move your letters back to their spot.</a:t>
            </a:r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9645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_accent left">
  <p:cSld name="Content slide_accent lef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225a471b846_1_194"/>
          <p:cNvSpPr txBox="1">
            <a:spLocks noGrp="1"/>
          </p:cNvSpPr>
          <p:nvPr>
            <p:ph type="body" idx="1"/>
          </p:nvPr>
        </p:nvSpPr>
        <p:spPr>
          <a:xfrm>
            <a:off x="1183729" y="1828800"/>
            <a:ext cx="9966900" cy="39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788"/>
              <a:buFont typeface="Arial"/>
              <a:buNone/>
              <a:defRPr sz="788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None/>
              <a:defRPr sz="675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g225a471b846_1_194"/>
          <p:cNvSpPr txBox="1">
            <a:spLocks noGrp="1"/>
          </p:cNvSpPr>
          <p:nvPr>
            <p:ph type="title"/>
          </p:nvPr>
        </p:nvSpPr>
        <p:spPr>
          <a:xfrm>
            <a:off x="1183729" y="571500"/>
            <a:ext cx="9966900" cy="11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75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75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75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75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  <p:sp>
        <p:nvSpPr>
          <p:cNvPr id="16" name="Google Shape;16;g225a471b846_1_194"/>
          <p:cNvSpPr txBox="1">
            <a:spLocks noGrp="1"/>
          </p:cNvSpPr>
          <p:nvPr>
            <p:ph type="sldNum" idx="12"/>
          </p:nvPr>
        </p:nvSpPr>
        <p:spPr>
          <a:xfrm>
            <a:off x="9209616" y="6488112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225a471b846_1_19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Char char="●"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g225a471b846_1_19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g225a471b846_1_19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g225a471b846_1_19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g225a471b846_1_19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225a471b846_1_20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g225a471b846_1_20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g225a471b846_1_20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g225a471b846_1_20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g225a471b846_1_20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25a471b846_1_190"/>
          <p:cNvSpPr txBox="1"/>
          <p:nvPr/>
        </p:nvSpPr>
        <p:spPr>
          <a:xfrm>
            <a:off x="0" y="555625"/>
            <a:ext cx="1020300" cy="1158900"/>
          </a:xfrm>
          <a:prstGeom prst="rect">
            <a:avLst/>
          </a:prstGeom>
          <a:solidFill>
            <a:srgbClr val="11B2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" name="Google Shape;11;g225a471b846_1_190"/>
          <p:cNvCxnSpPr/>
          <p:nvPr/>
        </p:nvCxnSpPr>
        <p:spPr>
          <a:xfrm>
            <a:off x="1037167" y="555625"/>
            <a:ext cx="0" cy="1154100"/>
          </a:xfrm>
          <a:prstGeom prst="straightConnector1">
            <a:avLst/>
          </a:prstGeom>
          <a:noFill/>
          <a:ln w="63500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2" name="Google Shape;12;g225a471b846_1_190"/>
          <p:cNvSpPr txBox="1">
            <a:spLocks noGrp="1"/>
          </p:cNvSpPr>
          <p:nvPr>
            <p:ph type="sldNum" idx="12"/>
          </p:nvPr>
        </p:nvSpPr>
        <p:spPr>
          <a:xfrm>
            <a:off x="9209616" y="6488112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AmnWJop1xDE?feature=oembed" TargetMode="Externa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ufli.education.ufl.edu/wp-content/uploads/2022/07/23_Decodable_UFLIFoundations.pdf" TargetMode="External"/><Relationship Id="rId3" Type="http://schemas.openxmlformats.org/officeDocument/2006/relationships/hyperlink" Target="https://www.connexus.com/library/launch.aspx?id=99113" TargetMode="External"/><Relationship Id="rId7" Type="http://schemas.openxmlformats.org/officeDocument/2006/relationships/hyperlink" Target="https://www.connexus.com/library/launch.aspx?id=99115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lfpintkids.com/online-materials/las6b5/" TargetMode="External"/><Relationship Id="rId11" Type="http://schemas.openxmlformats.org/officeDocument/2006/relationships/hyperlink" Target="https://halfpintkids.com/online-materials/las5b5/" TargetMode="External"/><Relationship Id="rId5" Type="http://schemas.openxmlformats.org/officeDocument/2006/relationships/hyperlink" Target="https://www.successforall.org/wp-content/uploads/2020/03/12316_KRSS16T_PegDuck_CT.pdf" TargetMode="External"/><Relationship Id="rId10" Type="http://schemas.openxmlformats.org/officeDocument/2006/relationships/hyperlink" Target="https://www.successforall.org/wp-content/uploads/2020/08/12318_KRSS18T_HotMffn_CT.pdf" TargetMode="External"/><Relationship Id="rId4" Type="http://schemas.openxmlformats.org/officeDocument/2006/relationships/hyperlink" Target="https://ufli.education.ufl.edu/wp-content/uploads/2022/08/18_Decodable_UFLIFoundations.pdf" TargetMode="External"/><Relationship Id="rId9" Type="http://schemas.openxmlformats.org/officeDocument/2006/relationships/hyperlink" Target="https://www.successforall.org/wp-content/uploads/2020/03/43917_KRSS17S_Lost.pdf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"/>
          <p:cNvSpPr txBox="1">
            <a:spLocks noGrp="1"/>
          </p:cNvSpPr>
          <p:nvPr>
            <p:ph type="ctrTitle"/>
          </p:nvPr>
        </p:nvSpPr>
        <p:spPr>
          <a:xfrm>
            <a:off x="1524000" y="1903752"/>
            <a:ext cx="9144000" cy="2460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 dirty="0"/>
              <a:t>Kindergarten Decoding Routine: CVC Words</a:t>
            </a:r>
            <a:br>
              <a:rPr lang="en-US" dirty="0"/>
            </a:br>
            <a:r>
              <a:rPr lang="en-US" sz="4400" dirty="0"/>
              <a:t>Letters: </a:t>
            </a:r>
            <a:br>
              <a:rPr lang="en-US" sz="4400" dirty="0"/>
            </a:br>
            <a:r>
              <a:rPr lang="en-US" sz="4400" dirty="0"/>
              <a:t>m, t, n, a (units 5-12)</a:t>
            </a:r>
            <a:br>
              <a:rPr lang="en-US" sz="4400" dirty="0"/>
            </a:br>
            <a:r>
              <a:rPr lang="en-US" sz="4400" dirty="0"/>
              <a:t>e, h, l (units 13-14)</a:t>
            </a:r>
            <a:endParaRPr dirty="0"/>
          </a:p>
        </p:txBody>
      </p:sp>
      <p:sp>
        <p:nvSpPr>
          <p:cNvPr id="35" name="Google Shape;35;p1"/>
          <p:cNvSpPr txBox="1">
            <a:spLocks noGrp="1"/>
          </p:cNvSpPr>
          <p:nvPr>
            <p:ph type="subTitle" idx="1"/>
          </p:nvPr>
        </p:nvSpPr>
        <p:spPr>
          <a:xfrm>
            <a:off x="1524000" y="4741289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/>
              <a:t>Pearson Online Classroom: Live Lesson Companion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l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m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/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A64F99F7-B7C4-54CE-7579-B65B90C3E027}"/>
              </a:ext>
            </a:extLst>
          </p:cNvPr>
          <p:cNvSpPr txBox="1">
            <a:spLocks/>
          </p:cNvSpPr>
          <p:nvPr/>
        </p:nvSpPr>
        <p:spPr>
          <a:xfrm>
            <a:off x="807315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332930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0.06329 -0.404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" y="-2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22222E-6 L 0.14075 -0.4092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31" y="-20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85185E-6 L 0.23177 -0.4150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89" y="-20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l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m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/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A64F99F7-B7C4-54CE-7579-B65B90C3E027}"/>
              </a:ext>
            </a:extLst>
          </p:cNvPr>
          <p:cNvSpPr txBox="1">
            <a:spLocks/>
          </p:cNvSpPr>
          <p:nvPr/>
        </p:nvSpPr>
        <p:spPr>
          <a:xfrm>
            <a:off x="807315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3330574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22222E-6 L -0.43659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36" y="-20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22222E-6 L 0.14075 -0.4092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31" y="-20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85185E-6 L 0.23177 -0.4150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89" y="-20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l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m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/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A64F99F7-B7C4-54CE-7579-B65B90C3E027}"/>
              </a:ext>
            </a:extLst>
          </p:cNvPr>
          <p:cNvSpPr txBox="1">
            <a:spLocks/>
          </p:cNvSpPr>
          <p:nvPr/>
        </p:nvSpPr>
        <p:spPr>
          <a:xfrm>
            <a:off x="807315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130623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1.20997E-16 L 0.20195 -0.407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91" y="-2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85185E-6 L -0.37097 -0.4083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55" y="-20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85185E-6 L 0.23177 -0.4150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89" y="-20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1370099" y="2263238"/>
            <a:ext cx="94518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100" dirty="0"/>
              <a:t>Next, we are going to review words we often see in print. These are words we have already studied by mapping them.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31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100" dirty="0"/>
              <a:t>Now, let’s read and write them.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1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we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1599787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you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005799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the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18554604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who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23740349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he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24458325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she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765513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"/>
          <p:cNvSpPr txBox="1">
            <a:spLocks noGrp="1"/>
          </p:cNvSpPr>
          <p:nvPr>
            <p:ph type="title"/>
          </p:nvPr>
        </p:nvSpPr>
        <p:spPr>
          <a:xfrm>
            <a:off x="1296675" y="365125"/>
            <a:ext cx="10057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Phonological Awareness</a:t>
            </a:r>
            <a:endParaRPr sz="2700" dirty="0"/>
          </a:p>
        </p:txBody>
      </p:sp>
      <p:pic>
        <p:nvPicPr>
          <p:cNvPr id="3" name="Online Media 2" title="Kindergarten 2022: Week 3-Thursday">
            <a:hlinkClick r:id="" action="ppaction://media"/>
            <a:extLst>
              <a:ext uri="{FF2B5EF4-FFF2-40B4-BE49-F238E27FC236}">
                <a16:creationId xmlns:a16="http://schemas.microsoft.com/office/drawing/2014/main" id="{4525725E-91D8-6CB1-BF9B-858BE808701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367613" y="1993900"/>
            <a:ext cx="7196112" cy="40658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one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12731667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can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14655312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what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6603452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7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Practice Opportunities: Decodable Text</a:t>
            </a:r>
            <a:endParaRPr sz="2700" dirty="0"/>
          </a:p>
        </p:txBody>
      </p:sp>
      <p:sp>
        <p:nvSpPr>
          <p:cNvPr id="324" name="Google Shape;324;p72"/>
          <p:cNvSpPr txBox="1">
            <a:spLocks noGrp="1"/>
          </p:cNvSpPr>
          <p:nvPr>
            <p:ph type="body" idx="1"/>
          </p:nvPr>
        </p:nvSpPr>
        <p:spPr>
          <a:xfrm>
            <a:off x="1370100" y="1943198"/>
            <a:ext cx="1042566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100" dirty="0"/>
              <a:t>Now, we will read words in text with the patterns we have studied so far.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1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1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5"/>
          <p:cNvSpPr txBox="1">
            <a:spLocks noGrp="1"/>
          </p:cNvSpPr>
          <p:nvPr>
            <p:ph type="title"/>
          </p:nvPr>
        </p:nvSpPr>
        <p:spPr>
          <a:xfrm>
            <a:off x="1364025" y="365125"/>
            <a:ext cx="9989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000" dirty="0"/>
              <a:t>Decodable Text: Short e</a:t>
            </a:r>
            <a:endParaRPr sz="3000" dirty="0"/>
          </a:p>
        </p:txBody>
      </p:sp>
      <p:sp>
        <p:nvSpPr>
          <p:cNvPr id="203" name="Google Shape;203;p15"/>
          <p:cNvSpPr txBox="1">
            <a:spLocks noGrp="1"/>
          </p:cNvSpPr>
          <p:nvPr>
            <p:ph type="body" idx="1"/>
          </p:nvPr>
        </p:nvSpPr>
        <p:spPr>
          <a:xfrm>
            <a:off x="2248525" y="1961655"/>
            <a:ext cx="983963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She  has  a  pen.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He  has  a  pen.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One  pen  is  in  the  den.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endParaRPr lang="en-US" sz="5400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" name="Google Shape;204;p15">
            <a:extLst>
              <a:ext uri="{FF2B5EF4-FFF2-40B4-BE49-F238E27FC236}">
                <a16:creationId xmlns:a16="http://schemas.microsoft.com/office/drawing/2014/main" id="{1490A08D-E8DA-CB33-ECE9-9CD0EBED507D}"/>
              </a:ext>
            </a:extLst>
          </p:cNvPr>
          <p:cNvSpPr/>
          <p:nvPr/>
        </p:nvSpPr>
        <p:spPr>
          <a:xfrm>
            <a:off x="6520602" y="2368233"/>
            <a:ext cx="457200" cy="674700"/>
          </a:xfrm>
          <a:prstGeom prst="rect">
            <a:avLst/>
          </a:prstGeom>
          <a:solidFill>
            <a:srgbClr val="FFFF00">
              <a:alpha val="27843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204;p15">
            <a:extLst>
              <a:ext uri="{FF2B5EF4-FFF2-40B4-BE49-F238E27FC236}">
                <a16:creationId xmlns:a16="http://schemas.microsoft.com/office/drawing/2014/main" id="{1F16DE16-A324-A587-D6D7-F6CBBC20E0A3}"/>
              </a:ext>
            </a:extLst>
          </p:cNvPr>
          <p:cNvSpPr/>
          <p:nvPr/>
        </p:nvSpPr>
        <p:spPr>
          <a:xfrm>
            <a:off x="6190501" y="3624630"/>
            <a:ext cx="457200" cy="674700"/>
          </a:xfrm>
          <a:prstGeom prst="rect">
            <a:avLst/>
          </a:prstGeom>
          <a:solidFill>
            <a:srgbClr val="FFFF00">
              <a:alpha val="27843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204;p15">
            <a:extLst>
              <a:ext uri="{FF2B5EF4-FFF2-40B4-BE49-F238E27FC236}">
                <a16:creationId xmlns:a16="http://schemas.microsoft.com/office/drawing/2014/main" id="{FFB7FD9C-3D70-A661-98AC-3281C790C0C3}"/>
              </a:ext>
            </a:extLst>
          </p:cNvPr>
          <p:cNvSpPr/>
          <p:nvPr/>
        </p:nvSpPr>
        <p:spPr>
          <a:xfrm>
            <a:off x="4352418" y="4826871"/>
            <a:ext cx="457200" cy="674700"/>
          </a:xfrm>
          <a:prstGeom prst="rect">
            <a:avLst/>
          </a:prstGeom>
          <a:solidFill>
            <a:srgbClr val="FFFF00">
              <a:alpha val="27843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204;p15">
            <a:extLst>
              <a:ext uri="{FF2B5EF4-FFF2-40B4-BE49-F238E27FC236}">
                <a16:creationId xmlns:a16="http://schemas.microsoft.com/office/drawing/2014/main" id="{6CD977BF-251D-E424-8072-C89629BCCBBF}"/>
              </a:ext>
            </a:extLst>
          </p:cNvPr>
          <p:cNvSpPr/>
          <p:nvPr/>
        </p:nvSpPr>
        <p:spPr>
          <a:xfrm>
            <a:off x="9325996" y="4826871"/>
            <a:ext cx="395509" cy="674700"/>
          </a:xfrm>
          <a:prstGeom prst="rect">
            <a:avLst/>
          </a:prstGeom>
          <a:solidFill>
            <a:srgbClr val="FFFF00">
              <a:alpha val="27843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6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10023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Decodable Text</a:t>
            </a:r>
            <a:endParaRPr sz="2700"/>
          </a:p>
        </p:txBody>
      </p:sp>
      <p:sp>
        <p:nvSpPr>
          <p:cNvPr id="215" name="Google Shape;215;p16"/>
          <p:cNvSpPr txBox="1">
            <a:spLocks noGrp="1"/>
          </p:cNvSpPr>
          <p:nvPr>
            <p:ph type="body" idx="1"/>
          </p:nvPr>
        </p:nvSpPr>
        <p:spPr>
          <a:xfrm>
            <a:off x="2458387" y="1942288"/>
            <a:ext cx="8364512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She  has  a  pen.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He  has  a  pen.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One  pen  is  in  the  den.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6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10023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Additional Decodable Text</a:t>
            </a:r>
            <a:endParaRPr sz="2700" dirty="0"/>
          </a:p>
        </p:txBody>
      </p:sp>
      <p:sp>
        <p:nvSpPr>
          <p:cNvPr id="4" name="Google Shape;324;p72">
            <a:extLst>
              <a:ext uri="{FF2B5EF4-FFF2-40B4-BE49-F238E27FC236}">
                <a16:creationId xmlns:a16="http://schemas.microsoft.com/office/drawing/2014/main" id="{6C266944-3BFA-6DE8-3C40-F2B22FD14F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330350" y="1846216"/>
            <a:ext cx="10425660" cy="4416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1" dirty="0">
                <a:latin typeface="+mn-lt"/>
              </a:rPr>
              <a:t>Vowel: Short 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3"/>
              </a:rPr>
              <a:t>Meg Can</a:t>
            </a:r>
            <a:endParaRPr lang="en-US" sz="2000" b="0" i="0" u="sng" strike="no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0" i="0" u="sng" strike="noStrike" dirty="0">
                <a:solidFill>
                  <a:srgbClr val="1574C6"/>
                </a:solidFill>
                <a:effectLst/>
                <a:latin typeface="Calibri" panose="020F0502020204030204" pitchFamily="34" charset="0"/>
                <a:hlinkClick r:id="rId4"/>
              </a:rPr>
              <a:t>18 Decodable Passage</a:t>
            </a:r>
            <a:endParaRPr lang="en-US" sz="2000" b="0" i="0" u="sng" strike="noStrike" dirty="0">
              <a:solidFill>
                <a:srgbClr val="1574C6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5"/>
              </a:rPr>
              <a:t>Letter e</a:t>
            </a:r>
            <a:endParaRPr lang="en-US" sz="2000" b="0" i="0" u="sng" strike="noStrike" dirty="0">
              <a:solidFill>
                <a:srgbClr val="1574C6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6"/>
              </a:rPr>
              <a:t>LAS6B5 - Half Pint Kids Decodable Books</a:t>
            </a:r>
            <a:endParaRPr lang="en-US" sz="2000" b="0" i="0" u="sng" strike="no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endParaRPr lang="en-US" sz="2000" b="0" i="0" u="sng" strike="noStrike" dirty="0">
              <a:solidFill>
                <a:srgbClr val="0000FF"/>
              </a:solidFill>
              <a:effectLst/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1" u="none" strike="noStrike" dirty="0">
                <a:effectLst/>
                <a:latin typeface="+mn-lt"/>
              </a:rPr>
              <a:t>Consonants: </a:t>
            </a:r>
            <a:r>
              <a:rPr lang="en-US" sz="2000" b="1" dirty="0">
                <a:latin typeface="+mn-lt"/>
              </a:rPr>
              <a:t>h, 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7"/>
              </a:rPr>
              <a:t>A Wet Pal</a:t>
            </a:r>
            <a:endParaRPr lang="en-US" sz="2000" b="0" i="0" u="sng" strike="no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0" i="0" u="sng" strike="noStrike" dirty="0">
                <a:solidFill>
                  <a:srgbClr val="1574C6"/>
                </a:solidFill>
                <a:effectLst/>
                <a:latin typeface="Calibri" panose="020F0502020204030204" pitchFamily="34" charset="0"/>
                <a:hlinkClick r:id="rId8"/>
              </a:rPr>
              <a:t>23 Decodable Passage</a:t>
            </a:r>
            <a:endParaRPr lang="en-US" sz="2000" b="0" i="0" u="sng" strike="noStrike" dirty="0">
              <a:solidFill>
                <a:srgbClr val="1574C6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9"/>
              </a:rPr>
              <a:t>Letter l</a:t>
            </a:r>
            <a:endParaRPr lang="en-US" sz="2000" u="sng" dirty="0">
              <a:solidFill>
                <a:srgbClr val="1574C6"/>
              </a:solidFill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10"/>
              </a:rPr>
              <a:t>Letter h</a:t>
            </a:r>
            <a:endParaRPr lang="en-US" sz="2000" b="0" i="0" u="sng" strike="no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11"/>
              </a:rPr>
              <a:t>LAS5B5 - Half Pint Kids Decodable Books</a:t>
            </a:r>
            <a:endParaRPr 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399224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78"/>
          <p:cNvSpPr txBox="1">
            <a:spLocks noGrp="1"/>
          </p:cNvSpPr>
          <p:nvPr>
            <p:ph type="body" idx="1"/>
          </p:nvPr>
        </p:nvSpPr>
        <p:spPr>
          <a:xfrm>
            <a:off x="1604864" y="2076930"/>
            <a:ext cx="8714793" cy="40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000"/>
              <a:t>Using sentence dictation helps us learn to write words in sentences accurately.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000"/>
              <a:t>Let’s start writing! </a:t>
            </a: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000"/>
          </a:p>
        </p:txBody>
      </p:sp>
      <p:sp>
        <p:nvSpPr>
          <p:cNvPr id="437" name="Google Shape;437;p78"/>
          <p:cNvSpPr txBox="1">
            <a:spLocks noGrp="1"/>
          </p:cNvSpPr>
          <p:nvPr>
            <p:ph type="title"/>
          </p:nvPr>
        </p:nvSpPr>
        <p:spPr>
          <a:xfrm>
            <a:off x="1313500" y="365125"/>
            <a:ext cx="98850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Sentence Dictation</a:t>
            </a:r>
            <a:endParaRPr sz="27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79"/>
          <p:cNvSpPr txBox="1">
            <a:spLocks noGrp="1"/>
          </p:cNvSpPr>
          <p:nvPr>
            <p:ph type="title"/>
          </p:nvPr>
        </p:nvSpPr>
        <p:spPr>
          <a:xfrm>
            <a:off x="1313500" y="365125"/>
            <a:ext cx="98850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Sentence Dictation</a:t>
            </a:r>
            <a:endParaRPr sz="2700"/>
          </a:p>
        </p:txBody>
      </p:sp>
      <p:sp>
        <p:nvSpPr>
          <p:cNvPr id="444" name="Google Shape;444;p79"/>
          <p:cNvSpPr/>
          <p:nvPr/>
        </p:nvSpPr>
        <p:spPr>
          <a:xfrm>
            <a:off x="1592205" y="2514600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79"/>
          <p:cNvSpPr txBox="1">
            <a:spLocks noGrp="1"/>
          </p:cNvSpPr>
          <p:nvPr>
            <p:ph type="body" idx="1"/>
          </p:nvPr>
        </p:nvSpPr>
        <p:spPr>
          <a:xfrm>
            <a:off x="1614410" y="1866175"/>
            <a:ext cx="1456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4400" dirty="0">
                <a:latin typeface="Comic Sans MS"/>
                <a:ea typeface="Comic Sans MS"/>
                <a:cs typeface="Comic Sans MS"/>
                <a:sym typeface="Comic Sans MS"/>
              </a:rPr>
              <a:t>Get</a:t>
            </a:r>
            <a:endParaRPr sz="4400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48" name="Google Shape;448;p79"/>
          <p:cNvSpPr/>
          <p:nvPr/>
        </p:nvSpPr>
        <p:spPr>
          <a:xfrm>
            <a:off x="3146785" y="2514600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79"/>
          <p:cNvSpPr/>
          <p:nvPr/>
        </p:nvSpPr>
        <p:spPr>
          <a:xfrm>
            <a:off x="4603315" y="2514600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79"/>
          <p:cNvSpPr/>
          <p:nvPr/>
        </p:nvSpPr>
        <p:spPr>
          <a:xfrm>
            <a:off x="1592204" y="4204975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79"/>
          <p:cNvSpPr/>
          <p:nvPr/>
        </p:nvSpPr>
        <p:spPr>
          <a:xfrm>
            <a:off x="3146784" y="4204975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79"/>
          <p:cNvSpPr/>
          <p:nvPr/>
        </p:nvSpPr>
        <p:spPr>
          <a:xfrm>
            <a:off x="4603314" y="4204975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79"/>
          <p:cNvSpPr/>
          <p:nvPr/>
        </p:nvSpPr>
        <p:spPr>
          <a:xfrm>
            <a:off x="6096000" y="4204975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79"/>
          <p:cNvSpPr txBox="1"/>
          <p:nvPr/>
        </p:nvSpPr>
        <p:spPr>
          <a:xfrm>
            <a:off x="1581752" y="3537130"/>
            <a:ext cx="1456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dirty="0">
                <a:latin typeface="Comic Sans MS"/>
                <a:sym typeface="Comic Sans MS"/>
              </a:rPr>
              <a:t>The</a:t>
            </a:r>
            <a:endParaRPr dirty="0"/>
          </a:p>
        </p:txBody>
      </p:sp>
      <p:sp>
        <p:nvSpPr>
          <p:cNvPr id="456" name="Google Shape;456;p79"/>
          <p:cNvSpPr txBox="1"/>
          <p:nvPr/>
        </p:nvSpPr>
        <p:spPr>
          <a:xfrm>
            <a:off x="3218582" y="3514180"/>
            <a:ext cx="1456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dirty="0">
                <a:latin typeface="Comic Sans MS"/>
                <a:sym typeface="Comic Sans MS"/>
              </a:rPr>
              <a:t>dog</a:t>
            </a:r>
            <a:endParaRPr dirty="0"/>
          </a:p>
        </p:txBody>
      </p:sp>
      <p:sp>
        <p:nvSpPr>
          <p:cNvPr id="457" name="Google Shape;457;p79"/>
          <p:cNvSpPr txBox="1"/>
          <p:nvPr/>
        </p:nvSpPr>
        <p:spPr>
          <a:xfrm>
            <a:off x="4445777" y="3514180"/>
            <a:ext cx="1456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b="0" i="0" u="none" strike="noStrike" cap="none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4400" dirty="0">
                <a:latin typeface="Comic Sans MS"/>
                <a:ea typeface="Comic Sans MS"/>
                <a:cs typeface="Comic Sans MS"/>
                <a:sym typeface="Comic Sans MS"/>
              </a:rPr>
              <a:t>met</a:t>
            </a:r>
            <a:endParaRPr dirty="0"/>
          </a:p>
        </p:txBody>
      </p:sp>
      <p:sp>
        <p:nvSpPr>
          <p:cNvPr id="458" name="Google Shape;458;p79"/>
          <p:cNvSpPr txBox="1"/>
          <p:nvPr/>
        </p:nvSpPr>
        <p:spPr>
          <a:xfrm>
            <a:off x="6123167" y="3514180"/>
            <a:ext cx="1456500" cy="828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dirty="0">
                <a:latin typeface="Comic Sans MS"/>
                <a:sym typeface="Comic Sans MS"/>
              </a:rPr>
              <a:t>the</a:t>
            </a:r>
            <a:endParaRPr dirty="0"/>
          </a:p>
        </p:txBody>
      </p:sp>
      <p:sp>
        <p:nvSpPr>
          <p:cNvPr id="446" name="Google Shape;446;p79"/>
          <p:cNvSpPr txBox="1"/>
          <p:nvPr/>
        </p:nvSpPr>
        <p:spPr>
          <a:xfrm>
            <a:off x="3251240" y="1843225"/>
            <a:ext cx="1456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dirty="0">
                <a:latin typeface="Comic Sans MS"/>
                <a:sym typeface="Comic Sans MS"/>
              </a:rPr>
              <a:t>the</a:t>
            </a:r>
            <a:endParaRPr dirty="0"/>
          </a:p>
        </p:txBody>
      </p:sp>
      <p:sp>
        <p:nvSpPr>
          <p:cNvPr id="447" name="Google Shape;447;p79"/>
          <p:cNvSpPr txBox="1"/>
          <p:nvPr/>
        </p:nvSpPr>
        <p:spPr>
          <a:xfrm>
            <a:off x="4707770" y="1843225"/>
            <a:ext cx="1456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dirty="0">
                <a:latin typeface="Comic Sans MS"/>
                <a:ea typeface="Comic Sans MS"/>
                <a:cs typeface="Comic Sans MS"/>
                <a:sym typeface="Comic Sans MS"/>
              </a:rPr>
              <a:t>dog</a:t>
            </a:r>
            <a:r>
              <a:rPr lang="en-US" sz="4400" b="0" i="0" u="none" strike="noStrike" cap="none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  <a:endParaRPr dirty="0"/>
          </a:p>
        </p:txBody>
      </p:sp>
      <p:sp>
        <p:nvSpPr>
          <p:cNvPr id="4" name="Google Shape;458;p79">
            <a:extLst>
              <a:ext uri="{FF2B5EF4-FFF2-40B4-BE49-F238E27FC236}">
                <a16:creationId xmlns:a16="http://schemas.microsoft.com/office/drawing/2014/main" id="{59C7B2D1-755C-D02F-30EB-1E136FDACAE5}"/>
              </a:ext>
            </a:extLst>
          </p:cNvPr>
          <p:cNvSpPr txBox="1"/>
          <p:nvPr/>
        </p:nvSpPr>
        <p:spPr>
          <a:xfrm>
            <a:off x="7670650" y="3514179"/>
            <a:ext cx="1456500" cy="828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dirty="0">
                <a:latin typeface="Comic Sans MS"/>
                <a:sym typeface="Comic Sans MS"/>
              </a:rPr>
              <a:t>hen.</a:t>
            </a:r>
            <a:endParaRPr dirty="0"/>
          </a:p>
        </p:txBody>
      </p:sp>
      <p:sp>
        <p:nvSpPr>
          <p:cNvPr id="5" name="Google Shape;453;p79">
            <a:extLst>
              <a:ext uri="{FF2B5EF4-FFF2-40B4-BE49-F238E27FC236}">
                <a16:creationId xmlns:a16="http://schemas.microsoft.com/office/drawing/2014/main" id="{D8009E5C-3FBD-2E32-F6AE-BB716332A3C8}"/>
              </a:ext>
            </a:extLst>
          </p:cNvPr>
          <p:cNvSpPr/>
          <p:nvPr/>
        </p:nvSpPr>
        <p:spPr>
          <a:xfrm>
            <a:off x="7670650" y="4204975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7"/>
          <p:cNvSpPr txBox="1">
            <a:spLocks noGrp="1"/>
          </p:cNvSpPr>
          <p:nvPr>
            <p:ph type="title"/>
          </p:nvPr>
        </p:nvSpPr>
        <p:spPr>
          <a:xfrm>
            <a:off x="1313500" y="365125"/>
            <a:ext cx="98850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Alphabet Arcs</a:t>
            </a:r>
            <a:endParaRPr sz="2700"/>
          </a:p>
        </p:txBody>
      </p:sp>
      <p:sp>
        <p:nvSpPr>
          <p:cNvPr id="222" name="Google Shape;222;p17"/>
          <p:cNvSpPr txBox="1">
            <a:spLocks noGrp="1"/>
          </p:cNvSpPr>
          <p:nvPr>
            <p:ph type="body" idx="1"/>
          </p:nvPr>
        </p:nvSpPr>
        <p:spPr>
          <a:xfrm>
            <a:off x="682925" y="1970250"/>
            <a:ext cx="11115000" cy="40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000"/>
              <a:t>Using Alphabet Arcs helps us learn to recognize and say our letters quickly.</a:t>
            </a: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000"/>
              <a:t>Let’s play a game together!</a:t>
            </a: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</a:t>
            </a:r>
            <a:endParaRPr sz="2700" dirty="0"/>
          </a:p>
        </p:txBody>
      </p:sp>
      <p:sp>
        <p:nvSpPr>
          <p:cNvPr id="57" name="Google Shape;57;p4"/>
          <p:cNvSpPr txBox="1">
            <a:spLocks noGrp="1"/>
          </p:cNvSpPr>
          <p:nvPr>
            <p:ph type="body" idx="1"/>
          </p:nvPr>
        </p:nvSpPr>
        <p:spPr>
          <a:xfrm>
            <a:off x="1143275" y="21685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19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Today we will use the letters we have learned to build words</a:t>
            </a:r>
            <a:r>
              <a:rPr lang="en-US" sz="3000" dirty="0">
                <a:solidFill>
                  <a:schemeClr val="dk1"/>
                </a:solidFill>
              </a:rPr>
              <a:t>. Building words with our letters helps you to become strong readers and spellers.</a:t>
            </a:r>
            <a:endParaRPr sz="3000" dirty="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3000" dirty="0"/>
          </a:p>
          <a:p>
            <a:pPr marL="457200" lvl="0" indent="-419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We will use these letters today: h, l, e, t, m, n, a</a:t>
            </a:r>
            <a:endParaRPr sz="3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2799692" y="-1730188"/>
            <a:ext cx="6592617" cy="10318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971" y="0"/>
            <a:ext cx="11204058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06680"/>
            <a:ext cx="12192000" cy="6644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291" y="0"/>
            <a:ext cx="11943418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Visual Drill</a:t>
            </a:r>
            <a:endParaRPr sz="2700" dirty="0"/>
          </a:p>
        </p:txBody>
      </p:sp>
      <p:sp>
        <p:nvSpPr>
          <p:cNvPr id="57" name="Google Shape;57;p4"/>
          <p:cNvSpPr txBox="1">
            <a:spLocks noGrp="1"/>
          </p:cNvSpPr>
          <p:nvPr>
            <p:ph type="body" idx="1"/>
          </p:nvPr>
        </p:nvSpPr>
        <p:spPr>
          <a:xfrm>
            <a:off x="779763" y="2868469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810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US" sz="8000" dirty="0">
                <a:latin typeface="Comic Sans MS" panose="030F0702030302020204" pitchFamily="66" charset="0"/>
              </a:rPr>
              <a:t>e</a:t>
            </a:r>
            <a:endParaRPr sz="8000" dirty="0">
              <a:latin typeface="Comic Sans MS" panose="030F0702030302020204" pitchFamily="66" charset="0"/>
            </a:endParaRPr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2868468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h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l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2868467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p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2868466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8" name="Google Shape;57;p4">
            <a:extLst>
              <a:ext uri="{FF2B5EF4-FFF2-40B4-BE49-F238E27FC236}">
                <a16:creationId xmlns:a16="http://schemas.microsoft.com/office/drawing/2014/main" id="{A698560F-66AF-2577-A56A-69789F898461}"/>
              </a:ext>
            </a:extLst>
          </p:cNvPr>
          <p:cNvSpPr txBox="1">
            <a:spLocks/>
          </p:cNvSpPr>
          <p:nvPr/>
        </p:nvSpPr>
        <p:spPr>
          <a:xfrm>
            <a:off x="807315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9" name="Google Shape;57;p4">
            <a:extLst>
              <a:ext uri="{FF2B5EF4-FFF2-40B4-BE49-F238E27FC236}">
                <a16:creationId xmlns:a16="http://schemas.microsoft.com/office/drawing/2014/main" id="{584785A5-569D-65FB-6C58-5BCD46F86F82}"/>
              </a:ext>
            </a:extLst>
          </p:cNvPr>
          <p:cNvSpPr txBox="1">
            <a:spLocks/>
          </p:cNvSpPr>
          <p:nvPr/>
        </p:nvSpPr>
        <p:spPr>
          <a:xfrm>
            <a:off x="2347056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10" name="Google Shape;57;p4">
            <a:extLst>
              <a:ext uri="{FF2B5EF4-FFF2-40B4-BE49-F238E27FC236}">
                <a16:creationId xmlns:a16="http://schemas.microsoft.com/office/drawing/2014/main" id="{5A30643B-B424-385C-6E12-E2050C5B3702}"/>
              </a:ext>
            </a:extLst>
          </p:cNvPr>
          <p:cNvSpPr txBox="1">
            <a:spLocks/>
          </p:cNvSpPr>
          <p:nvPr/>
        </p:nvSpPr>
        <p:spPr>
          <a:xfrm>
            <a:off x="3886797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4D9EB0E3-F680-7C9E-C1A1-874532640B94}"/>
              </a:ext>
            </a:extLst>
          </p:cNvPr>
          <p:cNvSpPr txBox="1">
            <a:spLocks/>
          </p:cNvSpPr>
          <p:nvPr/>
        </p:nvSpPr>
        <p:spPr>
          <a:xfrm>
            <a:off x="5452436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i</a:t>
            </a:r>
          </a:p>
        </p:txBody>
      </p:sp>
      <p:sp>
        <p:nvSpPr>
          <p:cNvPr id="12" name="Google Shape;57;p4">
            <a:extLst>
              <a:ext uri="{FF2B5EF4-FFF2-40B4-BE49-F238E27FC236}">
                <a16:creationId xmlns:a16="http://schemas.microsoft.com/office/drawing/2014/main" id="{56D7A950-D85A-64FA-1F56-180ED2CD9A57}"/>
              </a:ext>
            </a:extLst>
          </p:cNvPr>
          <p:cNvSpPr txBox="1">
            <a:spLocks/>
          </p:cNvSpPr>
          <p:nvPr/>
        </p:nvSpPr>
        <p:spPr>
          <a:xfrm>
            <a:off x="7018075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f</a:t>
            </a:r>
          </a:p>
        </p:txBody>
      </p:sp>
      <p:sp>
        <p:nvSpPr>
          <p:cNvPr id="13" name="Google Shape;57;p4">
            <a:extLst>
              <a:ext uri="{FF2B5EF4-FFF2-40B4-BE49-F238E27FC236}">
                <a16:creationId xmlns:a16="http://schemas.microsoft.com/office/drawing/2014/main" id="{A9A40D2F-F90E-3154-9370-CE1AEF8B53E3}"/>
              </a:ext>
            </a:extLst>
          </p:cNvPr>
          <p:cNvSpPr txBox="1">
            <a:spLocks/>
          </p:cNvSpPr>
          <p:nvPr/>
        </p:nvSpPr>
        <p:spPr>
          <a:xfrm>
            <a:off x="8592086" y="4939604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87572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Auditory Drill</a:t>
            </a:r>
            <a:endParaRPr sz="2700" dirty="0"/>
          </a:p>
        </p:txBody>
      </p:sp>
      <p:sp>
        <p:nvSpPr>
          <p:cNvPr id="57" name="Google Shape;57;p4"/>
          <p:cNvSpPr txBox="1">
            <a:spLocks noGrp="1"/>
          </p:cNvSpPr>
          <p:nvPr>
            <p:ph type="body" idx="1"/>
          </p:nvPr>
        </p:nvSpPr>
        <p:spPr>
          <a:xfrm>
            <a:off x="779763" y="2868469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810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US" sz="8000" dirty="0">
                <a:latin typeface="Comic Sans MS" panose="030F0702030302020204" pitchFamily="66" charset="0"/>
              </a:rPr>
              <a:t>e</a:t>
            </a:r>
            <a:endParaRPr sz="8000" dirty="0">
              <a:latin typeface="Comic Sans MS" panose="030F0702030302020204" pitchFamily="66" charset="0"/>
            </a:endParaRPr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2868468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h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l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2868467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p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2868466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A5A3A43E-F4D0-62DA-DCF9-4B28BED7E5E1}"/>
              </a:ext>
            </a:extLst>
          </p:cNvPr>
          <p:cNvSpPr txBox="1">
            <a:spLocks/>
          </p:cNvSpPr>
          <p:nvPr/>
        </p:nvSpPr>
        <p:spPr>
          <a:xfrm>
            <a:off x="807315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12" name="Google Shape;57;p4">
            <a:extLst>
              <a:ext uri="{FF2B5EF4-FFF2-40B4-BE49-F238E27FC236}">
                <a16:creationId xmlns:a16="http://schemas.microsoft.com/office/drawing/2014/main" id="{5DC87581-EF9A-B41D-6CA4-4178EF6CA956}"/>
              </a:ext>
            </a:extLst>
          </p:cNvPr>
          <p:cNvSpPr txBox="1">
            <a:spLocks/>
          </p:cNvSpPr>
          <p:nvPr/>
        </p:nvSpPr>
        <p:spPr>
          <a:xfrm>
            <a:off x="2347056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13" name="Google Shape;57;p4">
            <a:extLst>
              <a:ext uri="{FF2B5EF4-FFF2-40B4-BE49-F238E27FC236}">
                <a16:creationId xmlns:a16="http://schemas.microsoft.com/office/drawing/2014/main" id="{32CB7AD6-CDD1-BF44-7570-5D31FDAD5A48}"/>
              </a:ext>
            </a:extLst>
          </p:cNvPr>
          <p:cNvSpPr txBox="1">
            <a:spLocks/>
          </p:cNvSpPr>
          <p:nvPr/>
        </p:nvSpPr>
        <p:spPr>
          <a:xfrm>
            <a:off x="3886797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14" name="Google Shape;57;p4">
            <a:extLst>
              <a:ext uri="{FF2B5EF4-FFF2-40B4-BE49-F238E27FC236}">
                <a16:creationId xmlns:a16="http://schemas.microsoft.com/office/drawing/2014/main" id="{E83E4DCC-A4AC-F6BD-0504-6B841B2EFC03}"/>
              </a:ext>
            </a:extLst>
          </p:cNvPr>
          <p:cNvSpPr txBox="1">
            <a:spLocks/>
          </p:cNvSpPr>
          <p:nvPr/>
        </p:nvSpPr>
        <p:spPr>
          <a:xfrm>
            <a:off x="5452436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i</a:t>
            </a:r>
          </a:p>
        </p:txBody>
      </p:sp>
      <p:sp>
        <p:nvSpPr>
          <p:cNvPr id="15" name="Google Shape;57;p4">
            <a:extLst>
              <a:ext uri="{FF2B5EF4-FFF2-40B4-BE49-F238E27FC236}">
                <a16:creationId xmlns:a16="http://schemas.microsoft.com/office/drawing/2014/main" id="{AF5E2A44-35AA-6287-5579-093FE997366B}"/>
              </a:ext>
            </a:extLst>
          </p:cNvPr>
          <p:cNvSpPr txBox="1">
            <a:spLocks/>
          </p:cNvSpPr>
          <p:nvPr/>
        </p:nvSpPr>
        <p:spPr>
          <a:xfrm>
            <a:off x="7018075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f</a:t>
            </a:r>
          </a:p>
        </p:txBody>
      </p:sp>
      <p:sp>
        <p:nvSpPr>
          <p:cNvPr id="16" name="Google Shape;57;p4">
            <a:extLst>
              <a:ext uri="{FF2B5EF4-FFF2-40B4-BE49-F238E27FC236}">
                <a16:creationId xmlns:a16="http://schemas.microsoft.com/office/drawing/2014/main" id="{08F77AD0-EA45-EBB4-C2AF-F76FAA46FC2B}"/>
              </a:ext>
            </a:extLst>
          </p:cNvPr>
          <p:cNvSpPr txBox="1">
            <a:spLocks/>
          </p:cNvSpPr>
          <p:nvPr/>
        </p:nvSpPr>
        <p:spPr>
          <a:xfrm>
            <a:off x="8592086" y="4939604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17" name="Google Shape;57;p4">
            <a:extLst>
              <a:ext uri="{FF2B5EF4-FFF2-40B4-BE49-F238E27FC236}">
                <a16:creationId xmlns:a16="http://schemas.microsoft.com/office/drawing/2014/main" id="{B35A7B74-6A59-047E-8981-73B3BD1293F5}"/>
              </a:ext>
            </a:extLst>
          </p:cNvPr>
          <p:cNvSpPr txBox="1">
            <a:spLocks/>
          </p:cNvSpPr>
          <p:nvPr/>
        </p:nvSpPr>
        <p:spPr>
          <a:xfrm>
            <a:off x="10166097" y="493960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68320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uiExpand="1" build="p" animBg="1"/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57" name="Google Shape;57;p4"/>
          <p:cNvSpPr txBox="1">
            <a:spLocks noGrp="1"/>
          </p:cNvSpPr>
          <p:nvPr>
            <p:ph type="body" idx="1"/>
          </p:nvPr>
        </p:nvSpPr>
        <p:spPr>
          <a:xfrm>
            <a:off x="779763" y="5168324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810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US" sz="8000" dirty="0">
                <a:latin typeface="Comic Sans MS" panose="030F0702030302020204" pitchFamily="66" charset="0"/>
              </a:rPr>
              <a:t>h</a:t>
            </a:r>
            <a:endParaRPr sz="8000" dirty="0">
              <a:latin typeface="Comic Sans MS" panose="030F0702030302020204" pitchFamily="66" charset="0"/>
            </a:endParaRPr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l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m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8" name="Google Shape;57;p4">
            <a:extLst>
              <a:ext uri="{FF2B5EF4-FFF2-40B4-BE49-F238E27FC236}">
                <a16:creationId xmlns:a16="http://schemas.microsoft.com/office/drawing/2014/main" id="{70D21BF6-E2C4-E2DE-F133-224CD38877E1}"/>
              </a:ext>
            </a:extLst>
          </p:cNvPr>
          <p:cNvSpPr txBox="1">
            <a:spLocks/>
          </p:cNvSpPr>
          <p:nvPr/>
        </p:nvSpPr>
        <p:spPr>
          <a:xfrm>
            <a:off x="-2655" y="2808855"/>
            <a:ext cx="12191999" cy="617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spcBef>
                <a:spcPts val="0"/>
              </a:spcBef>
              <a:buSzPts val="3000"/>
              <a:buNone/>
            </a:pPr>
            <a:r>
              <a:rPr lang="en-US" sz="3000" dirty="0"/>
              <a:t>Let’s get ready to build words! </a:t>
            </a:r>
          </a:p>
        </p:txBody>
      </p:sp>
    </p:spTree>
    <p:extLst>
      <p:ext uri="{BB962C8B-B14F-4D97-AF65-F5344CB8AC3E}">
        <p14:creationId xmlns:p14="http://schemas.microsoft.com/office/powerpoint/2010/main" val="3626040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l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m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861134"/>
              </p:ext>
            </p:extLst>
          </p:nvPr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A64F99F7-B7C4-54CE-7579-B65B90C3E027}"/>
              </a:ext>
            </a:extLst>
          </p:cNvPr>
          <p:cNvSpPr txBox="1">
            <a:spLocks/>
          </p:cNvSpPr>
          <p:nvPr/>
        </p:nvSpPr>
        <p:spPr>
          <a:xfrm>
            <a:off x="807315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114253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1.20997E-16 L 0.18047 -0.409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23" y="-2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22222E-6 L 0.14075 -0.4092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31" y="-20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20997E-16 L -0.02943 -0.4092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6" y="-2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l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m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9943243"/>
              </p:ext>
            </p:extLst>
          </p:nvPr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628556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90110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A64F99F7-B7C4-54CE-7579-B65B90C3E027}"/>
              </a:ext>
            </a:extLst>
          </p:cNvPr>
          <p:cNvSpPr txBox="1">
            <a:spLocks/>
          </p:cNvSpPr>
          <p:nvPr/>
        </p:nvSpPr>
        <p:spPr>
          <a:xfrm>
            <a:off x="807315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3753610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1 0.00162 L -0.3293 -0.409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76" y="-2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22222E-6 L 0.14075 -0.4092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31" y="-20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20997E-16 L -0.02943 -0.4092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6" y="-2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l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m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/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A64F99F7-B7C4-54CE-7579-B65B90C3E027}"/>
              </a:ext>
            </a:extLst>
          </p:cNvPr>
          <p:cNvSpPr txBox="1">
            <a:spLocks/>
          </p:cNvSpPr>
          <p:nvPr/>
        </p:nvSpPr>
        <p:spPr>
          <a:xfrm>
            <a:off x="807315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2115528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20997E-16 L -0.31862 -0.4115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42" y="-2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22222E-6 L 0.14075 -0.4092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31" y="-20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85185E-6 L 0.23177 -0.4150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89" y="-20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9_Marine Turquoise VI 16-9 Presentation master deck_Open Sans">
  <a:themeElements>
    <a:clrScheme name="Pearson New VI colors">
      <a:dk1>
        <a:srgbClr val="000000"/>
      </a:dk1>
      <a:lt1>
        <a:srgbClr val="FFFFFF"/>
      </a:lt1>
      <a:dk2>
        <a:srgbClr val="002F56"/>
      </a:dk2>
      <a:lt2>
        <a:srgbClr val="DEE1E1"/>
      </a:lt2>
      <a:accent1>
        <a:srgbClr val="D2DA0D"/>
      </a:accent1>
      <a:accent2>
        <a:srgbClr val="94E6E9"/>
      </a:accent2>
      <a:accent3>
        <a:srgbClr val="FFBA1C"/>
      </a:accent3>
      <a:accent4>
        <a:srgbClr val="FF7479"/>
      </a:accent4>
      <a:accent5>
        <a:srgbClr val="83BD00"/>
      </a:accent5>
      <a:accent6>
        <a:srgbClr val="11B2A5"/>
      </a:accent6>
      <a:hlink>
        <a:srgbClr val="007FA3"/>
      </a:hlink>
      <a:folHlink>
        <a:srgbClr val="9D00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4780</Words>
  <Application>Microsoft Office PowerPoint</Application>
  <PresentationFormat>Widescreen</PresentationFormat>
  <Paragraphs>608</Paragraphs>
  <Slides>33</Slides>
  <Notes>33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Calibri</vt:lpstr>
      <vt:lpstr>Comic Sans MS</vt:lpstr>
      <vt:lpstr>Roboto</vt:lpstr>
      <vt:lpstr>Libre Franklin Medium</vt:lpstr>
      <vt:lpstr>Open Sans Light</vt:lpstr>
      <vt:lpstr>Arial</vt:lpstr>
      <vt:lpstr>Open Sans</vt:lpstr>
      <vt:lpstr>9_Marine Turquoise VI 16-9 Presentation master deck_Open Sans</vt:lpstr>
      <vt:lpstr>Kindergarten Decoding Routine: CVC Words Letters:  m, t, n, a (units 5-12) e, h, l (units 13-14)</vt:lpstr>
      <vt:lpstr>Phonological Awareness</vt:lpstr>
      <vt:lpstr>Letter-Sound Correspondence</vt:lpstr>
      <vt:lpstr>Letter-Sound Correspondence: Visual Drill</vt:lpstr>
      <vt:lpstr>Letter-Sound Correspondence: Auditory Drill</vt:lpstr>
      <vt:lpstr>Letter-Sound Correspondence: Word Work</vt:lpstr>
      <vt:lpstr>Letter-Sound Correspondence: Word Work</vt:lpstr>
      <vt:lpstr>Letter-Sound Correspondence: Word Work</vt:lpstr>
      <vt:lpstr>Letter-Sound Correspondence: Word Work</vt:lpstr>
      <vt:lpstr>Letter-Sound Correspondence: Word Work</vt:lpstr>
      <vt:lpstr>Letter-Sound Correspondence: Word Work</vt:lpstr>
      <vt:lpstr>Letter-Sound Correspondence: Word Work</vt:lpstr>
      <vt:lpstr>High Frequency Words</vt:lpstr>
      <vt:lpstr>High Frequency Words</vt:lpstr>
      <vt:lpstr>High Frequency Words</vt:lpstr>
      <vt:lpstr>High Frequency Words</vt:lpstr>
      <vt:lpstr>High Frequency Words</vt:lpstr>
      <vt:lpstr>High Frequency Words</vt:lpstr>
      <vt:lpstr>High Frequency Words</vt:lpstr>
      <vt:lpstr>High Frequency Words</vt:lpstr>
      <vt:lpstr>High Frequency Words</vt:lpstr>
      <vt:lpstr>High Frequency Words</vt:lpstr>
      <vt:lpstr>Practice Opportunities: Decodable Text</vt:lpstr>
      <vt:lpstr>Decodable Text: Short e</vt:lpstr>
      <vt:lpstr>Decodable Text</vt:lpstr>
      <vt:lpstr>Additional Decodable Text</vt:lpstr>
      <vt:lpstr>Sentence Dictation</vt:lpstr>
      <vt:lpstr>Sentence Dictation</vt:lpstr>
      <vt:lpstr>Alphabet Arcs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Kindergarten Decoding Routine</dc:title>
  <dc:creator>Christy O'Toole</dc:creator>
  <cp:lastModifiedBy>Ashley Seeley</cp:lastModifiedBy>
  <cp:revision>16</cp:revision>
  <dcterms:created xsi:type="dcterms:W3CDTF">2023-05-24T17:10:58Z</dcterms:created>
  <dcterms:modified xsi:type="dcterms:W3CDTF">2023-09-19T14:28:33Z</dcterms:modified>
</cp:coreProperties>
</file>