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313" r:id="rId5"/>
    <p:sldId id="315" r:id="rId6"/>
    <p:sldId id="314" r:id="rId7"/>
    <p:sldId id="316" r:id="rId8"/>
    <p:sldId id="317" r:id="rId9"/>
    <p:sldId id="318" r:id="rId10"/>
    <p:sldId id="319" r:id="rId11"/>
    <p:sldId id="320" r:id="rId12"/>
    <p:sldId id="321" r:id="rId13"/>
    <p:sldId id="280" r:id="rId14"/>
    <p:sldId id="322" r:id="rId15"/>
    <p:sldId id="323" r:id="rId16"/>
    <p:sldId id="324" r:id="rId17"/>
    <p:sldId id="325" r:id="rId18"/>
    <p:sldId id="326" r:id="rId19"/>
    <p:sldId id="333" r:id="rId20"/>
    <p:sldId id="334" r:id="rId21"/>
    <p:sldId id="335" r:id="rId22"/>
    <p:sldId id="336" r:id="rId23"/>
    <p:sldId id="273" r:id="rId24"/>
    <p:sldId id="274" r:id="rId25"/>
    <p:sldId id="328" r:id="rId26"/>
    <p:sldId id="290" r:id="rId27"/>
    <p:sldId id="291" r:id="rId28"/>
    <p:sldId id="275" r:id="rId29"/>
    <p:sldId id="276" r:id="rId30"/>
    <p:sldId id="277" r:id="rId31"/>
    <p:sldId id="278" r:id="rId32"/>
    <p:sldId id="279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Libre Franklin Medium" pitchFamily="2" charset="0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  <p:embeddedFont>
      <p:font typeface="Open Sans Light" panose="020B0306030504020204" pitchFamily="34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iJgDVaQqXkoKgW78emprT0fxnE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55448" autoAdjust="0"/>
  </p:normalViewPr>
  <p:slideViewPr>
    <p:cSldViewPr snapToGrid="0">
      <p:cViewPr varScale="1">
        <p:scale>
          <a:sx n="59" d="100"/>
          <a:sy n="59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93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esc4.net/rla/alphabet-arc/english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routine is designed to be used to reinforce and practice letter-sound correspondence while reading and writing words.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in their POC studied the letters m, s, t, p, short a, n, and c in units 5-8.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lesson is intended to be a companion to this and could be used during or following unit 8, when the first vowel is introduced.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Materials needed: writing utensil and surface, letter cards m, s, t, p, a, n, c (Can use POC letter cards)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components of this Kindergarten Decoding Routing include the following: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Phonological Awareness – 10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Letter-sound correspondence – 20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High Frequency Words – 2-3 min.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dirty="0"/>
              <a:t>Decodable Text – 8 min.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dirty="0"/>
              <a:t>Sentence Dictation – Additional Practice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Alphabet Arcs – Additional Practice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/p/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p.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s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next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last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/p/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/t/. pat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in the word is /a/.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second and would go in the second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vowel letter that spells this sound is the letter a. (click for letters)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in the word is /p/.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last and would go in this last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consonant letter that spells this sound is p. (click for letter)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that our letters are placed in the boxes, let’s blend the word.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drawing a smile with your finger under the letters in the boxes, saying the sounds and blending sound by sound.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Together, lets zap the sounds of the letters into a word! (click for arrow)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85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/p/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p.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s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next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last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/p/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/. pan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in the word is /a/.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second and would go in the second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vowel letter that spells this sound is the letter a. (click for letters)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in the word is /p/.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last and would go in this last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consonant letter that spells this sound is p. (click for letter)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that our letters are placed in the boxes, let’s blend the word.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drawing a smile with your finger under the letters in the boxes, saying the sounds and blending sound by sound.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Together, lets zap the sounds of the letters into a word! (click for arrow)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65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/k/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c.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c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next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last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/k/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/. can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in the word is /a/.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second and would go in the second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vowel letter that spells this sound is the letter a. (click for letters)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in the word is /p/.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last and would go in this last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consonant letter that spells this sound is p. (click for letter)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that our letters are placed in the boxes, let’s blend the word.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drawing a smile with your finger under the letters in the boxes, saying the sounds and blending sound by sound.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Together, lets zap the sounds of the letters into a word! (click for arrow)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857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2-3 min.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High frequency words should be introduced using orthographic mapping.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This would have been completed while using the alphabet routines for letters introduced in POC Units 2-8.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Now it is time to review and practice reading these words quickly/fluently.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a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4636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at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at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85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I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158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look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look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243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is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is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535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4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5-10 min. of instruction ---- Progression: Start off with a smaller amount of time, 2-5 min., as students become used to the hand motions and routine.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1: Use the free Heggerty video from youtube.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2: Engage students face-to-face using the resources below (this is ideal as the teacher can also monitor and assess):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1: https://docs.google.com/spreadsheets/d/16ygrGgr-zO0r5kjQqHW9B9AQOpXRfJwa/edit?usp=share_link&amp;ouid=108083634139011951925&amp;rtpof=true&amp;sd=true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2: https://drive.google.com/file/d/1EPaYsIngNz_kKwcP9jaVi4zfnzmXG1gx/view?usp=share_link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028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14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</p:txBody>
      </p:sp>
      <p:sp>
        <p:nvSpPr>
          <p:cNvPr id="321" name="Google Shape;321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6-8 min.  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Share the decodable text on the slide deck.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Run your curser under the text. Ask students to say “stop” or use a reaction when you come to the letter you are studying.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Click to highlight the word with the letter, then blend the word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Read the sentence together by either asking students to repeat the sentence after you, or choral read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After highlighting and reading the sentences, go to the next slide and read a clean copy with the students.</a:t>
            </a:r>
            <a:endParaRPr dirty="0"/>
          </a:p>
        </p:txBody>
      </p:sp>
      <p:sp>
        <p:nvSpPr>
          <p:cNvPr id="200" name="Google Shape;20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>
                <a:latin typeface="Libre Franklin Medium"/>
                <a:ea typeface="Libre Franklin Medium"/>
                <a:cs typeface="Libre Franklin Medium"/>
                <a:sym typeface="Libre Franklin Medium"/>
              </a:rPr>
              <a:t>Read the </a:t>
            </a:r>
            <a:r>
              <a:rPr lang="en-US" i="0"/>
              <a:t>clean copy with the students. Echo or choral read together.</a:t>
            </a:r>
            <a:endParaRPr i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Additional Practice Opportunity: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dirty="0"/>
              <a:t>Linked are free decodable texts available on the internet.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279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-- Practice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a whiteboard and model/work with students. Students need paper and a pencil.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Follow the script below.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 dirty="0"/>
              <a:t>Now we will use our words to write sentences. A sentence is a group of words that tells a complete idea, begins with a capital letter, and ends with punctuation.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ideas: </a:t>
            </a:r>
            <a:r>
              <a:rPr lang="en-US" b="1" dirty="0"/>
              <a:t>The cat sat. Look at the cat!  We sat on the mat.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Routine: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Here is the sentence for you to write. _______________________________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i="1" dirty="0"/>
              <a:t>What's the sentence?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Now, let’s write the sentence.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First word 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begin your sentence with a capital letter.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Second word _________________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Etc.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end your sentence with the correct punctuation.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Let’s read the sentence together.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Note: After students say the sentence, ask them to clap the words and draw a line on their paper for each word before attempting to write the sentence.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After writing, check the sentence. Ask students to put a dot on their paper below each correctly spelled word. If the word is not spelled correctly, ask students to erase and correct the word using the tapping/mapping strategy.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434" name="Google Shape;434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-- Practice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a whiteboard and model/work with students. Students need paper and a pencil.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Follow the script below.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 dirty="0"/>
              <a:t>Now we will use our words to write sentences. A sentence is a group of words that tells a complete idea, begins with a capital letter, and ends with punctuation.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ideas: </a:t>
            </a:r>
            <a:r>
              <a:rPr lang="en-US" b="1" dirty="0"/>
              <a:t>The cat sat. Look at the cat!  We sat on the mat.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Routine: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Here is the sentence for you to write. _______________________________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i="1" dirty="0"/>
              <a:t>What's the sentence?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Now, let’s write the sentence.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First word 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begin your sentence with a capital letter.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Second word _________________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Etc.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end your sentence with the correct punctuation.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Let’s read the sentence together.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Note: After students say the sentence, ask them to clap the words and draw a line on their paper for each word before attempting to write the sentence.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After writing, check the sentence. Ask students to put a dot on their paper below each correctly spelled word. If the word is not spelled correctly, ask students to erase and correct the word using the tapping/mapping strategy.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441" name="Google Shape;441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Additional Practice Opportunity: Letter Arcs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sym typeface="Libre Franklin Medium"/>
              </a:rPr>
              <a:t>The ultimate goal for students utilizing the arc is to be able to quickly and automatically name and place their letters in an arc. The arc itself is a scaffold of support while students learn letters and practice putting them in order.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Students should begin with identifying the uppercase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When students can place cut out Letter Cards in an arc in from of them, and say the names, move to lowercase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Choose a game from the options in the notes. Use more than 1 game as time allows.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Use either the arc on the slide with the game directions or use the virtual arc.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Letter Cards:</a:t>
            </a: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 https://drive.google.com/drive/folders/1Z29axwQvtQheHYdjTW-PFS6-vMoBU9eI?usp=share_link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Virtual Alphabet Arc: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Interactive Alphabet Arc | Region 4 (esc4.net)</a:t>
            </a:r>
            <a:endParaRPr sz="1200" b="1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19" name="Google Shape;21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A to 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N to Z.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 I spy with my little eye the letter ____.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26" name="Google Shape;22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the objective.</a:t>
            </a:r>
            <a:endParaRPr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32" name="Google Shape;23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38" name="Google Shape;2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44" name="Google Shape;2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review our letters so far.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m. What sound does the letter m spell? </a:t>
            </a:r>
            <a:r>
              <a:rPr lang="en-US" i="1" dirty="0"/>
              <a:t>M spells /m/  </a:t>
            </a:r>
            <a:r>
              <a:rPr lang="en-US" dirty="0"/>
              <a:t>(click for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s. What sound does the letter s spell? </a:t>
            </a:r>
            <a:r>
              <a:rPr lang="en-US" i="1" dirty="0"/>
              <a:t>S spells /s/ </a:t>
            </a:r>
            <a:r>
              <a:rPr lang="en-US" dirty="0"/>
              <a:t>(Click for the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for each letter.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24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time, I’ll say the sound of a letter and I want you to repeat the sound and tell me what letter spells that sound and we’ll write it in the air. Ready?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sound is /</a:t>
            </a:r>
            <a:r>
              <a:rPr lang="en-US" dirty="0" err="1"/>
              <a:t>mmmm</a:t>
            </a:r>
            <a:r>
              <a:rPr lang="en-US" dirty="0"/>
              <a:t>/. What is the sound? /</a:t>
            </a:r>
            <a:r>
              <a:rPr lang="en-US" dirty="0" err="1"/>
              <a:t>mmmmm</a:t>
            </a:r>
            <a:r>
              <a:rPr lang="en-US" dirty="0"/>
              <a:t>/  What letter spells the sound? m.  Great! Now write the letter (in the air, on paper, however you choose).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next sound is /</a:t>
            </a:r>
            <a:r>
              <a:rPr lang="en-US" dirty="0" err="1"/>
              <a:t>ssssssss</a:t>
            </a:r>
            <a:r>
              <a:rPr lang="en-US" dirty="0"/>
              <a:t>/. What is the sound? /</a:t>
            </a:r>
            <a:r>
              <a:rPr lang="en-US" dirty="0" err="1"/>
              <a:t>sssssss</a:t>
            </a:r>
            <a:r>
              <a:rPr lang="en-US" dirty="0"/>
              <a:t>/  What letter spells the sound?  s.  Good! Now write the letter (in the air, on paper, however you choose)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for each letter.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75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1: Ask students to place their letter cards from POC, or letters they have in front of them. Students build words in front of them with you. If students have a letter arc, have them place the letters on the arc and pull them down to the middle, then replace in the letters in the arc as they build.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2: Ask students to point to the letter on the screen and help you build the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3: Ask students to type the words in the chat to build words with you.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4: There are surely other avenues to do this. This is not an exhaustive list of approaches.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12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/a/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/t/, at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in the word is /a/.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second and would go in the second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vowel letter that spells this sound is the letter a. (click for letters)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in the word is /p/.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last and would go in this last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consonant letter that spells this sound is p. (click for letter)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that our letters are placed in the boxes, let’s blend the word.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drawing a smile with your finger under the letters in the boxes, saying the sounds and blending sound by sound.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Together, lets zap the sounds of the letters into a word! (click for arrow)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50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sssss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s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next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last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sssss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/t/. sat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in the word is /a/.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second and would go in the second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vowel letter that spells this sound is the letter a. (click for letters)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in the word is /p/.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last and would go in this last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consonant letter that spells this sound is p. (click for letter)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that our letters are placed in the boxes, let’s blend the word.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drawing a smile with your finger under the letters in the boxes, saying the sounds and blending sound by sound.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Together, lets zap the sounds of the letters into a word! (click for arrow)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042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mmmm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s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next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last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mmmmm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/t/. mat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in the word is /a/.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second and would go in the second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vowel letter that spells this sound is the letter a. (click for letters)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final sound in the word is /p/.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sound is last and would go in this last box. (click for arrow)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consonant letter that spells this sound is p. (click for letter)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that our letters are placed in the boxes, let’s blend the word.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drawing a smile with your finger under the letters in the boxes, saying the sounds and blending sound by sound.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Together, lets zap the sounds of the letters into a word! (click for arrow)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6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accent left">
  <p:cSld name="Content slide_accent lef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25a471b846_1_194"/>
          <p:cNvSpPr txBox="1">
            <a:spLocks noGrp="1"/>
          </p:cNvSpPr>
          <p:nvPr>
            <p:ph type="body" idx="1"/>
          </p:nvPr>
        </p:nvSpPr>
        <p:spPr>
          <a:xfrm>
            <a:off x="1183729" y="1828800"/>
            <a:ext cx="9966900" cy="3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g225a471b846_1_194"/>
          <p:cNvSpPr txBox="1">
            <a:spLocks noGrp="1"/>
          </p:cNvSpPr>
          <p:nvPr>
            <p:ph type="title"/>
          </p:nvPr>
        </p:nvSpPr>
        <p:spPr>
          <a:xfrm>
            <a:off x="1183729" y="571500"/>
            <a:ext cx="99669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" name="Google Shape;16;g225a471b846_1_194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25a471b846_1_19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25a471b846_1_1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g225a471b846_1_1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25a471b846_1_1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25a471b846_1_1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25a471b846_1_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25a471b846_1_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g225a471b846_1_2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25a471b846_1_2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25a471b846_1_2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5a471b846_1_190"/>
          <p:cNvSpPr txBox="1"/>
          <p:nvPr/>
        </p:nvSpPr>
        <p:spPr>
          <a:xfrm>
            <a:off x="0" y="555625"/>
            <a:ext cx="1020300" cy="1158900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g225a471b846_1_190"/>
          <p:cNvCxnSpPr/>
          <p:nvPr/>
        </p:nvCxnSpPr>
        <p:spPr>
          <a:xfrm>
            <a:off x="1037167" y="555625"/>
            <a:ext cx="0" cy="11541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g225a471b846_1_190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JoGxYirriA?feature=oembed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alfpintkids.com/online-materials/las2b6/" TargetMode="External"/><Relationship Id="rId3" Type="http://schemas.openxmlformats.org/officeDocument/2006/relationships/hyperlink" Target="https://www.successforall.org/wp-content/uploads/2020/03/43908_KRSS08S_NanPet.pdf" TargetMode="External"/><Relationship Id="rId7" Type="http://schemas.openxmlformats.org/officeDocument/2006/relationships/hyperlink" Target="https://www.successforall.org/wp-content/uploads/2020/08/12307_KRSS07T_DogsHats_CT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nnexus.com/library/launch.aspx?id=99112" TargetMode="External"/><Relationship Id="rId5" Type="http://schemas.openxmlformats.org/officeDocument/2006/relationships/hyperlink" Target="https://halfpintkids.com/online-materials/las1b4/" TargetMode="External"/><Relationship Id="rId4" Type="http://schemas.openxmlformats.org/officeDocument/2006/relationships/hyperlink" Target="https://www.successforall.org/wp-content/uploads/2020/03/43905_KRSS05S_TamTad.pdf" TargetMode="External"/><Relationship Id="rId9" Type="http://schemas.openxmlformats.org/officeDocument/2006/relationships/hyperlink" Target="https://halfpintkids.com/online-materials/las1b2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1524000" y="136729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Kindergarten Decoding Routine: CVC Words</a:t>
            </a:r>
            <a:br>
              <a:rPr lang="en-US" dirty="0"/>
            </a:br>
            <a:r>
              <a:rPr lang="en-US" sz="4400" dirty="0"/>
              <a:t>Letters: </a:t>
            </a:r>
            <a:br>
              <a:rPr lang="en-US" sz="4400" dirty="0"/>
            </a:br>
            <a:r>
              <a:rPr lang="en-US" sz="4400" dirty="0"/>
              <a:t>m, s, t, p, n, c, a (units 5-8)</a:t>
            </a:r>
            <a:endParaRPr dirty="0"/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1"/>
          </p:nvPr>
        </p:nvSpPr>
        <p:spPr>
          <a:xfrm>
            <a:off x="1638300" y="456542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Pearson Online Classroom: Live Lesson Companion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36835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F7F3770A-7E42-6242-7D2C-FC14D84B05A0}"/>
              </a:ext>
            </a:extLst>
          </p:cNvPr>
          <p:cNvSpPr txBox="1">
            <a:spLocks/>
          </p:cNvSpPr>
          <p:nvPr/>
        </p:nvSpPr>
        <p:spPr>
          <a:xfrm>
            <a:off x="742961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539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994E-17 1.85185E-6 L -0.20052 -0.4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6836 -0.4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36289 -0.4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36835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F7F3770A-7E42-6242-7D2C-FC14D84B05A0}"/>
              </a:ext>
            </a:extLst>
          </p:cNvPr>
          <p:cNvSpPr txBox="1">
            <a:spLocks/>
          </p:cNvSpPr>
          <p:nvPr/>
        </p:nvSpPr>
        <p:spPr>
          <a:xfrm>
            <a:off x="742961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934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994E-17 1.85185E-6 L -0.20052 -0.4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6836 -0.4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0234 -0.417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36835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F7F3770A-7E42-6242-7D2C-FC14D84B05A0}"/>
              </a:ext>
            </a:extLst>
          </p:cNvPr>
          <p:cNvSpPr txBox="1">
            <a:spLocks/>
          </p:cNvSpPr>
          <p:nvPr/>
        </p:nvSpPr>
        <p:spPr>
          <a:xfrm>
            <a:off x="742961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810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6836 -0.4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0234 -0.41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43437 -0.417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1370099" y="2263238"/>
            <a:ext cx="9451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Next, we are going to review words we often see in print. These are words we have already studied by mapping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let’s read and write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4233571" y="2184972"/>
            <a:ext cx="2794758" cy="2488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9900" dirty="0">
                <a:latin typeface="Comic Sans MS" panose="030F0702030302020204" pitchFamily="66" charset="0"/>
              </a:rPr>
              <a:t>a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5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32622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4233571" y="1918447"/>
            <a:ext cx="2794758" cy="2754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600" dirty="0">
                <a:latin typeface="Comic Sans MS" panose="030F0702030302020204" pitchFamily="66" charset="0"/>
              </a:rPr>
              <a:t>at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2678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4233571" y="2133600"/>
            <a:ext cx="2794758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783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look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4482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4989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9978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296675" y="365125"/>
            <a:ext cx="1005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Phonological Awareness</a:t>
            </a:r>
            <a:endParaRPr sz="2700" dirty="0"/>
          </a:p>
        </p:txBody>
      </p:sp>
      <p:pic>
        <p:nvPicPr>
          <p:cNvPr id="2" name="Online Media 1" title="Kindergarten 2022: Week 1- Tuesday">
            <a:hlinkClick r:id="" action="ppaction://media"/>
            <a:extLst>
              <a:ext uri="{FF2B5EF4-FFF2-40B4-BE49-F238E27FC236}">
                <a16:creationId xmlns:a16="http://schemas.microsoft.com/office/drawing/2014/main" id="{46C04382-BC43-011B-B088-2225B3AFFB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4136" y="2081504"/>
            <a:ext cx="6922641" cy="391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you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5160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the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55460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Practice Opportunities: Decodable Text</a:t>
            </a:r>
            <a:endParaRPr sz="2700" dirty="0"/>
          </a:p>
        </p:txBody>
      </p:sp>
      <p:sp>
        <p:nvSpPr>
          <p:cNvPr id="324" name="Google Shape;324;p72"/>
          <p:cNvSpPr txBox="1">
            <a:spLocks noGrp="1"/>
          </p:cNvSpPr>
          <p:nvPr>
            <p:ph type="body" idx="1"/>
          </p:nvPr>
        </p:nvSpPr>
        <p:spPr>
          <a:xfrm>
            <a:off x="1370100" y="1943198"/>
            <a:ext cx="1042566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we will read words in text with the patterns we have studied so far.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1364025" y="365125"/>
            <a:ext cx="9989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dirty="0"/>
              <a:t>Decodable Text: Short a</a:t>
            </a:r>
            <a:endParaRPr sz="3000"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3612630" y="1888499"/>
            <a:ext cx="6145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Look  at  Sam!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Sam  is  a  cat.</a:t>
            </a:r>
          </a:p>
        </p:txBody>
      </p:sp>
      <p:sp>
        <p:nvSpPr>
          <p:cNvPr id="204" name="Google Shape;204;p15"/>
          <p:cNvSpPr/>
          <p:nvPr/>
        </p:nvSpPr>
        <p:spPr>
          <a:xfrm>
            <a:off x="5453578" y="2309376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7085669" y="2252868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4146517" y="3482787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07;p15">
            <a:extLst>
              <a:ext uri="{FF2B5EF4-FFF2-40B4-BE49-F238E27FC236}">
                <a16:creationId xmlns:a16="http://schemas.microsoft.com/office/drawing/2014/main" id="{90BC33A2-C6C2-9015-7161-7229A031F680}"/>
              </a:ext>
            </a:extLst>
          </p:cNvPr>
          <p:cNvSpPr/>
          <p:nvPr/>
        </p:nvSpPr>
        <p:spPr>
          <a:xfrm>
            <a:off x="7461230" y="3498368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Decodable Text</a:t>
            </a:r>
            <a:endParaRPr sz="2700"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3809853" y="1942288"/>
            <a:ext cx="6145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Look  at  Sam!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Sam  is  a  cat.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Additional Decodable Text</a:t>
            </a:r>
            <a:endParaRPr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C2078-5337-2941-CC16-5B0A97F20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150" y="1962061"/>
            <a:ext cx="9829800" cy="4351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n-lt"/>
              </a:rPr>
              <a:t>Consonants: p, t,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3"/>
              </a:rPr>
              <a:t>Letter p</a:t>
            </a:r>
            <a:r>
              <a:rPr lang="en-US" sz="2000" dirty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4"/>
              </a:rPr>
              <a:t>Letter t</a:t>
            </a:r>
            <a:r>
              <a:rPr lang="en-US" sz="2000" dirty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5"/>
              </a:rPr>
              <a:t>LAS1B4 - Half Pint Kids Decodable Books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6"/>
              </a:rPr>
              <a:t>Nan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7"/>
              </a:rPr>
              <a:t>Letter n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8"/>
              </a:rPr>
              <a:t>LAS2B6 - Half Pint Kids Decodable Books</a:t>
            </a:r>
            <a:r>
              <a:rPr lang="en-US" sz="2000" dirty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n-lt"/>
              </a:rPr>
              <a:t>Vowel: Short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9"/>
              </a:rPr>
              <a:t>LAS1B2 - Half Pint Kids Decodable Books</a:t>
            </a:r>
            <a:r>
              <a:rPr lang="en-US" sz="2000" dirty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  <a:p>
            <a:pPr marL="114300" indent="0">
              <a:buNone/>
            </a:pP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92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8"/>
          <p:cNvSpPr txBox="1">
            <a:spLocks noGrp="1"/>
          </p:cNvSpPr>
          <p:nvPr>
            <p:ph type="body" idx="1"/>
          </p:nvPr>
        </p:nvSpPr>
        <p:spPr>
          <a:xfrm>
            <a:off x="1604864" y="2076930"/>
            <a:ext cx="8714793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Using sentence dictation helps us learn to write words in sentences accurately.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Let’s start writing! 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  <p:sp>
        <p:nvSpPr>
          <p:cNvPr id="437" name="Google Shape;437;p78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Sentence Dictation</a:t>
            </a:r>
            <a:endParaRPr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9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Sentence Dictation</a:t>
            </a:r>
            <a:endParaRPr sz="2700"/>
          </a:p>
        </p:txBody>
      </p:sp>
      <p:sp>
        <p:nvSpPr>
          <p:cNvPr id="444" name="Google Shape;444;p79"/>
          <p:cNvSpPr/>
          <p:nvPr/>
        </p:nvSpPr>
        <p:spPr>
          <a:xfrm>
            <a:off x="159220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9"/>
          <p:cNvSpPr txBox="1">
            <a:spLocks noGrp="1"/>
          </p:cNvSpPr>
          <p:nvPr>
            <p:ph type="body" idx="1"/>
          </p:nvPr>
        </p:nvSpPr>
        <p:spPr>
          <a:xfrm>
            <a:off x="1614410" y="186617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" name="Google Shape;446;p79"/>
          <p:cNvSpPr txBox="1"/>
          <p:nvPr/>
        </p:nvSpPr>
        <p:spPr>
          <a:xfrm>
            <a:off x="3251240" y="184322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</a:t>
            </a:r>
            <a:endParaRPr/>
          </a:p>
        </p:txBody>
      </p:sp>
      <p:sp>
        <p:nvSpPr>
          <p:cNvPr id="447" name="Google Shape;447;p79"/>
          <p:cNvSpPr txBox="1"/>
          <p:nvPr/>
        </p:nvSpPr>
        <p:spPr>
          <a:xfrm>
            <a:off x="4707770" y="184322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at.</a:t>
            </a:r>
            <a:endParaRPr dirty="0"/>
          </a:p>
        </p:txBody>
      </p:sp>
      <p:sp>
        <p:nvSpPr>
          <p:cNvPr id="448" name="Google Shape;448;p79"/>
          <p:cNvSpPr/>
          <p:nvPr/>
        </p:nvSpPr>
        <p:spPr>
          <a:xfrm>
            <a:off x="314678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9"/>
          <p:cNvSpPr/>
          <p:nvPr/>
        </p:nvSpPr>
        <p:spPr>
          <a:xfrm>
            <a:off x="460331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9"/>
          <p:cNvSpPr/>
          <p:nvPr/>
        </p:nvSpPr>
        <p:spPr>
          <a:xfrm>
            <a:off x="159220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9"/>
          <p:cNvSpPr/>
          <p:nvPr/>
        </p:nvSpPr>
        <p:spPr>
          <a:xfrm>
            <a:off x="314678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9"/>
          <p:cNvSpPr/>
          <p:nvPr/>
        </p:nvSpPr>
        <p:spPr>
          <a:xfrm>
            <a:off x="460331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9"/>
          <p:cNvSpPr/>
          <p:nvPr/>
        </p:nvSpPr>
        <p:spPr>
          <a:xfrm>
            <a:off x="6096000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9"/>
          <p:cNvSpPr txBox="1"/>
          <p:nvPr/>
        </p:nvSpPr>
        <p:spPr>
          <a:xfrm>
            <a:off x="1581752" y="353713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Look</a:t>
            </a:r>
            <a:endParaRPr dirty="0"/>
          </a:p>
        </p:txBody>
      </p:sp>
      <p:sp>
        <p:nvSpPr>
          <p:cNvPr id="456" name="Google Shape;456;p79"/>
          <p:cNvSpPr txBox="1"/>
          <p:nvPr/>
        </p:nvSpPr>
        <p:spPr>
          <a:xfrm>
            <a:off x="3218582" y="351418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</a:t>
            </a:r>
            <a:endParaRPr dirty="0"/>
          </a:p>
        </p:txBody>
      </p:sp>
      <p:sp>
        <p:nvSpPr>
          <p:cNvPr id="457" name="Google Shape;457;p79"/>
          <p:cNvSpPr txBox="1"/>
          <p:nvPr/>
        </p:nvSpPr>
        <p:spPr>
          <a:xfrm>
            <a:off x="4544480" y="351418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</a:t>
            </a:r>
            <a:endParaRPr dirty="0"/>
          </a:p>
        </p:txBody>
      </p:sp>
      <p:sp>
        <p:nvSpPr>
          <p:cNvPr id="458" name="Google Shape;458;p79"/>
          <p:cNvSpPr txBox="1"/>
          <p:nvPr/>
        </p:nvSpPr>
        <p:spPr>
          <a:xfrm>
            <a:off x="6099498" y="351418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cat!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Alphabet Arcs</a:t>
            </a:r>
            <a:endParaRPr sz="2700"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682925" y="1970250"/>
            <a:ext cx="11115000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Using Alphabet Arcs helps us learn to recognize and say our letters quickly.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Let’s play a game together!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799692" y="-1730188"/>
            <a:ext cx="6592617" cy="1031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43275" y="21685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Today we will use the letters we have learned to build words</a:t>
            </a:r>
            <a:r>
              <a:rPr lang="en-US" sz="3000" dirty="0">
                <a:solidFill>
                  <a:schemeClr val="dk1"/>
                </a:solidFill>
              </a:rPr>
              <a:t>. Building words with our letters helps you to become strong readers and spellers.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We will use these letters today: m, s, t, p, n, c, a</a:t>
            </a:r>
            <a:endParaRPr sz="3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971" y="0"/>
            <a:ext cx="112040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"/>
            <a:ext cx="12192000" cy="664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91" y="0"/>
            <a:ext cx="11943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Visual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757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Auditory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832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516832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70D21BF6-E2C4-E2DE-F133-224CD38877E1}"/>
              </a:ext>
            </a:extLst>
          </p:cNvPr>
          <p:cNvSpPr txBox="1">
            <a:spLocks/>
          </p:cNvSpPr>
          <p:nvPr/>
        </p:nvSpPr>
        <p:spPr>
          <a:xfrm>
            <a:off x="-2655" y="2808855"/>
            <a:ext cx="12191999" cy="61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spcBef>
                <a:spcPts val="0"/>
              </a:spcBef>
              <a:buSzPts val="3000"/>
              <a:buNone/>
            </a:pPr>
            <a:r>
              <a:rPr lang="en-US" sz="3000" dirty="0"/>
              <a:t>Let’s get ready to build words! </a:t>
            </a:r>
          </a:p>
        </p:txBody>
      </p:sp>
    </p:spTree>
    <p:extLst>
      <p:ext uri="{BB962C8B-B14F-4D97-AF65-F5344CB8AC3E}">
        <p14:creationId xmlns:p14="http://schemas.microsoft.com/office/powerpoint/2010/main" val="362604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24858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1134"/>
              </p:ext>
            </p:extLst>
          </p:nvPr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5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58685 -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4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4583 -0.4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24858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1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01296 L 0.06003 -0.39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36992 -0.39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5911 -0.4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32105"/>
              </p:ext>
            </p:extLst>
          </p:nvPr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F7F3770A-7E42-6242-7D2C-FC14D84B05A0}"/>
              </a:ext>
            </a:extLst>
          </p:cNvPr>
          <p:cNvSpPr txBox="1">
            <a:spLocks/>
          </p:cNvSpPr>
          <p:nvPr/>
        </p:nvSpPr>
        <p:spPr>
          <a:xfrm>
            <a:off x="742961" y="516832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009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903E-17 1.85185E-6 L 0.19323 -0.39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36406 -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35039 -0.39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9_Marine Turquoise VI 16-9 Presentation master deck_Open Sans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5430</Words>
  <Application>Microsoft Office PowerPoint</Application>
  <PresentationFormat>Widescreen</PresentationFormat>
  <Paragraphs>654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Libre Franklin Medium</vt:lpstr>
      <vt:lpstr>Open Sans Light</vt:lpstr>
      <vt:lpstr>Calibri</vt:lpstr>
      <vt:lpstr>Comic Sans MS</vt:lpstr>
      <vt:lpstr>Roboto</vt:lpstr>
      <vt:lpstr>Open Sans</vt:lpstr>
      <vt:lpstr>9_Marine Turquoise VI 16-9 Presentation master deck_Open Sans</vt:lpstr>
      <vt:lpstr>Kindergarten Decoding Routine: CVC Words Letters:  m, s, t, p, n, c, a (units 5-8)</vt:lpstr>
      <vt:lpstr>Phonological Awareness</vt:lpstr>
      <vt:lpstr>Letter-Sound Correspondence</vt:lpstr>
      <vt:lpstr>Letter-Sound Correspondence: Visual Drill</vt:lpstr>
      <vt:lpstr>Letter-Sound Correspondence: Auditory Drill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Practice Opportunities: Decodable Text</vt:lpstr>
      <vt:lpstr>Decodable Text: Short a</vt:lpstr>
      <vt:lpstr>Decodable Text</vt:lpstr>
      <vt:lpstr>Additional Decodable Text</vt:lpstr>
      <vt:lpstr>Sentence Dictation</vt:lpstr>
      <vt:lpstr>Sentence Dictation</vt:lpstr>
      <vt:lpstr>Alphabet Arcs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Decoding Routine</dc:title>
  <dc:creator>Christy O'Toole</dc:creator>
  <cp:lastModifiedBy>Christy O'Toole</cp:lastModifiedBy>
  <cp:revision>14</cp:revision>
  <dcterms:created xsi:type="dcterms:W3CDTF">2023-05-24T17:10:58Z</dcterms:created>
  <dcterms:modified xsi:type="dcterms:W3CDTF">2023-09-18T18:29:01Z</dcterms:modified>
</cp:coreProperties>
</file>