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8" r:id="rId3"/>
    <p:sldId id="259" r:id="rId4"/>
    <p:sldId id="313" r:id="rId5"/>
    <p:sldId id="315" r:id="rId6"/>
    <p:sldId id="314" r:id="rId7"/>
    <p:sldId id="316" r:id="rId8"/>
    <p:sldId id="317" r:id="rId9"/>
    <p:sldId id="318" r:id="rId10"/>
    <p:sldId id="319" r:id="rId11"/>
    <p:sldId id="320" r:id="rId12"/>
    <p:sldId id="321" r:id="rId13"/>
    <p:sldId id="280" r:id="rId14"/>
    <p:sldId id="322" r:id="rId15"/>
    <p:sldId id="323" r:id="rId16"/>
    <p:sldId id="324" r:id="rId17"/>
    <p:sldId id="325" r:id="rId18"/>
    <p:sldId id="326" r:id="rId19"/>
    <p:sldId id="333" r:id="rId20"/>
    <p:sldId id="334" r:id="rId21"/>
    <p:sldId id="335" r:id="rId22"/>
    <p:sldId id="336" r:id="rId23"/>
    <p:sldId id="273" r:id="rId24"/>
    <p:sldId id="274" r:id="rId25"/>
    <p:sldId id="328" r:id="rId26"/>
    <p:sldId id="290" r:id="rId27"/>
    <p:sldId id="291" r:id="rId28"/>
    <p:sldId id="275" r:id="rId29"/>
    <p:sldId id="276" r:id="rId30"/>
    <p:sldId id="277" r:id="rId31"/>
    <p:sldId id="278" r:id="rId32"/>
    <p:sldId id="279" r:id="rId33"/>
  </p:sldIdLst>
  <p:sldSz cx="12192000" cy="6858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omic Sans MS" panose="030F0702030302020204" pitchFamily="66" charset="0"/>
      <p:regular r:id="rId39"/>
      <p:bold r:id="rId40"/>
      <p:italic r:id="rId41"/>
      <p:boldItalic r:id="rId42"/>
    </p:embeddedFont>
    <p:embeddedFont>
      <p:font typeface="Libre Franklin Medium" pitchFamily="2" charset="0"/>
      <p:regular r:id="rId43"/>
      <p:bold r:id="rId44"/>
      <p:italic r:id="rId45"/>
      <p:boldItalic r:id="rId46"/>
    </p:embeddedFont>
    <p:embeddedFont>
      <p:font typeface="Open Sans" panose="020B0606030504020204" pitchFamily="34" charset="0"/>
      <p:regular r:id="rId47"/>
      <p:bold r:id="rId48"/>
      <p:italic r:id="rId49"/>
      <p:boldItalic r:id="rId50"/>
    </p:embeddedFont>
    <p:embeddedFont>
      <p:font typeface="Open Sans Light" panose="020B0306030504020204" pitchFamily="34" charset="0"/>
      <p:regular r:id="rId51"/>
      <p:bold r:id="rId52"/>
      <p:italic r:id="rId53"/>
      <p:boldItalic r:id="rId54"/>
    </p:embeddedFont>
    <p:embeddedFont>
      <p:font typeface="Roboto" panose="02000000000000000000" pitchFamily="2" charset="0"/>
      <p:regular r:id="rId55"/>
      <p:bold r:id="rId56"/>
      <p:italic r:id="rId57"/>
      <p:boldItalic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3" roundtripDataSignature="AMtx7miJgDVaQqXkoKgW78emprT0fxnE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55448" autoAdjust="0"/>
  </p:normalViewPr>
  <p:slideViewPr>
    <p:cSldViewPr snapToGrid="0">
      <p:cViewPr varScale="1">
        <p:scale>
          <a:sx n="59" d="100"/>
          <a:sy n="59" d="100"/>
        </p:scale>
        <p:origin x="10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font" Target="fonts/font21.fntdata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font" Target="fonts/font24.fntdata"/><Relationship Id="rId5" Type="http://schemas.openxmlformats.org/officeDocument/2006/relationships/slide" Target="slides/slide4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font" Target="fonts/font22.fntdata"/><Relationship Id="rId8" Type="http://schemas.openxmlformats.org/officeDocument/2006/relationships/slide" Target="slides/slide7.xml"/><Relationship Id="rId51" Type="http://schemas.openxmlformats.org/officeDocument/2006/relationships/font" Target="fonts/font17.fntdata"/><Relationship Id="rId93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font" Target="fonts/font2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dl.esc4.net/rla/alphabet-arc/english.html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" name="Google Shape;3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routine is designed to be used to reinforce and practice letter-sound correspondence while reading and writing words.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Students in their POC studied the letters m, s, t, p, short a, n, and c in units 5-8.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lesson is intended to be a companion to this and could be used during or following unit 8, when the first vowel is introduced.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Materials needed: writing utensil and surface, letter cards m, s, t, p, a, n, c (Can use POC letter cards)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components of this Kindergarten Decoding Routing include the following: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Phonological Awareness – 10 min.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Letter-sound correspondence – 20 min.</a:t>
            </a:r>
            <a:endParaRPr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High Frequency Words – 2-3 min.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tabLst/>
              <a:defRPr/>
            </a:pPr>
            <a:r>
              <a:rPr lang="en-US" dirty="0"/>
              <a:t>Decodable Text – 8 min.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tabLst/>
              <a:defRPr/>
            </a:pPr>
            <a:r>
              <a:rPr lang="en-US" dirty="0"/>
              <a:t>Sentence Dictation – Additional Practice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dirty="0"/>
              <a:t>Alphabet Arcs – Additional Practice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32" name="Google Shape;3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pat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/p/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p.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s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aaaaa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a.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a to the next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final sound is /t/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t to the last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/p/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aaaaa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/t/. pat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Great! Move your letters back to their spot.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in the word is /a/.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sound is second and would go in the second box. (click for arrow)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vowel letter that spells this sound is the letter a. (click for letters)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final sound in the word is /p/.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sound is last and would go in this last box. (click for arrow)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consonant letter that spells this sound is p. (click for letter)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that our letters are placed in the boxes, let’s blend the word.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Model drawing a smile with your finger under the letters in the boxes, saying the sounds and blending sound by sound.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Together, lets zap the sounds of the letters into a word! (click for arrow)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78534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/p/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p.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s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aaaaa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a.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a to the next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final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n.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t to the last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/p/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aaaaa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/. pan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Great! Move your letters back to their spot.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in the word is /a/.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sound is second and would go in the second box. (click for arrow)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vowel letter that spells this sound is the letter a. (click for letters)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final sound in the word is /p/.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sound is last and would go in this last box. (click for arrow)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consonant letter that spells this sound is p. (click for letter)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that our letters are placed in the boxes, let’s blend the word.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Model drawing a smile with your finger under the letters in the boxes, saying the sounds and blending sound by sound.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Together, lets zap the sounds of the letters into a word! (click for arrow)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66519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/k/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c.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c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aaaaa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a.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a to the next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final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n.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t to the last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/k/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aaaaa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nnnn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/. can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Great! Move your letters back to their spot.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in the word is /a/.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sound is second and would go in the second box. (click for arrow)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vowel letter that spells this sound is the letter a. (click for letters)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final sound in the word is /p/.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sound is last and would go in this last box. (click for arrow)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consonant letter that spells this sound is p. (click for letter)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that our letters are placed in the boxes, let’s blend the word.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Model drawing a smile with your finger under the letters in the boxes, saying the sounds and blending sound by sound.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Together, lets zap the sounds of the letters into a word! (click for arrow)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58579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2-3 min. 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High frequency words should be introduced using orthographic mapping.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This would have been completed while using the alphabet routines for letters introduced in POC Units 2-8.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Now it is time to review and practice reading these words quickly/fluently.</a:t>
            </a: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a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a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46369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at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at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8858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I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I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11589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look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look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52437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is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is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35355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we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we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746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" name="Google Shape;4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5-10 min. of instruction ---- Progression: Start off with a smaller amount of time, 2-5 min., as students become used to the hand motions and routine.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Option 1: Use the free Heggerty video from youtube.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Option 2: Engage students face-to-face using the resources below (this is ideal as the teacher can also monitor and assess):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/>
              <a:t>Resource 1: https://docs.google.com/spreadsheets/d/16ygrGgr-zO0r5kjQqHW9B9AQOpXRfJwa/edit?usp=share_link&amp;ouid=108083634139011951925&amp;rtpof=true&amp;sd=true 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/>
              <a:t>Resource 2: https://drive.google.com/file/d/1EPaYsIngNz_kKwcP9jaVi4zfnzmXG1gx/view?usp=share_link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you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you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70287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Word reading routine.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What is the word?  </a:t>
            </a:r>
            <a:r>
              <a:rPr lang="en-US" sz="1200" i="1" dirty="0">
                <a:latin typeface="Libre Franklin Medium"/>
                <a:sym typeface="Libre Franklin Medium"/>
              </a:rPr>
              <a:t>the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  <a:tabLst/>
              <a:defRPr/>
            </a:pPr>
            <a:r>
              <a:rPr lang="en-US" sz="1200" i="0" dirty="0">
                <a:latin typeface="Libre Franklin Medium"/>
                <a:sym typeface="Libre Franklin Medium"/>
              </a:rPr>
              <a:t>Spell the word. </a:t>
            </a:r>
            <a:r>
              <a:rPr lang="en-US" sz="1200" i="1" dirty="0">
                <a:latin typeface="Libre Franklin Medium"/>
                <a:sym typeface="Libre Franklin Medium"/>
              </a:rPr>
              <a:t>the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0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i="0" dirty="0">
                <a:latin typeface="Libre Franklin Medium"/>
                <a:sym typeface="Libre Franklin Medium"/>
              </a:rPr>
              <a:t>Write the word. (write the word in the air, on a surface, etc.)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lang="en-US" sz="1200" i="1" dirty="0">
              <a:latin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50" name="Google Shape;2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8147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0" name="Google Shape;320;p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i="0"/>
          </a:p>
        </p:txBody>
      </p:sp>
      <p:sp>
        <p:nvSpPr>
          <p:cNvPr id="321" name="Google Shape;321;p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6-8 min.  </a:t>
            </a: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Share the decodable text on the slide deck.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Run your curser under the text. Ask students to say “stop” or use a reaction when you come to the letter you are studying.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Click to highlight the word with the letter, then blend the word together.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Read the sentence together by either asking students to repeat the sentence after you, or choral read together.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After highlighting and reading the sentences, go to the next slide and read a clean copy with the students.</a:t>
            </a:r>
            <a:endParaRPr dirty="0"/>
          </a:p>
        </p:txBody>
      </p:sp>
      <p:sp>
        <p:nvSpPr>
          <p:cNvPr id="200" name="Google Shape;200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>
                <a:latin typeface="Libre Franklin Medium"/>
                <a:ea typeface="Libre Franklin Medium"/>
                <a:cs typeface="Libre Franklin Medium"/>
                <a:sym typeface="Libre Franklin Medium"/>
              </a:rPr>
              <a:t>Read the </a:t>
            </a:r>
            <a:r>
              <a:rPr lang="en-US" i="0"/>
              <a:t>clean copy with the students. Echo or choral read together.</a:t>
            </a:r>
            <a:endParaRPr i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/>
          </a:p>
        </p:txBody>
      </p:sp>
      <p:sp>
        <p:nvSpPr>
          <p:cNvPr id="212" name="Google Shape;212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1" name="Google Shape;21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dirty="0"/>
              <a:t>Additional Practice Opportunity: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dirty="0"/>
              <a:t>Linked are free decodable texts available on the internet. 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endParaRPr dirty="0"/>
          </a:p>
        </p:txBody>
      </p:sp>
      <p:sp>
        <p:nvSpPr>
          <p:cNvPr id="212" name="Google Shape;212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42793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3" name="Google Shape;433;p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Dictation -- Practice Activity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Use a whiteboard and model/work with students. Students need paper and a pencil.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Follow the script below.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 dirty="0"/>
              <a:t>Now we will use our words to write sentences. A sentence is a group of words that tells a complete idea, begins with a capital letter, and ends with punctuation.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i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ideas: </a:t>
            </a:r>
            <a:r>
              <a:rPr lang="en-US" b="1" dirty="0"/>
              <a:t>The cat sat. Look at the cat!  We sat on the mat.</a:t>
            </a:r>
            <a:endParaRPr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Dictation Routine: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Here is the sentence for you to write. _______________________________</a:t>
            </a:r>
            <a:endParaRPr i="1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AutoNum type="arabicPeriod"/>
            </a:pPr>
            <a:r>
              <a:rPr lang="en-US" i="1" dirty="0"/>
              <a:t>What's the sentence?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Now, let’s write the sentence.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First word ____________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Remember to begin your sentence with a capital letter.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Second word _________________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dirty="0"/>
              <a:t>Etc.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Remember to end your sentence with the correct punctuation.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Let’s read the sentence together.</a:t>
            </a:r>
            <a:endParaRPr i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Note: After students say the sentence, ask them to clap the words and draw a line on their paper for each word before attempting to write the sentence.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After writing, check the sentence. Ask students to put a dot on their paper below each correctly spelled word. If the word is not spelled correctly, ask students to erase and correct the word using the tapping/mapping strategy.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dirty="0"/>
          </a:p>
        </p:txBody>
      </p:sp>
      <p:sp>
        <p:nvSpPr>
          <p:cNvPr id="434" name="Google Shape;434;p7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0" name="Google Shape;440;p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Dictation -- Practice Activity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Use a whiteboard and model/work with students. Students need paper and a pencil.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Follow the script below.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 dirty="0"/>
              <a:t>Now we will use our words to write sentences. A sentence is a group of words that tells a complete idea, begins with a capital letter, and ends with punctuation.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i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ideas: </a:t>
            </a:r>
            <a:r>
              <a:rPr lang="en-US" b="1" dirty="0"/>
              <a:t>The cat sat. Look at the cat!  We sat on the mat.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Sentence Dictation Routine: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Here is the sentence for you to write. _______________________________</a:t>
            </a:r>
            <a:endParaRPr i="1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AutoNum type="arabicPeriod"/>
            </a:pPr>
            <a:r>
              <a:rPr lang="en-US" i="1" dirty="0"/>
              <a:t>What's the sentence?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Now, let’s write the sentence.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First word ____________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Remember to begin your sentence with a capital letter.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Second word _________________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dirty="0"/>
              <a:t>Etc.</a:t>
            </a:r>
            <a:endParaRPr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Remember to end your sentence with the correct punctuation.</a:t>
            </a:r>
            <a:endParaRPr i="1" dirty="0"/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en-US" i="1" dirty="0"/>
              <a:t>Let’s read the sentence together.</a:t>
            </a:r>
            <a:endParaRPr i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Note: After students say the sentence, ask them to clap the words and draw a line on their paper for each word before attempting to write the sentence.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After writing, check the sentence. Ask students to put a dot on their paper below each correctly spelled word. If the word is not spelled correctly, ask students to erase and correct the word using the tapping/mapping strategy.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dirty="0"/>
          </a:p>
        </p:txBody>
      </p:sp>
      <p:sp>
        <p:nvSpPr>
          <p:cNvPr id="441" name="Google Shape;441;p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Additional Practice Opportunity: Letter Arcs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dirty="0">
                <a:latin typeface="Libre Franklin Medium"/>
                <a:sym typeface="Libre Franklin Medium"/>
              </a:rPr>
              <a:t>The ultimate goal for students utilizing the arc is to be able to quickly and automatically name and place their letters in an arc. The arc itself is a scaffold of support while students learn letters and practice putting them in order.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Students should begin with identifying the uppercase letters. </a:t>
            </a:r>
            <a:endParaRPr dirty="0"/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When students can place cut out Letter Cards in an arc in from of them, and say the names, move to lowercase letters. </a:t>
            </a:r>
            <a:endParaRPr dirty="0"/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Choose a game from the options in the notes. Use more than 1 game as time allows.</a:t>
            </a:r>
            <a:endParaRPr dirty="0"/>
          </a:p>
          <a:p>
            <a:pPr marL="228600" lvl="0" indent="-2286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AutoNum type="arabicPeriod"/>
            </a:pP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Use either the arc on the slide with the game directions or use the virtual arc.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200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b="1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Letter Cards:</a:t>
            </a:r>
            <a:r>
              <a:rPr lang="en-US" sz="1200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 https://drive.google.com/drive/folders/1Z29axwQvtQheHYdjTW-PFS6-vMoBU9eI?usp=share_link </a:t>
            </a: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Libre Franklin Medium"/>
              <a:buNone/>
            </a:pPr>
            <a:r>
              <a:rPr lang="en-US" sz="1200" b="1" dirty="0">
                <a:latin typeface="Libre Franklin Medium"/>
                <a:ea typeface="Libre Franklin Medium"/>
                <a:cs typeface="Libre Franklin Medium"/>
                <a:sym typeface="Libre Franklin Medium"/>
              </a:rPr>
              <a:t>Virtual Alphabet Arc: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Interactive Alphabet Arc | Region 4 (esc4.net)</a:t>
            </a:r>
            <a:endParaRPr sz="1200" b="1" dirty="0"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19" name="Google Shape;219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1: Name Those Letters!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2: Choo Choo Train!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 and move our train.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When we get to Z, we are going to put our train engine in reverse, back to Letter A.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3: How Many Letters?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count the letters together.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How many letters are there? </a:t>
            </a:r>
            <a:r>
              <a:rPr lang="en-US" i="0"/>
              <a:t>(26)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first letter? (</a:t>
            </a:r>
            <a:r>
              <a:rPr lang="en-US" i="0"/>
              <a:t>A)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last letter? (</a:t>
            </a:r>
            <a:r>
              <a:rPr lang="en-US" i="0"/>
              <a:t>Z)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What are the letters in the middle? </a:t>
            </a:r>
            <a:r>
              <a:rPr lang="en-US" i="0"/>
              <a:t>(M, N)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Let’s say the names of the letters from A to M.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Let’s say the names of the letters from N to Z.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4: ABC Conversations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We are going to point to each letter and say the names like we are asking a question after every other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and repeat after me. </a:t>
            </a:r>
            <a:r>
              <a:rPr lang="en-US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(AB?CD?EF?GH?IJ?KL?MN?OP?QR?ST?UV?WX?YZ?)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Let’s try this again, only this time we will say the names like we are exclaiming after every fourth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and repeat after me. </a:t>
            </a: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(ABCD!EFGH!IJKL!MNOP!QRST!UVWX!YZ!)</a:t>
            </a:r>
            <a:endParaRPr i="1">
              <a:solidFill>
                <a:srgbClr val="1F1F1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Game 5: Mary Had a Little Lamb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Let’s point to the letters and say their names to the tune of Mary Had a Little Lamb.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Now, follow me as I point and sing. Try to catch me when I say a letter name and point to the wrong letter! </a:t>
            </a: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(Make this an exaggerated mistake. The goal is to keep student attention on the letter you are pointing to and the name of the letter.)</a:t>
            </a:r>
            <a:endParaRPr b="0" i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6: Find the Letter/I Spy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I’m going to say the name of a letter. I spy with my little eye the letter ____.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to the letter as quickly as you can!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Now I will point to the letter. Were you correct?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</p:txBody>
      </p:sp>
      <p:sp>
        <p:nvSpPr>
          <p:cNvPr id="226" name="Google Shape;226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Read the objective.</a:t>
            </a:r>
            <a:endParaRPr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1" name="Google Shape;231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7: Build Your Own Arc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You will need the Letter Cards from your materials.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build the arc using your cards!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Do you have an open space in front of you to place the cards?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go!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A and place it in front of you to start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Z and place it at the end of your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M and N. Place them at the top of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fill in your arc!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/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i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endParaRPr i="0"/>
          </a:p>
        </p:txBody>
      </p:sp>
      <p:sp>
        <p:nvSpPr>
          <p:cNvPr id="232" name="Google Shape;232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1: Name Those Letters!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2: Choo Choo Train!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name each letter and move our train.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I’ll say the letter name and then you repeat it after me.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When we get to Z, we are going to put our train engine in reverse, back to Letter A. </a:t>
            </a:r>
            <a:r>
              <a:rPr lang="en-US" i="0"/>
              <a:t>(echo reading)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3: How Many Letters?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count the letters together.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How many letters are there? </a:t>
            </a:r>
            <a:r>
              <a:rPr lang="en-US" i="0"/>
              <a:t>(26)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first letter? (</a:t>
            </a:r>
            <a:r>
              <a:rPr lang="en-US" i="0"/>
              <a:t>A)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What is the last letter? (</a:t>
            </a:r>
            <a:r>
              <a:rPr lang="en-US" i="0"/>
              <a:t>Z)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i="1"/>
              <a:t>What are the letters in the middle? </a:t>
            </a:r>
            <a:r>
              <a:rPr lang="en-US" i="0"/>
              <a:t>(M, N)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4: ABC Conversations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to the A with me.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We are going to point to each letter and say the names like we are asking a question after every other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Point and repeat after me. </a:t>
            </a:r>
            <a:r>
              <a:rPr lang="en-US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(AB?CD?EF?GH?IJ?KL?MN?OP?QR?ST?UV?WX?YZ?)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Let’s try this again, only this time we will say the names like we are exclaiming after every fourth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and repeat after me. </a:t>
            </a: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(ABCD!EFGH!IJKL!MNOP!QRST!UVWX!YZ!)</a:t>
            </a:r>
            <a:endParaRPr i="1">
              <a:solidFill>
                <a:srgbClr val="1F1F1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Game 5: Mary Had a Little Lamb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Let’s point to the letters and say their names to the tune of Mary Had a Little Lamb.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Now, follow me as I point and sing. Try to catch me when I say a letter name and point to the wrong letter! </a:t>
            </a: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(Make this an exaggerated mistake. The goal is to keep student attention on the letter you are pointing to and the name of the letter.)</a:t>
            </a:r>
            <a:endParaRPr b="0" i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6: Find the Letter/I Spy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I’m going to say the name of a letter.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Point to the letter as quickly as you can!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Now I will point to the letter. Were you correct?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>
                <a:solidFill>
                  <a:srgbClr val="1F1F1F"/>
                </a:solidFill>
                <a:latin typeface="Arial"/>
                <a:ea typeface="Arial"/>
                <a:cs typeface="Arial"/>
                <a:sym typeface="Arial"/>
              </a:rPr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</p:txBody>
      </p:sp>
      <p:sp>
        <p:nvSpPr>
          <p:cNvPr id="238" name="Google Shape;238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/>
              <a:t>Game 7: Build Your Own Arc</a:t>
            </a:r>
            <a:endParaRPr i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You will need the Letter Cards from your materials.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build the arc using your cards!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Do you have an open space in front of you to place the cards?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Let’s go!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A and place it in front of you to start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Z and place it at the end of your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Find Letter M and N. Place them at the top of the arc.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Now, let’s fill in your arc!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/>
              <a:t>Focus this type of game on the first six letters. Then, as students become proficient, add letters.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i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b="0" i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endParaRPr i="0"/>
          </a:p>
        </p:txBody>
      </p:sp>
      <p:sp>
        <p:nvSpPr>
          <p:cNvPr id="244" name="Google Shape;244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Let’s review our letters so far.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is the letter m. What sound does the letter m spell? </a:t>
            </a:r>
            <a:r>
              <a:rPr lang="en-US" i="1" dirty="0"/>
              <a:t>M spells /m/  </a:t>
            </a:r>
            <a:r>
              <a:rPr lang="en-US" dirty="0"/>
              <a:t>(click for next letter)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is the letter s. What sound does the letter s spell? </a:t>
            </a:r>
            <a:r>
              <a:rPr lang="en-US" i="1" dirty="0"/>
              <a:t>S spells /s/ </a:t>
            </a:r>
            <a:r>
              <a:rPr lang="en-US" dirty="0"/>
              <a:t>(Click for the next letter)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Continue for each letter.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4246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time, I’ll say the sound of a letter and I want you to repeat the sound and tell me what letter spells that sound and we’ll write it in the air. Ready?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sound is /</a:t>
            </a:r>
            <a:r>
              <a:rPr lang="en-US" dirty="0" err="1"/>
              <a:t>mmmm</a:t>
            </a:r>
            <a:r>
              <a:rPr lang="en-US" dirty="0"/>
              <a:t>/. What is the sound? /</a:t>
            </a:r>
            <a:r>
              <a:rPr lang="en-US" dirty="0" err="1"/>
              <a:t>mmmmm</a:t>
            </a:r>
            <a:r>
              <a:rPr lang="en-US" dirty="0"/>
              <a:t>/  What letter spells the sound? m.  Great! Now write the letter (in the air, on paper, however you choose).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next sound is /</a:t>
            </a:r>
            <a:r>
              <a:rPr lang="en-US" dirty="0" err="1"/>
              <a:t>ssssssss</a:t>
            </a:r>
            <a:r>
              <a:rPr lang="en-US" dirty="0"/>
              <a:t>/. What is the sound? /</a:t>
            </a:r>
            <a:r>
              <a:rPr lang="en-US" dirty="0" err="1"/>
              <a:t>sssssss</a:t>
            </a:r>
            <a:r>
              <a:rPr lang="en-US" dirty="0"/>
              <a:t>/  What letter spells the sound?  s.  Good! Now write the letter (in the air, on paper, however you choose)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Continue for each letter.</a:t>
            </a:r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3757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1: Ask students to place their letter cards from POC, or letters they have in front of them. Students build words in front of them with you. If students have a letter arc, have them place the letters on the arc and pull them down to the middle, then replace in the letters in the arc as they build.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2: Ask students to point to the letter on the screen and help you build the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3: Ask students to type the words in the chat to build words with you.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Words Option 4: There are surely other avenues to do this. This is not an exhaustive list of approaches.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3122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Here we go! 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/a/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a.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a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/t/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t to the second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aaaaaa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/t/, at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 job! Move your letters back to their spot.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in the word is /a/.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sound is second and would go in the second box. (click for arrow)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vowel letter that spells this sound is the letter a. (click for letters)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final sound in the word is /p/.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sound is last and would go in this last box. (click for arrow)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consonant letter that spells this sound is p. (click for letter)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that our letters are placed in the boxes, let’s blend the word.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Model drawing a smile with your finger under the letters in the boxes, saying the sounds and blending sound by sound.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Together, lets zap the sounds of the letters into a word! (click for arrow)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2504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sat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sssss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s.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s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aaaaa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a.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a to the next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final sound is /t/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t to the last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sssss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aaaaa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/t/. sat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Great! Move your letters back to their spot.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in the word is /a/.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sound is second and would go in the second box. (click for arrow)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vowel letter that spells this sound is the letter a. (click for letters)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final sound in the word is /p/.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sound is last and would go in this last box. (click for arrow)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consonant letter that spells this sound is p. (click for letter)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that our letters are placed in the boxes, let’s blend the word.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Model drawing a smile with your finger under the letters in the boxes, saying the sounds and blending sound by sound.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Together, lets zap the sounds of the letters into a word! (click for arrow)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9042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Let’s work together to build words.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word is </a:t>
            </a:r>
            <a:r>
              <a:rPr lang="en-US" sz="1200" b="1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mat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students.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word? (Listen for correct pronunciation)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Watch me tap the sounds in the word.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Show how to tap the sounds by extending arm and tapping at the shoulder, elbow, and wrist saying the sounds. (or use fingers to tap)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Extend hand to student. 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the sounds of the word with me. </a:t>
            </a: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Tap sound together.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     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build the word.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first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mmmm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first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s.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s to the first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is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aaaaa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and the letter that spells this sound will go in the next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a.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a to the next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final sound is /t/ and the letter that spells this sound will go in the second box.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your letter 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move letter t to the last box. (click to move letter)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Blend the word with me.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mmmmm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</a:t>
            </a:r>
            <a:r>
              <a:rPr lang="en-US" sz="1200" i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aaaaa</a:t>
            </a: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 /t/. mat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Great! Move your letters back to their spot.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200" i="0" dirty="0">
              <a:solidFill>
                <a:srgbClr val="000000"/>
              </a:solidFill>
              <a:latin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next sound in the word is /a/.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sound is second and would go in the second box. (click for arrow)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vowel letter that spells this sound is the letter a. (click for letters)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final sound in the word is /p/.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sound is last and would go in this last box. (click for arrow)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consonant letter that spells this sound is p. (click for letter)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that our letters are placed in the boxes, let’s blend the word. </a:t>
            </a:r>
            <a:endParaRPr 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Model drawing a smile with your finger under the letters in the boxes, saying the sounds and blending sound by sound.</a:t>
            </a:r>
            <a:endParaRPr lang="en-US" sz="1200" i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 i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Together, lets zap the sounds of the letters into a word! (click for arrow)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54" name="Google Shape;54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9640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_accent left">
  <p:cSld name="Content slide_accent lef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225a471b846_1_194"/>
          <p:cNvSpPr txBox="1">
            <a:spLocks noGrp="1"/>
          </p:cNvSpPr>
          <p:nvPr>
            <p:ph type="body" idx="1"/>
          </p:nvPr>
        </p:nvSpPr>
        <p:spPr>
          <a:xfrm>
            <a:off x="1183729" y="1828800"/>
            <a:ext cx="9966900" cy="39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788"/>
              <a:buFont typeface="Arial"/>
              <a:buNone/>
              <a:defRPr sz="788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None/>
              <a:defRPr sz="6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al"/>
              <a:buNone/>
              <a:defRPr sz="56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g225a471b846_1_194"/>
          <p:cNvSpPr txBox="1">
            <a:spLocks noGrp="1"/>
          </p:cNvSpPr>
          <p:nvPr>
            <p:ph type="title"/>
          </p:nvPr>
        </p:nvSpPr>
        <p:spPr>
          <a:xfrm>
            <a:off x="1183729" y="571500"/>
            <a:ext cx="9966900" cy="11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375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16" name="Google Shape;16;g225a471b846_1_194"/>
          <p:cNvSpPr txBox="1">
            <a:spLocks noGrp="1"/>
          </p:cNvSpPr>
          <p:nvPr>
            <p:ph type="sldNum" idx="12"/>
          </p:nvPr>
        </p:nvSpPr>
        <p:spPr>
          <a:xfrm>
            <a:off x="9209616" y="648811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225a471b846_1_19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Char char="●"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g225a471b846_1_19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g225a471b846_1_19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g225a471b846_1_19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g225a471b846_1_19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225a471b846_1_20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g225a471b846_1_20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g225a471b846_1_20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g225a471b846_1_20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g225a471b846_1_20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25a471b846_1_190"/>
          <p:cNvSpPr txBox="1"/>
          <p:nvPr/>
        </p:nvSpPr>
        <p:spPr>
          <a:xfrm>
            <a:off x="0" y="555625"/>
            <a:ext cx="1020300" cy="1158900"/>
          </a:xfrm>
          <a:prstGeom prst="rect">
            <a:avLst/>
          </a:prstGeom>
          <a:solidFill>
            <a:srgbClr val="11B2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" name="Google Shape;11;g225a471b846_1_190"/>
          <p:cNvCxnSpPr/>
          <p:nvPr/>
        </p:nvCxnSpPr>
        <p:spPr>
          <a:xfrm>
            <a:off x="1037167" y="555625"/>
            <a:ext cx="0" cy="1154100"/>
          </a:xfrm>
          <a:prstGeom prst="straightConnector1">
            <a:avLst/>
          </a:prstGeom>
          <a:noFill/>
          <a:ln w="63500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12" name="Google Shape;12;g225a471b846_1_190"/>
          <p:cNvSpPr txBox="1">
            <a:spLocks noGrp="1"/>
          </p:cNvSpPr>
          <p:nvPr>
            <p:ph type="sldNum" idx="12"/>
          </p:nvPr>
        </p:nvSpPr>
        <p:spPr>
          <a:xfrm>
            <a:off x="9209616" y="648811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 b="0" i="0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WJoGxYirriA?feature=oembed" TargetMode="Externa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halfpintkids.com/online-materials/las2b6/" TargetMode="External"/><Relationship Id="rId3" Type="http://schemas.openxmlformats.org/officeDocument/2006/relationships/hyperlink" Target="https://www.successforall.org/wp-content/uploads/2020/03/43908_KRSS08S_NanPet.pdf" TargetMode="External"/><Relationship Id="rId7" Type="http://schemas.openxmlformats.org/officeDocument/2006/relationships/hyperlink" Target="https://www.successforall.org/wp-content/uploads/2020/08/12307_KRSS07T_DogsHats_CT.pdf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connexus.com/library/launch.aspx?id=99112" TargetMode="External"/><Relationship Id="rId5" Type="http://schemas.openxmlformats.org/officeDocument/2006/relationships/hyperlink" Target="https://halfpintkids.com/online-materials/las1b4/" TargetMode="External"/><Relationship Id="rId4" Type="http://schemas.openxmlformats.org/officeDocument/2006/relationships/hyperlink" Target="https://www.successforall.org/wp-content/uploads/2020/03/43905_KRSS05S_TamTad.pdf" TargetMode="External"/><Relationship Id="rId9" Type="http://schemas.openxmlformats.org/officeDocument/2006/relationships/hyperlink" Target="https://halfpintkids.com/online-materials/las1b2/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"/>
          <p:cNvSpPr txBox="1">
            <a:spLocks noGrp="1"/>
          </p:cNvSpPr>
          <p:nvPr>
            <p:ph type="ctrTitle"/>
          </p:nvPr>
        </p:nvSpPr>
        <p:spPr>
          <a:xfrm>
            <a:off x="1524000" y="136729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dirty="0"/>
              <a:t>Kindergarten Decoding Routine: CVC Words</a:t>
            </a:r>
            <a:br>
              <a:rPr lang="en-US" dirty="0"/>
            </a:br>
            <a:r>
              <a:rPr lang="en-US" sz="4400" dirty="0"/>
              <a:t>Letters: </a:t>
            </a:r>
            <a:br>
              <a:rPr lang="en-US" sz="4400" dirty="0"/>
            </a:br>
            <a:r>
              <a:rPr lang="en-US" sz="4400" dirty="0"/>
              <a:t>m, s, t, p, n, c, a (units 5-8)</a:t>
            </a:r>
            <a:endParaRPr dirty="0"/>
          </a:p>
        </p:txBody>
      </p:sp>
      <p:sp>
        <p:nvSpPr>
          <p:cNvPr id="35" name="Google Shape;35;p1"/>
          <p:cNvSpPr txBox="1">
            <a:spLocks noGrp="1"/>
          </p:cNvSpPr>
          <p:nvPr>
            <p:ph type="subTitle" idx="1"/>
          </p:nvPr>
        </p:nvSpPr>
        <p:spPr>
          <a:xfrm>
            <a:off x="1638300" y="4565424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Pearson Online Classroom: Live Lesson Companion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36835" y="516832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F7F3770A-7E42-6242-7D2C-FC14D84B05A0}"/>
              </a:ext>
            </a:extLst>
          </p:cNvPr>
          <p:cNvSpPr txBox="1">
            <a:spLocks/>
          </p:cNvSpPr>
          <p:nvPr/>
        </p:nvSpPr>
        <p:spPr>
          <a:xfrm>
            <a:off x="742961" y="516832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185390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7994E-17 1.85185E-6 L -0.20052 -0.411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39" y="-2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85185E-6 L -0.36836 -0.4219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24" y="-2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85185E-6 L 0.36289 -0.416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38" y="-2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36835" y="516832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F7F3770A-7E42-6242-7D2C-FC14D84B05A0}"/>
              </a:ext>
            </a:extLst>
          </p:cNvPr>
          <p:cNvSpPr txBox="1">
            <a:spLocks/>
          </p:cNvSpPr>
          <p:nvPr/>
        </p:nvSpPr>
        <p:spPr>
          <a:xfrm>
            <a:off x="742961" y="516832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119342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7994E-17 1.85185E-6 L -0.20052 -0.411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39" y="-2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85185E-6 L -0.36836 -0.4219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24" y="-2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7.40741E-7 L 0.10234 -0.4178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47" y="-20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36835" y="516832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F7F3770A-7E42-6242-7D2C-FC14D84B05A0}"/>
              </a:ext>
            </a:extLst>
          </p:cNvPr>
          <p:cNvSpPr txBox="1">
            <a:spLocks/>
          </p:cNvSpPr>
          <p:nvPr/>
        </p:nvSpPr>
        <p:spPr>
          <a:xfrm>
            <a:off x="742961" y="516832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98102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85185E-6 L -0.36836 -0.4219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24" y="-2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7.40741E-7 L 0.10234 -0.4178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47" y="-20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7.40741E-7 L -0.43437 -0.4178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19" y="-20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1370099" y="2263238"/>
            <a:ext cx="9451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100" dirty="0"/>
              <a:t>Next, we are going to review words we often see in print. These are words we have already studied by mapping them.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31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100" dirty="0"/>
              <a:t>Now, let’s read and write them.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1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4233571" y="2184972"/>
            <a:ext cx="2794758" cy="24880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9900" dirty="0">
                <a:latin typeface="Comic Sans MS" panose="030F0702030302020204" pitchFamily="66" charset="0"/>
              </a:rPr>
              <a:t>a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5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23262273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4233571" y="1918447"/>
            <a:ext cx="2794758" cy="27545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6600" dirty="0">
                <a:latin typeface="Comic Sans MS" panose="030F0702030302020204" pitchFamily="66" charset="0"/>
              </a:rPr>
              <a:t>at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8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1726780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4233571" y="2133600"/>
            <a:ext cx="2794758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I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87832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look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4144824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is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749897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we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599787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"/>
          <p:cNvSpPr txBox="1">
            <a:spLocks noGrp="1"/>
          </p:cNvSpPr>
          <p:nvPr>
            <p:ph type="title"/>
          </p:nvPr>
        </p:nvSpPr>
        <p:spPr>
          <a:xfrm>
            <a:off x="1296675" y="365125"/>
            <a:ext cx="10057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Phonological Awareness</a:t>
            </a:r>
            <a:endParaRPr sz="2700" dirty="0"/>
          </a:p>
        </p:txBody>
      </p:sp>
      <p:pic>
        <p:nvPicPr>
          <p:cNvPr id="2" name="Online Media 1" title="Kindergarten 2022: Week 1- Tuesday">
            <a:hlinkClick r:id="" action="ppaction://media"/>
            <a:extLst>
              <a:ext uri="{FF2B5EF4-FFF2-40B4-BE49-F238E27FC236}">
                <a16:creationId xmlns:a16="http://schemas.microsoft.com/office/drawing/2014/main" id="{46C04382-BC43-011B-B088-2225B3AFFB2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784136" y="2081504"/>
            <a:ext cx="6922641" cy="3911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you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41516072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High Frequency Words</a:t>
            </a:r>
            <a:endParaRPr sz="2700"/>
          </a:p>
        </p:txBody>
      </p:sp>
      <p:sp>
        <p:nvSpPr>
          <p:cNvPr id="253" name="Google Shape;253;p22"/>
          <p:cNvSpPr txBox="1">
            <a:spLocks noGrp="1"/>
          </p:cNvSpPr>
          <p:nvPr>
            <p:ph type="body" idx="1"/>
          </p:nvPr>
        </p:nvSpPr>
        <p:spPr>
          <a:xfrm>
            <a:off x="3552252" y="2159286"/>
            <a:ext cx="3924311" cy="2539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000" dirty="0">
              <a:latin typeface="Comic Sans MS" panose="030F0702030302020204" pitchFamily="66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3800" dirty="0">
                <a:latin typeface="Comic Sans MS" panose="030F0702030302020204" pitchFamily="66" charset="0"/>
              </a:rPr>
              <a:t>the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44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8554604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72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9868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Practice Opportunities: Decodable Text</a:t>
            </a:r>
            <a:endParaRPr sz="2700" dirty="0"/>
          </a:p>
        </p:txBody>
      </p:sp>
      <p:sp>
        <p:nvSpPr>
          <p:cNvPr id="324" name="Google Shape;324;p72"/>
          <p:cNvSpPr txBox="1">
            <a:spLocks noGrp="1"/>
          </p:cNvSpPr>
          <p:nvPr>
            <p:ph type="body" idx="1"/>
          </p:nvPr>
        </p:nvSpPr>
        <p:spPr>
          <a:xfrm>
            <a:off x="1370100" y="1943198"/>
            <a:ext cx="1042566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100" dirty="0"/>
              <a:t>Now, we will read words in text with the patterns we have studied so far.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31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1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1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5"/>
          <p:cNvSpPr txBox="1">
            <a:spLocks noGrp="1"/>
          </p:cNvSpPr>
          <p:nvPr>
            <p:ph type="title"/>
          </p:nvPr>
        </p:nvSpPr>
        <p:spPr>
          <a:xfrm>
            <a:off x="1364025" y="365125"/>
            <a:ext cx="9989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000" dirty="0"/>
              <a:t>Decodable Text: Short a</a:t>
            </a:r>
            <a:endParaRPr sz="3000" dirty="0"/>
          </a:p>
        </p:txBody>
      </p:sp>
      <p:sp>
        <p:nvSpPr>
          <p:cNvPr id="203" name="Google Shape;203;p15"/>
          <p:cNvSpPr txBox="1">
            <a:spLocks noGrp="1"/>
          </p:cNvSpPr>
          <p:nvPr>
            <p:ph type="body" idx="1"/>
          </p:nvPr>
        </p:nvSpPr>
        <p:spPr>
          <a:xfrm>
            <a:off x="3612630" y="1888499"/>
            <a:ext cx="614596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Look  at  Sam!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Sam  is  a  cat.</a:t>
            </a:r>
          </a:p>
        </p:txBody>
      </p:sp>
      <p:sp>
        <p:nvSpPr>
          <p:cNvPr id="204" name="Google Shape;204;p15"/>
          <p:cNvSpPr/>
          <p:nvPr/>
        </p:nvSpPr>
        <p:spPr>
          <a:xfrm>
            <a:off x="5453578" y="2309376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5"/>
          <p:cNvSpPr/>
          <p:nvPr/>
        </p:nvSpPr>
        <p:spPr>
          <a:xfrm>
            <a:off x="7085669" y="2252868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5"/>
          <p:cNvSpPr/>
          <p:nvPr/>
        </p:nvSpPr>
        <p:spPr>
          <a:xfrm>
            <a:off x="4146517" y="3482787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207;p15">
            <a:extLst>
              <a:ext uri="{FF2B5EF4-FFF2-40B4-BE49-F238E27FC236}">
                <a16:creationId xmlns:a16="http://schemas.microsoft.com/office/drawing/2014/main" id="{90BC33A2-C6C2-9015-7161-7229A031F680}"/>
              </a:ext>
            </a:extLst>
          </p:cNvPr>
          <p:cNvSpPr/>
          <p:nvPr/>
        </p:nvSpPr>
        <p:spPr>
          <a:xfrm>
            <a:off x="7461230" y="3498368"/>
            <a:ext cx="457200" cy="674700"/>
          </a:xfrm>
          <a:prstGeom prst="rect">
            <a:avLst/>
          </a:prstGeom>
          <a:solidFill>
            <a:srgbClr val="FFFF00">
              <a:alpha val="27843"/>
            </a:srgbClr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10023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Decodable Text</a:t>
            </a:r>
            <a:endParaRPr sz="2700"/>
          </a:p>
        </p:txBody>
      </p:sp>
      <p:sp>
        <p:nvSpPr>
          <p:cNvPr id="215" name="Google Shape;215;p16"/>
          <p:cNvSpPr txBox="1">
            <a:spLocks noGrp="1"/>
          </p:cNvSpPr>
          <p:nvPr>
            <p:ph type="body" idx="1"/>
          </p:nvPr>
        </p:nvSpPr>
        <p:spPr>
          <a:xfrm>
            <a:off x="3809853" y="1942288"/>
            <a:ext cx="614596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Look  at  Sam!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5400" dirty="0">
                <a:latin typeface="Comic Sans MS"/>
                <a:ea typeface="Comic Sans MS"/>
                <a:cs typeface="Comic Sans MS"/>
                <a:sym typeface="Comic Sans MS"/>
              </a:rPr>
              <a:t>Sam  is  a  cat.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"/>
          <p:cNvSpPr txBox="1">
            <a:spLocks noGrp="1"/>
          </p:cNvSpPr>
          <p:nvPr>
            <p:ph type="title"/>
          </p:nvPr>
        </p:nvSpPr>
        <p:spPr>
          <a:xfrm>
            <a:off x="1330350" y="365125"/>
            <a:ext cx="10023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Additional Decodable Text</a:t>
            </a:r>
            <a:endParaRPr sz="27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C2078-5337-2941-CC16-5B0A97F201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150" y="1962061"/>
            <a:ext cx="9829800" cy="435120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+mn-lt"/>
              </a:rPr>
              <a:t>Consonants: p, t, 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+mn-lt"/>
                <a:hlinkClick r:id="rId3"/>
              </a:rPr>
              <a:t>Letter p</a:t>
            </a:r>
            <a:r>
              <a:rPr lang="en-US" sz="2000" dirty="0">
                <a:latin typeface="+mn-lt"/>
              </a:rPr>
              <a:t> </a:t>
            </a:r>
            <a:endParaRPr lang="en-US" sz="2000" b="1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+mn-lt"/>
                <a:hlinkClick r:id="rId4"/>
              </a:rPr>
              <a:t>Letter t</a:t>
            </a:r>
            <a:r>
              <a:rPr lang="en-US" sz="2000" dirty="0">
                <a:latin typeface="+mn-lt"/>
              </a:rPr>
              <a:t> </a:t>
            </a:r>
            <a:endParaRPr lang="en-US" sz="2000" b="1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+mn-lt"/>
                <a:hlinkClick r:id="rId5"/>
              </a:rPr>
              <a:t>LAS1B4 - Half Pint Kids Decodable Books</a:t>
            </a:r>
            <a:r>
              <a:rPr lang="en-US" sz="2000" dirty="0">
                <a:latin typeface="+mn-lt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+mn-lt"/>
                <a:hlinkClick r:id="rId6"/>
              </a:rPr>
              <a:t>Nan</a:t>
            </a:r>
            <a:r>
              <a:rPr lang="en-US" sz="2000" dirty="0">
                <a:latin typeface="+mn-lt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+mn-lt"/>
                <a:hlinkClick r:id="rId7"/>
              </a:rPr>
              <a:t>Letter n</a:t>
            </a:r>
            <a:r>
              <a:rPr lang="en-US" sz="2000" dirty="0">
                <a:latin typeface="+mn-lt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+mn-lt"/>
                <a:hlinkClick r:id="rId8"/>
              </a:rPr>
              <a:t>LAS2B6 - Half Pint Kids Decodable Books</a:t>
            </a:r>
            <a:r>
              <a:rPr lang="en-US" sz="2000" dirty="0">
                <a:latin typeface="+mn-lt"/>
              </a:rPr>
              <a:t> </a:t>
            </a:r>
            <a:endParaRPr lang="en-US" sz="2000" b="1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+mn-lt"/>
              </a:rPr>
              <a:t>Vowel: Short 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0" i="0" u="sng" strike="noStrike" dirty="0">
                <a:solidFill>
                  <a:srgbClr val="0000FF"/>
                </a:solidFill>
                <a:effectLst/>
                <a:latin typeface="+mn-lt"/>
                <a:hlinkClick r:id="rId9"/>
              </a:rPr>
              <a:t>LAS1B2 - Half Pint Kids Decodable Books</a:t>
            </a:r>
            <a:r>
              <a:rPr lang="en-US" sz="2000" dirty="0">
                <a:latin typeface="+mn-lt"/>
              </a:rPr>
              <a:t> </a:t>
            </a:r>
            <a:endParaRPr lang="en-US" sz="2000" b="1" dirty="0">
              <a:latin typeface="+mn-lt"/>
            </a:endParaRPr>
          </a:p>
          <a:p>
            <a:pPr marL="114300" indent="0">
              <a:buNone/>
            </a:pPr>
            <a:endParaRPr lang="en-US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399224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78"/>
          <p:cNvSpPr txBox="1">
            <a:spLocks noGrp="1"/>
          </p:cNvSpPr>
          <p:nvPr>
            <p:ph type="body" idx="1"/>
          </p:nvPr>
        </p:nvSpPr>
        <p:spPr>
          <a:xfrm>
            <a:off x="1604864" y="2076930"/>
            <a:ext cx="8714793" cy="40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000"/>
              <a:t>Using sentence dictation helps us learn to write words in sentences accurately.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000"/>
              <a:t>Let’s start writing! 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000"/>
          </a:p>
        </p:txBody>
      </p:sp>
      <p:sp>
        <p:nvSpPr>
          <p:cNvPr id="437" name="Google Shape;437;p78"/>
          <p:cNvSpPr txBox="1">
            <a:spLocks noGrp="1"/>
          </p:cNvSpPr>
          <p:nvPr>
            <p:ph type="title"/>
          </p:nvPr>
        </p:nvSpPr>
        <p:spPr>
          <a:xfrm>
            <a:off x="1313500" y="365125"/>
            <a:ext cx="98850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Sentence Dictation</a:t>
            </a:r>
            <a:endParaRPr sz="27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79"/>
          <p:cNvSpPr txBox="1">
            <a:spLocks noGrp="1"/>
          </p:cNvSpPr>
          <p:nvPr>
            <p:ph type="title"/>
          </p:nvPr>
        </p:nvSpPr>
        <p:spPr>
          <a:xfrm>
            <a:off x="1313500" y="365125"/>
            <a:ext cx="98850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Sentence Dictation</a:t>
            </a:r>
            <a:endParaRPr sz="2700"/>
          </a:p>
        </p:txBody>
      </p:sp>
      <p:sp>
        <p:nvSpPr>
          <p:cNvPr id="444" name="Google Shape;444;p79"/>
          <p:cNvSpPr/>
          <p:nvPr/>
        </p:nvSpPr>
        <p:spPr>
          <a:xfrm>
            <a:off x="1592205" y="2514600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79"/>
          <p:cNvSpPr txBox="1">
            <a:spLocks noGrp="1"/>
          </p:cNvSpPr>
          <p:nvPr>
            <p:ph type="body" idx="1"/>
          </p:nvPr>
        </p:nvSpPr>
        <p:spPr>
          <a:xfrm>
            <a:off x="1614410" y="1866175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4400">
                <a:latin typeface="Comic Sans MS"/>
                <a:ea typeface="Comic Sans MS"/>
                <a:cs typeface="Comic Sans MS"/>
                <a:sym typeface="Comic Sans MS"/>
              </a:rPr>
              <a:t>The</a:t>
            </a:r>
            <a:endParaRPr sz="4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46" name="Google Shape;446;p79"/>
          <p:cNvSpPr txBox="1"/>
          <p:nvPr/>
        </p:nvSpPr>
        <p:spPr>
          <a:xfrm>
            <a:off x="3251240" y="1843225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cat</a:t>
            </a:r>
            <a:endParaRPr/>
          </a:p>
        </p:txBody>
      </p:sp>
      <p:sp>
        <p:nvSpPr>
          <p:cNvPr id="447" name="Google Shape;447;p79"/>
          <p:cNvSpPr txBox="1"/>
          <p:nvPr/>
        </p:nvSpPr>
        <p:spPr>
          <a:xfrm>
            <a:off x="4707770" y="1843225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ea typeface="Comic Sans MS"/>
                <a:cs typeface="Comic Sans MS"/>
                <a:sym typeface="Comic Sans MS"/>
              </a:rPr>
              <a:t>s</a:t>
            </a:r>
            <a:r>
              <a:rPr lang="en-US" sz="4400" b="0" i="0" u="none" strike="noStrike" cap="none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at.</a:t>
            </a:r>
            <a:endParaRPr dirty="0"/>
          </a:p>
        </p:txBody>
      </p:sp>
      <p:sp>
        <p:nvSpPr>
          <p:cNvPr id="448" name="Google Shape;448;p79"/>
          <p:cNvSpPr/>
          <p:nvPr/>
        </p:nvSpPr>
        <p:spPr>
          <a:xfrm>
            <a:off x="3146785" y="2514600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79"/>
          <p:cNvSpPr/>
          <p:nvPr/>
        </p:nvSpPr>
        <p:spPr>
          <a:xfrm>
            <a:off x="4603315" y="2514600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79"/>
          <p:cNvSpPr/>
          <p:nvPr/>
        </p:nvSpPr>
        <p:spPr>
          <a:xfrm>
            <a:off x="1592204" y="4204975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79"/>
          <p:cNvSpPr/>
          <p:nvPr/>
        </p:nvSpPr>
        <p:spPr>
          <a:xfrm>
            <a:off x="3146784" y="4204975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79"/>
          <p:cNvSpPr/>
          <p:nvPr/>
        </p:nvSpPr>
        <p:spPr>
          <a:xfrm>
            <a:off x="4603314" y="4204975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79"/>
          <p:cNvSpPr/>
          <p:nvPr/>
        </p:nvSpPr>
        <p:spPr>
          <a:xfrm>
            <a:off x="6096000" y="4204975"/>
            <a:ext cx="1227195" cy="13725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999F0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79"/>
          <p:cNvSpPr txBox="1"/>
          <p:nvPr/>
        </p:nvSpPr>
        <p:spPr>
          <a:xfrm>
            <a:off x="1581752" y="3537130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sym typeface="Comic Sans MS"/>
              </a:rPr>
              <a:t>Look</a:t>
            </a:r>
            <a:endParaRPr dirty="0"/>
          </a:p>
        </p:txBody>
      </p:sp>
      <p:sp>
        <p:nvSpPr>
          <p:cNvPr id="456" name="Google Shape;456;p79"/>
          <p:cNvSpPr txBox="1"/>
          <p:nvPr/>
        </p:nvSpPr>
        <p:spPr>
          <a:xfrm>
            <a:off x="3218582" y="3514180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at</a:t>
            </a:r>
            <a:endParaRPr dirty="0"/>
          </a:p>
        </p:txBody>
      </p:sp>
      <p:sp>
        <p:nvSpPr>
          <p:cNvPr id="457" name="Google Shape;457;p79"/>
          <p:cNvSpPr txBox="1"/>
          <p:nvPr/>
        </p:nvSpPr>
        <p:spPr>
          <a:xfrm>
            <a:off x="4544480" y="3514180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b="0" i="0" u="none" strike="noStrike" cap="none" dirty="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the</a:t>
            </a:r>
            <a:endParaRPr dirty="0"/>
          </a:p>
        </p:txBody>
      </p:sp>
      <p:sp>
        <p:nvSpPr>
          <p:cNvPr id="458" name="Google Shape;458;p79"/>
          <p:cNvSpPr txBox="1"/>
          <p:nvPr/>
        </p:nvSpPr>
        <p:spPr>
          <a:xfrm>
            <a:off x="6099498" y="3514180"/>
            <a:ext cx="1456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4400" dirty="0">
                <a:latin typeface="Comic Sans MS"/>
                <a:sym typeface="Comic Sans MS"/>
              </a:rPr>
              <a:t>cat!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7"/>
          <p:cNvSpPr txBox="1">
            <a:spLocks noGrp="1"/>
          </p:cNvSpPr>
          <p:nvPr>
            <p:ph type="title"/>
          </p:nvPr>
        </p:nvSpPr>
        <p:spPr>
          <a:xfrm>
            <a:off x="1313500" y="365125"/>
            <a:ext cx="98850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/>
              <a:t>Alphabet Arcs</a:t>
            </a:r>
            <a:endParaRPr sz="2700"/>
          </a:p>
        </p:txBody>
      </p:sp>
      <p:sp>
        <p:nvSpPr>
          <p:cNvPr id="222" name="Google Shape;222;p17"/>
          <p:cNvSpPr txBox="1">
            <a:spLocks noGrp="1"/>
          </p:cNvSpPr>
          <p:nvPr>
            <p:ph type="body" idx="1"/>
          </p:nvPr>
        </p:nvSpPr>
        <p:spPr>
          <a:xfrm>
            <a:off x="682925" y="1970250"/>
            <a:ext cx="11115000" cy="40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000"/>
              <a:t>Using Alphabet Arcs helps us learn to recognize and say our letters quickly.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000"/>
              <a:t>Let’s play a game together!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30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799692" y="-1730188"/>
            <a:ext cx="6592617" cy="10318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1143275" y="21685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Today we will use the letters we have learned to build words</a:t>
            </a:r>
            <a:r>
              <a:rPr lang="en-US" sz="3000" dirty="0">
                <a:solidFill>
                  <a:schemeClr val="dk1"/>
                </a:solidFill>
              </a:rPr>
              <a:t>. Building words with our letters helps you to become strong readers and spellers.</a:t>
            </a:r>
            <a:endParaRPr sz="3000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3000" dirty="0"/>
          </a:p>
          <a:p>
            <a:pPr marL="457200" lvl="0" indent="-419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Char char="●"/>
            </a:pPr>
            <a:r>
              <a:rPr lang="en-US" sz="3000" dirty="0"/>
              <a:t>We will use these letters today: m, s, t, p, n, c, a</a:t>
            </a:r>
            <a:endParaRPr sz="3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971" y="0"/>
            <a:ext cx="1120405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06680"/>
            <a:ext cx="12192000" cy="6644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291" y="0"/>
            <a:ext cx="1194341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Visual Drill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779763" y="2868469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81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  <a:endParaRPr sz="8000" dirty="0">
              <a:latin typeface="Comic Sans MS" panose="030F0702030302020204" pitchFamily="66" charset="0"/>
            </a:endParaRPr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2868468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2868467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2868466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87572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Auditory Drill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779763" y="2868469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81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  <a:endParaRPr sz="8000" dirty="0">
              <a:latin typeface="Comic Sans MS" panose="030F0702030302020204" pitchFamily="66" charset="0"/>
            </a:endParaRPr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2868468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2868467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287511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2868466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68320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uiExpand="1" build="p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779763" y="5168324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81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  <a:endParaRPr sz="8000" dirty="0">
              <a:latin typeface="Comic Sans MS" panose="030F0702030302020204" pitchFamily="66" charset="0"/>
            </a:endParaRPr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8" name="Google Shape;57;p4">
            <a:extLst>
              <a:ext uri="{FF2B5EF4-FFF2-40B4-BE49-F238E27FC236}">
                <a16:creationId xmlns:a16="http://schemas.microsoft.com/office/drawing/2014/main" id="{70D21BF6-E2C4-E2DE-F133-224CD38877E1}"/>
              </a:ext>
            </a:extLst>
          </p:cNvPr>
          <p:cNvSpPr txBox="1">
            <a:spLocks/>
          </p:cNvSpPr>
          <p:nvPr/>
        </p:nvSpPr>
        <p:spPr>
          <a:xfrm>
            <a:off x="-2655" y="2808855"/>
            <a:ext cx="12191999" cy="617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spcBef>
                <a:spcPts val="0"/>
              </a:spcBef>
              <a:buSzPts val="3000"/>
              <a:buNone/>
            </a:pPr>
            <a:r>
              <a:rPr lang="en-US" sz="3000" dirty="0"/>
              <a:t>Let’s get ready to build words! </a:t>
            </a:r>
          </a:p>
        </p:txBody>
      </p:sp>
    </p:spTree>
    <p:extLst>
      <p:ext uri="{BB962C8B-B14F-4D97-AF65-F5344CB8AC3E}">
        <p14:creationId xmlns:p14="http://schemas.microsoft.com/office/powerpoint/2010/main" val="3626040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724858" y="516832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81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  <a:endParaRPr sz="8000" dirty="0">
              <a:latin typeface="Comic Sans MS" panose="030F0702030302020204" pitchFamily="66" charset="0"/>
            </a:endParaRPr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861134"/>
              </p:ext>
            </p:extLst>
          </p:nvPr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253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7 L -0.58685 -0.4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40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0.14583 -0.401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79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57" name="Google Shape;57;p4"/>
          <p:cNvSpPr txBox="1">
            <a:spLocks noGrp="1"/>
          </p:cNvSpPr>
          <p:nvPr>
            <p:ph type="body" idx="1"/>
          </p:nvPr>
        </p:nvSpPr>
        <p:spPr>
          <a:xfrm>
            <a:off x="724858" y="516832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810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  <a:endParaRPr sz="8000" dirty="0">
              <a:latin typeface="Comic Sans MS" panose="030F0702030302020204" pitchFamily="66" charset="0"/>
            </a:endParaRPr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1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/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715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3 -0.01296 L 0.06003 -0.390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0" y="-1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7.40741E-7 L -0.36992 -0.3932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94" y="-1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7.40741E-7 L 0.35911 -0.4046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86" y="-2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"/>
          <p:cNvSpPr txBox="1">
            <a:spLocks noGrp="1"/>
          </p:cNvSpPr>
          <p:nvPr>
            <p:ph type="title"/>
          </p:nvPr>
        </p:nvSpPr>
        <p:spPr>
          <a:xfrm>
            <a:off x="1448225" y="365125"/>
            <a:ext cx="9905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700" dirty="0"/>
              <a:t>Letter-Sound Correspondence: Word Work</a:t>
            </a:r>
            <a:endParaRPr sz="2700" dirty="0"/>
          </a:p>
        </p:txBody>
      </p:sp>
      <p:sp>
        <p:nvSpPr>
          <p:cNvPr id="2" name="Google Shape;57;p4">
            <a:extLst>
              <a:ext uri="{FF2B5EF4-FFF2-40B4-BE49-F238E27FC236}">
                <a16:creationId xmlns:a16="http://schemas.microsoft.com/office/drawing/2014/main" id="{1B2E7D2F-2F29-FD27-11FE-5A631B7EF334}"/>
              </a:ext>
            </a:extLst>
          </p:cNvPr>
          <p:cNvSpPr txBox="1">
            <a:spLocks/>
          </p:cNvSpPr>
          <p:nvPr/>
        </p:nvSpPr>
        <p:spPr>
          <a:xfrm>
            <a:off x="2367010" y="5168323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3" name="Google Shape;57;p4">
            <a:extLst>
              <a:ext uri="{FF2B5EF4-FFF2-40B4-BE49-F238E27FC236}">
                <a16:creationId xmlns:a16="http://schemas.microsoft.com/office/drawing/2014/main" id="{37FC5DCA-1FA8-70DB-FA02-CBB52E1783E1}"/>
              </a:ext>
            </a:extLst>
          </p:cNvPr>
          <p:cNvSpPr txBox="1">
            <a:spLocks/>
          </p:cNvSpPr>
          <p:nvPr/>
        </p:nvSpPr>
        <p:spPr>
          <a:xfrm>
            <a:off x="3909723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4" name="Google Shape;57;p4">
            <a:extLst>
              <a:ext uri="{FF2B5EF4-FFF2-40B4-BE49-F238E27FC236}">
                <a16:creationId xmlns:a16="http://schemas.microsoft.com/office/drawing/2014/main" id="{E748BEB2-8728-0EEF-A277-F68048096EA5}"/>
              </a:ext>
            </a:extLst>
          </p:cNvPr>
          <p:cNvSpPr txBox="1">
            <a:spLocks/>
          </p:cNvSpPr>
          <p:nvPr/>
        </p:nvSpPr>
        <p:spPr>
          <a:xfrm>
            <a:off x="5452436" y="5168322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p</a:t>
            </a:r>
          </a:p>
        </p:txBody>
      </p:sp>
      <p:sp>
        <p:nvSpPr>
          <p:cNvPr id="5" name="Google Shape;57;p4">
            <a:extLst>
              <a:ext uri="{FF2B5EF4-FFF2-40B4-BE49-F238E27FC236}">
                <a16:creationId xmlns:a16="http://schemas.microsoft.com/office/drawing/2014/main" id="{5DFEB16D-2682-3ADA-F5DB-49E245A18D4D}"/>
              </a:ext>
            </a:extLst>
          </p:cNvPr>
          <p:cNvSpPr txBox="1">
            <a:spLocks/>
          </p:cNvSpPr>
          <p:nvPr/>
        </p:nvSpPr>
        <p:spPr>
          <a:xfrm>
            <a:off x="7022261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6" name="Google Shape;57;p4">
            <a:extLst>
              <a:ext uri="{FF2B5EF4-FFF2-40B4-BE49-F238E27FC236}">
                <a16:creationId xmlns:a16="http://schemas.microsoft.com/office/drawing/2014/main" id="{E7AB6B98-A708-7FEC-2A2F-42D0AD573BDC}"/>
              </a:ext>
            </a:extLst>
          </p:cNvPr>
          <p:cNvSpPr txBox="1">
            <a:spLocks/>
          </p:cNvSpPr>
          <p:nvPr/>
        </p:nvSpPr>
        <p:spPr>
          <a:xfrm>
            <a:off x="8592086" y="5174965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7" name="Google Shape;57;p4">
            <a:extLst>
              <a:ext uri="{FF2B5EF4-FFF2-40B4-BE49-F238E27FC236}">
                <a16:creationId xmlns:a16="http://schemas.microsoft.com/office/drawing/2014/main" id="{92184B86-30B3-25EF-F44C-62A4A79897C3}"/>
              </a:ext>
            </a:extLst>
          </p:cNvPr>
          <p:cNvSpPr txBox="1">
            <a:spLocks/>
          </p:cNvSpPr>
          <p:nvPr/>
        </p:nvSpPr>
        <p:spPr>
          <a:xfrm>
            <a:off x="10161911" y="516832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a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D5B955E8-3BC8-2779-9D5D-138AE9E4F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132105"/>
              </p:ext>
            </p:extLst>
          </p:nvPr>
        </p:nvGraphicFramePr>
        <p:xfrm>
          <a:off x="2337075" y="1743109"/>
          <a:ext cx="8127999" cy="2404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3127530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5035412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155213264"/>
                    </a:ext>
                  </a:extLst>
                </a:gridCol>
              </a:tblGrid>
              <a:tr h="24045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06571"/>
                  </a:ext>
                </a:extLst>
              </a:tr>
            </a:tbl>
          </a:graphicData>
        </a:graphic>
      </p:graphicFrame>
      <p:sp>
        <p:nvSpPr>
          <p:cNvPr id="11" name="Google Shape;57;p4">
            <a:extLst>
              <a:ext uri="{FF2B5EF4-FFF2-40B4-BE49-F238E27FC236}">
                <a16:creationId xmlns:a16="http://schemas.microsoft.com/office/drawing/2014/main" id="{F7F3770A-7E42-6242-7D2C-FC14D84B05A0}"/>
              </a:ext>
            </a:extLst>
          </p:cNvPr>
          <p:cNvSpPr txBox="1">
            <a:spLocks/>
          </p:cNvSpPr>
          <p:nvPr/>
        </p:nvSpPr>
        <p:spPr>
          <a:xfrm>
            <a:off x="742961" y="5168320"/>
            <a:ext cx="1281819" cy="12604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indent="0" algn="ctr">
              <a:buSzPts val="3000"/>
              <a:buFont typeface="Arial"/>
              <a:buNone/>
            </a:pPr>
            <a:r>
              <a:rPr lang="en-US" sz="8000" dirty="0">
                <a:latin typeface="Comic Sans MS" panose="030F0702030302020204" pitchFamily="66" charset="0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1600932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4903E-17 1.85185E-6 L 0.19323 -0.397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88" y="-1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L -0.36406 -0.3958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29" y="-1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22222E-6 L 0.35039 -0.3967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13" y="-19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1" grpId="0" animBg="1"/>
    </p:bldLst>
  </p:timing>
</p:sld>
</file>

<file path=ppt/theme/theme1.xml><?xml version="1.0" encoding="utf-8"?>
<a:theme xmlns:a="http://schemas.openxmlformats.org/drawingml/2006/main" name="9_Marine Turquoise VI 16-9 Presentation master deck_Open Sans">
  <a:themeElements>
    <a:clrScheme name="Pearson New VI colors">
      <a:dk1>
        <a:srgbClr val="000000"/>
      </a:dk1>
      <a:lt1>
        <a:srgbClr val="FFFFFF"/>
      </a:lt1>
      <a:dk2>
        <a:srgbClr val="002F56"/>
      </a:dk2>
      <a:lt2>
        <a:srgbClr val="DEE1E1"/>
      </a:lt2>
      <a:accent1>
        <a:srgbClr val="D2DA0D"/>
      </a:accent1>
      <a:accent2>
        <a:srgbClr val="94E6E9"/>
      </a:accent2>
      <a:accent3>
        <a:srgbClr val="FFBA1C"/>
      </a:accent3>
      <a:accent4>
        <a:srgbClr val="FF7479"/>
      </a:accent4>
      <a:accent5>
        <a:srgbClr val="83BD00"/>
      </a:accent5>
      <a:accent6>
        <a:srgbClr val="11B2A5"/>
      </a:accent6>
      <a:hlink>
        <a:srgbClr val="007FA3"/>
      </a:hlink>
      <a:folHlink>
        <a:srgbClr val="9D00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5430</Words>
  <Application>Microsoft Office PowerPoint</Application>
  <PresentationFormat>Widescreen</PresentationFormat>
  <Paragraphs>654</Paragraphs>
  <Slides>32</Slides>
  <Notes>32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Libre Franklin Medium</vt:lpstr>
      <vt:lpstr>Open Sans Light</vt:lpstr>
      <vt:lpstr>Calibri</vt:lpstr>
      <vt:lpstr>Comic Sans MS</vt:lpstr>
      <vt:lpstr>Roboto</vt:lpstr>
      <vt:lpstr>Open Sans</vt:lpstr>
      <vt:lpstr>9_Marine Turquoise VI 16-9 Presentation master deck_Open Sans</vt:lpstr>
      <vt:lpstr>Kindergarten Decoding Routine: CVC Words Letters:  m, s, t, p, n, c, a (units 5-8)</vt:lpstr>
      <vt:lpstr>Phonological Awareness</vt:lpstr>
      <vt:lpstr>Letter-Sound Correspondence</vt:lpstr>
      <vt:lpstr>Letter-Sound Correspondence: Visual Drill</vt:lpstr>
      <vt:lpstr>Letter-Sound Correspondence: Auditory Drill</vt:lpstr>
      <vt:lpstr>Letter-Sound Correspondence: Word Work</vt:lpstr>
      <vt:lpstr>Letter-Sound Correspondence: Word Work</vt:lpstr>
      <vt:lpstr>Letter-Sound Correspondence: Word Work</vt:lpstr>
      <vt:lpstr>Letter-Sound Correspondence: Word Work</vt:lpstr>
      <vt:lpstr>Letter-Sound Correspondence: Word Work</vt:lpstr>
      <vt:lpstr>Letter-Sound Correspondence: Word Work</vt:lpstr>
      <vt:lpstr>Letter-Sound Correspondence: Word Work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High Frequency Words</vt:lpstr>
      <vt:lpstr>Practice Opportunities: Decodable Text</vt:lpstr>
      <vt:lpstr>Decodable Text: Short a</vt:lpstr>
      <vt:lpstr>Decodable Text</vt:lpstr>
      <vt:lpstr>Additional Decodable Text</vt:lpstr>
      <vt:lpstr>Sentence Dictation</vt:lpstr>
      <vt:lpstr>Sentence Dictation</vt:lpstr>
      <vt:lpstr>Alphabet Arcs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Kindergarten Decoding Routine</dc:title>
  <dc:creator>Christy O'Toole</dc:creator>
  <cp:lastModifiedBy>Christy O'Toole</cp:lastModifiedBy>
  <cp:revision>14</cp:revision>
  <dcterms:created xsi:type="dcterms:W3CDTF">2023-05-24T17:10:58Z</dcterms:created>
  <dcterms:modified xsi:type="dcterms:W3CDTF">2023-09-18T18:29:01Z</dcterms:modified>
</cp:coreProperties>
</file>