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313" r:id="rId5"/>
    <p:sldId id="315" r:id="rId6"/>
    <p:sldId id="314" r:id="rId7"/>
    <p:sldId id="316" r:id="rId8"/>
    <p:sldId id="339" r:id="rId9"/>
    <p:sldId id="340" r:id="rId10"/>
    <p:sldId id="341" r:id="rId11"/>
    <p:sldId id="342" r:id="rId12"/>
    <p:sldId id="343" r:id="rId13"/>
    <p:sldId id="280" r:id="rId14"/>
    <p:sldId id="325" r:id="rId15"/>
    <p:sldId id="326" r:id="rId16"/>
    <p:sldId id="333" r:id="rId17"/>
    <p:sldId id="327" r:id="rId18"/>
    <p:sldId id="334" r:id="rId19"/>
    <p:sldId id="336" r:id="rId20"/>
    <p:sldId id="337" r:id="rId21"/>
    <p:sldId id="344" r:id="rId22"/>
    <p:sldId id="345" r:id="rId23"/>
    <p:sldId id="338" r:id="rId24"/>
    <p:sldId id="273" r:id="rId25"/>
    <p:sldId id="274" r:id="rId26"/>
    <p:sldId id="328" r:id="rId27"/>
    <p:sldId id="290" r:id="rId28"/>
    <p:sldId id="291" r:id="rId29"/>
    <p:sldId id="275" r:id="rId30"/>
    <p:sldId id="276" r:id="rId31"/>
    <p:sldId id="277" r:id="rId32"/>
    <p:sldId id="278" r:id="rId33"/>
    <p:sldId id="279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Libre Franklin Medium" pitchFamily="2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Open Sans Light" panose="020B0306030504020204" pitchFamily="34" charset="0"/>
      <p:regular r:id="rId52"/>
      <p:bold r:id="rId53"/>
      <p:italic r:id="rId54"/>
      <p:boldItalic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3" roundtripDataSignature="AMtx7miJgDVaQqXkoKgW78emprT0fxnE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7" autoAdjust="0"/>
    <p:restoredTop sz="60705" autoAdjust="0"/>
  </p:normalViewPr>
  <p:slideViewPr>
    <p:cSldViewPr snapToGrid="0">
      <p:cViewPr varScale="1">
        <p:scale>
          <a:sx n="40" d="100"/>
          <a:sy n="40" d="100"/>
        </p:scale>
        <p:origin x="1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93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esc4.net/rla/alphabet-arc/english.html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routine is designed to be used to reinforce and practice letter-sound correspondence while reading and writing words.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in their POC studied the letters m, s, t, p, n, c, b, d, short a, o in units 5-10.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in their POC studied the letters f, </a:t>
            </a:r>
            <a:r>
              <a:rPr lang="en-US" dirty="0" err="1"/>
              <a:t>i</a:t>
            </a:r>
            <a:r>
              <a:rPr lang="en-US" dirty="0"/>
              <a:t>, g in units 11-12.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lesson is intended to be a companion to this and could be used during or following unit 12.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Materials needed: writing utensil and surface, letter cards f, </a:t>
            </a:r>
            <a:r>
              <a:rPr lang="en-US" dirty="0" err="1"/>
              <a:t>i</a:t>
            </a:r>
            <a:r>
              <a:rPr lang="en-US" dirty="0"/>
              <a:t>, t, d, b, g, o (Can use POC letter cards)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components of this Kindergarten Decoding Routing include the following: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Phonological Awareness – 10 min.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Letter-sound correspondence – 20 min.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High Frequency Words – 2-3 min.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dirty="0"/>
              <a:t>Decodable Text – 8 min.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tabLst/>
              <a:defRPr/>
            </a:pPr>
            <a:r>
              <a:rPr lang="en-US" dirty="0"/>
              <a:t>Sentence Dictation – Additional Practice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dirty="0"/>
              <a:t>Alphabet Arcs – Additional Practice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/d/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d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/g/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/d/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/g/, dig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655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/d/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d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ooooo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o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/g/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/d/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ooooo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/g/, dog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668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fog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fffffff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f.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f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ooooo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o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/g/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ffffff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ooooo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/g/, fog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196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2-3 min.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High frequency words should be introduced using orthographic mapping.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This would have been completed while using the alphabet routines for letters introduced in POC Units 2-12.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Now it is time to review and practice reading these words quickly/fluently.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look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look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243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is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is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535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we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we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46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you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you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028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the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the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14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who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who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16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5-10 min. of instruction ---- Progression: Start off with a smaller amount of time, 2-5 min., as students become used to the hand motions and routine.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1: Use the free Heggerty video from youtube.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 2: Engage students face-to-face using the resources below (this is ideal as the teacher can also monitor and assess):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Resource 1: https://docs.google.com/spreadsheets/d/16ygrGgr-zO0r5kjQqHW9B9AQOpXRfJwa/edit?usp=share_link&amp;ouid=108083634139011951925&amp;rtpof=true&amp;sd=true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Resource 2: https://drive.google.com/file/d/1EPaYsIngNz_kKwcP9jaVi4zfnzmXG1gx/view?usp=share_link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he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he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059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s</a:t>
            </a:r>
            <a:r>
              <a:rPr lang="en-US" sz="1200" i="1" dirty="0">
                <a:latin typeface="Libre Franklin Medium"/>
                <a:sym typeface="Libre Franklin Medium"/>
              </a:rPr>
              <a:t>he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s</a:t>
            </a:r>
            <a:r>
              <a:rPr lang="en-US" sz="1200" i="1" dirty="0">
                <a:latin typeface="Libre Franklin Medium"/>
                <a:sym typeface="Libre Franklin Medium"/>
              </a:rPr>
              <a:t>he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22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 reading routine.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What is the word?  </a:t>
            </a:r>
            <a:r>
              <a:rPr lang="en-US" sz="1200" i="1" dirty="0">
                <a:latin typeface="Libre Franklin Medium"/>
                <a:sym typeface="Libre Franklin Medium"/>
              </a:rPr>
              <a:t>one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  <a:tabLst/>
              <a:defRPr/>
            </a:pPr>
            <a:r>
              <a:rPr lang="en-US" sz="1200" i="0" dirty="0">
                <a:latin typeface="Libre Franklin Medium"/>
                <a:sym typeface="Libre Franklin Medium"/>
              </a:rPr>
              <a:t>Spell the word. </a:t>
            </a:r>
            <a:r>
              <a:rPr lang="en-US" sz="1200" i="1" dirty="0">
                <a:latin typeface="Libre Franklin Medium"/>
                <a:sym typeface="Libre Franklin Medium"/>
              </a:rPr>
              <a:t>one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0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i="0" dirty="0">
                <a:latin typeface="Libre Franklin Medium"/>
                <a:sym typeface="Libre Franklin Medium"/>
              </a:rPr>
              <a:t>Write the word. (write the word in the air, on a surface, etc.)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lang="en-US" sz="1200" i="1" dirty="0">
              <a:latin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50" name="Google Shape;2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003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/>
          </a:p>
        </p:txBody>
      </p:sp>
      <p:sp>
        <p:nvSpPr>
          <p:cNvPr id="321" name="Google Shape;321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6-8 min.  </a:t>
            </a: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Share the decodable text on the slide deck.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Run your curser under the text. Ask students to say “stop” or use a reaction when you come to the letter you are studying or the vowels a and 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Click to highlight the word with the letter, then blend the word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Read the sentence together by either asking students to repeat the sentence after you, or choral read together.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After highlighting and reading the sentences, go to the next slide and read a clean copy with the students.</a:t>
            </a:r>
            <a:endParaRPr dirty="0"/>
          </a:p>
        </p:txBody>
      </p:sp>
      <p:sp>
        <p:nvSpPr>
          <p:cNvPr id="200" name="Google Shape;20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>
                <a:latin typeface="Libre Franklin Medium"/>
                <a:ea typeface="Libre Franklin Medium"/>
                <a:cs typeface="Libre Franklin Medium"/>
                <a:sym typeface="Libre Franklin Medium"/>
              </a:rPr>
              <a:t>Read the </a:t>
            </a:r>
            <a:r>
              <a:rPr lang="en-US" i="0"/>
              <a:t>clean copy with the students. Echo or choral read together.</a:t>
            </a:r>
            <a:endParaRPr i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/>
          </a:p>
        </p:txBody>
      </p:sp>
      <p:sp>
        <p:nvSpPr>
          <p:cNvPr id="212" name="Google Shape;2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Additional Practice Opportunity: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dirty="0"/>
              <a:t>Linked are free decodable texts available on the internet.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endParaRPr dirty="0"/>
          </a:p>
        </p:txBody>
      </p:sp>
      <p:sp>
        <p:nvSpPr>
          <p:cNvPr id="212" name="Google Shape;2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279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-- Practice Activity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a whiteboard and model/work with students. Students need paper and a pencil.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Follow the script below.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 dirty="0"/>
              <a:t>Now we will use our words to write sentences. A sentence is a group of words that tells a complete idea, begins with a capital letter, and ends with punctuation.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ideas:</a:t>
            </a:r>
            <a:r>
              <a:rPr lang="en-US" b="1" dirty="0"/>
              <a:t> The dog can sit. Is the dog big? 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Routine: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Here is the sentence for you to write. _______________________________</a:t>
            </a:r>
            <a:endParaRPr i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i="1" dirty="0"/>
              <a:t>What's the sentence?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Now, let’s write the sentence.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First word 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begin your sentence with a capital letter.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Second word _________________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Etc.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end your sentence with the correct punctuation.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Let’s read the sentence together.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Note: After students say the sentence, ask them to clap the words and draw a line on their paper for each word before attempting to write the sentence.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After writing, check the sentence. Ask students to put a dot on their paper below each correctly spelled word. If the word is not spelled correctly, ask students to erase and correct the word using the tapping/mapping strategy.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434" name="Google Shape;434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-- Practice Activity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a whiteboard and model/work with students. Students need paper and a pencil.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Follow the script below.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 dirty="0"/>
              <a:t>Now we will use our words to write sentences. A sentence is a group of words that tells a complete idea, begins with a capital letter, and ends with punctuation.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ideas: </a:t>
            </a:r>
            <a:r>
              <a:rPr lang="en-US" b="1" dirty="0"/>
              <a:t>The dog sat. Is the dog big?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Sentence Dictation Routine: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Here is the sentence for you to write. _______________________________</a:t>
            </a:r>
            <a:endParaRPr i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-US" i="1" dirty="0"/>
              <a:t>What's the sentence?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Now, let’s write the sentence.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First word 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begin your sentence with a capital letter.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Second word _________________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dirty="0"/>
              <a:t>Etc.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Remember to end your sentence with the correct punctuation.</a:t>
            </a:r>
            <a:endParaRPr i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i="1" dirty="0"/>
              <a:t>Let’s read the sentence together.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Note: After students say the sentence, ask them to clap the words and draw a line on their paper for each word before attempting to write the sentence.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After writing, check the sentence. Ask students to put a dot on their paper below each correctly spelled word. If the word is not spelled correctly, ask students to erase and correct the word using the tapping/mapping strategy.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441" name="Google Shape;441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Additional Practice Opportunity: Letter Arcs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dirty="0">
                <a:latin typeface="Libre Franklin Medium"/>
                <a:sym typeface="Libre Franklin Medium"/>
              </a:rPr>
              <a:t>The ultimate goal for students utilizing the arc is to be able to quickly and automatically name and place their letters in an arc. The arc itself is a scaffold of support while students learn letters and practice putting them in order.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Students should begin with identifying the uppercase letters. 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When students can place cut out Letter Cards in an arc in from of them, and say the names, move to lowercase letters. 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Choose a game from the options in the notes. Use more than 1 game as time allows.</a:t>
            </a:r>
            <a:endParaRPr dirty="0"/>
          </a:p>
          <a:p>
            <a:pPr marL="22860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AutoNum type="arabicPeriod"/>
            </a:pP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Use either the arc on the slide with the game directions or use the virtual arc.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Letter Cards:</a:t>
            </a:r>
            <a:r>
              <a:rPr lang="en-US" sz="12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 https://drive.google.com/drive/folders/1Z29axwQvtQheHYdjTW-PFS6-vMoBU9eI?usp=share_link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 Medium"/>
              <a:buNone/>
            </a:pPr>
            <a:r>
              <a:rPr lang="en-US" sz="1200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Virtual Alphabet Arc: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Interactive Alphabet Arc | Region 4 (esc4.net)</a:t>
            </a:r>
            <a:endParaRPr sz="1200" b="1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219" name="Google Shape;21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 the objective.</a:t>
            </a:r>
            <a:endParaRPr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1: Name Those Letters!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2: Choo Choo Train!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 and move our train.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When we get to Z, we are going to put our train engine in reverse, back to Letter A.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3: How Many Letters?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count the letters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many letters are there? </a:t>
            </a:r>
            <a:r>
              <a:rPr lang="en-US" i="0"/>
              <a:t>(26)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first letter? (</a:t>
            </a:r>
            <a:r>
              <a:rPr lang="en-US" i="0"/>
              <a:t>A)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last letter? (</a:t>
            </a:r>
            <a:r>
              <a:rPr lang="en-US" i="0"/>
              <a:t>Z)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What are the letters in the middle? </a:t>
            </a:r>
            <a:r>
              <a:rPr lang="en-US" i="0"/>
              <a:t>(M, N)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Let’s say the names of the letters from A to 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Let’s say the names of the letters from N to Z.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4: ABC Conversations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We are going to point to each letter and say the names like we are asking a question after every other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and repeat after me. </a:t>
            </a:r>
            <a:r>
              <a:rPr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(AB?CD?EF?GH?IJ?KL?MN?OP?QR?ST?UV?WX?YZ?)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Let’s try this again, only this time we will say the names like we are exclaiming after every fourth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and repeat after me. </a:t>
            </a: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(ABCD!EFGH!IJKL!MNOP!QRST!UVWX!YZ!)</a:t>
            </a:r>
            <a:endParaRPr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Game 5: Mary Had a Little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point to the letters and say their names to the tune of Mary Had a Little Lamb.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Now, follow me as I point and sing. Try to catch me when I say a letter name and point to the wrong letter! </a:t>
            </a: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(Make this an exaggerated mistake. The goal is to keep student attention on the letter you are pointing to and the name of the letter.)</a:t>
            </a:r>
            <a:endParaRPr b="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6: Find the Letter/I Spy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I’m going to say the name of a letter. I spy with my little eye the letter ____.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to the letter as quickly as you can!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Now I will point to the letter. Were you correct?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26" name="Google Shape;22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7: Build Your Own Arc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You will need the Letter Cards from your materials.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build the arc using your cards!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Do you have an open space in front of you to place the cards?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go!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A and place it in front of you to start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Z and place it at the end of your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M and N. Place them at the top of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fill in your arc!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/>
          </a:p>
        </p:txBody>
      </p:sp>
      <p:sp>
        <p:nvSpPr>
          <p:cNvPr id="232" name="Google Shape;23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1: Name Those Letters!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2: Choo Choo Train!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name each letter and move our train.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I’ll say the letter name and then you repeat it after me.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When we get to Z, we are going to put our train engine in reverse, back to Letter A. </a:t>
            </a:r>
            <a:r>
              <a:rPr lang="en-US" i="0"/>
              <a:t>(echo reading)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3: How Many Letters?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count the letters together.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many letters are there? </a:t>
            </a:r>
            <a:r>
              <a:rPr lang="en-US" i="0"/>
              <a:t>(26)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first letter? (</a:t>
            </a:r>
            <a:r>
              <a:rPr lang="en-US" i="0"/>
              <a:t>A)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What is the last letter? (</a:t>
            </a:r>
            <a:r>
              <a:rPr lang="en-US" i="0"/>
              <a:t>Z)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i="1"/>
              <a:t>What are the letters in the middle? </a:t>
            </a:r>
            <a:r>
              <a:rPr lang="en-US" i="0"/>
              <a:t>(M, N)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4: ABC Conversations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to the A with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We are going to point to each letter and say the names like we are asking a question after every other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Point and repeat after me. </a:t>
            </a:r>
            <a:r>
              <a:rPr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(AB?CD?EF?GH?IJ?KL?MN?OP?QR?ST?UV?WX?YZ?)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Let’s try this again, only this time we will say the names like we are exclaiming after every fourth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and repeat after me. </a:t>
            </a: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(ABCD!EFGH!IJKL!MNOP!QRST!UVWX!YZ!)</a:t>
            </a:r>
            <a:endParaRPr i="1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Game 5: Mary Had a Little Lamb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point to the letters and say their names to the tune of Mary Had a Little Lamb.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Now, follow me as I point and sing. Try to catch me when I say a letter name and point to the wrong letter! </a:t>
            </a: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(Make this an exaggerated mistake. The goal is to keep student attention on the letter you are pointing to and the name of the letter.)</a:t>
            </a:r>
            <a:endParaRPr b="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6: Find the Letter/I Spy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I’m going to say the name of a letter.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Point to the letter as quickly as you can!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Now I will point to the letter. Were you correct?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238" name="Google Shape;2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Game 7: Build Your Own Arc</a:t>
            </a:r>
            <a:endParaRPr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You will need the Letter Cards from your materials.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build the arc using your cards!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Do you have an open space in front of you to place the cards?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Let’s go!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A and place it in front of you to start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Z and place it at the end of your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Find Letter M and N. Place them at the top of the arc.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Now, let’s fill in your arc!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Focus this type of game on the first six letters. Then, as students become proficient, add letters.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i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i="0"/>
          </a:p>
        </p:txBody>
      </p:sp>
      <p:sp>
        <p:nvSpPr>
          <p:cNvPr id="244" name="Google Shape;2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review our letters so far.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letter m. What sound does the letter m spell? </a:t>
            </a:r>
            <a:r>
              <a:rPr lang="en-US" i="1" dirty="0"/>
              <a:t>M spells /m/  </a:t>
            </a:r>
            <a:r>
              <a:rPr lang="en-US" dirty="0"/>
              <a:t>(click for next letter)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letter s. What sound does the letter s spell? </a:t>
            </a:r>
            <a:r>
              <a:rPr lang="en-US" i="1" dirty="0"/>
              <a:t>S spells /s/ </a:t>
            </a:r>
            <a:r>
              <a:rPr lang="en-US" dirty="0"/>
              <a:t>(Click for the next letter)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Continue for each letter.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24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time, I’ll say the sound of a letter and I want you to repeat the sound and tell me what letter spells that sound and we’ll write it in the air. Ready?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sound is /</a:t>
            </a:r>
            <a:r>
              <a:rPr lang="en-US" dirty="0" err="1"/>
              <a:t>mmmm</a:t>
            </a:r>
            <a:r>
              <a:rPr lang="en-US" dirty="0"/>
              <a:t>/. What is the sound? /</a:t>
            </a:r>
            <a:r>
              <a:rPr lang="en-US" dirty="0" err="1"/>
              <a:t>mmmmm</a:t>
            </a:r>
            <a:r>
              <a:rPr lang="en-US" dirty="0"/>
              <a:t>/  What letter spells the sound? m.  Great! Now write the letter (in the air, on paper, however you choose).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next sound is /</a:t>
            </a:r>
            <a:r>
              <a:rPr lang="en-US" dirty="0" err="1"/>
              <a:t>ssssssss</a:t>
            </a:r>
            <a:r>
              <a:rPr lang="en-US" dirty="0"/>
              <a:t>/. What is the sound? /</a:t>
            </a:r>
            <a:r>
              <a:rPr lang="en-US" dirty="0" err="1"/>
              <a:t>sssssss</a:t>
            </a:r>
            <a:r>
              <a:rPr lang="en-US" dirty="0"/>
              <a:t>/  What letter spells the sound?  s.  Good! Now write the letter (in the air, on paper, however you choose)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Continue with each letter.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75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1: Ask students to place their letter cards from POC, or letters they have in front of them. Students build words in front of them with you. If students have a letter arc, have them place the letters on the arc and pull them down to the middle, then replace in the letters in the arc as they build.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2: Ask students to point to the letter on the screen and help you build the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3: Ask students to type the words in the chat to build words with you.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Words Option 4: There are surely other avenues to do this. This is not an exhaustive list of approaches.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12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ffffff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f.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f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/t/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ffffff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/t/, fit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50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ffffff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f.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f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/g/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ffffff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/g/, fig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31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go! Let’s work together to build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is </a:t>
            </a:r>
            <a:r>
              <a:rPr lang="en-US" sz="12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students.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word? (Listen for correct pronunciation)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me tap the sounds in the word.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 how to tap the sounds by extending arm and tapping at the shoulder, elbow, and wrist saying the sounds. (or use fingers to tap)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Extend hand to student. </a:t>
            </a: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the sounds of the word with me. </a:t>
            </a:r>
            <a:r>
              <a:rPr lang="en-US" sz="12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 sound together.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 let’s build the word.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sound is /b/ and the letter that spells this sound will go in the first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b.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b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and the letter that spells this sound will go in the next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the first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next sound is /g/ and the letter that spells this sound will go in the second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your letter 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Let’s move letter t to the second box. (click to move letter)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Blend the word with me. /b/ /</a:t>
            </a:r>
            <a:r>
              <a:rPr lang="en-US" sz="1200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/g/, big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Great job! Move your letters back to their spot.</a:t>
            </a:r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17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accent left">
  <p:cSld name="Content slide_accent lef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25a471b846_1_194"/>
          <p:cNvSpPr txBox="1">
            <a:spLocks noGrp="1"/>
          </p:cNvSpPr>
          <p:nvPr>
            <p:ph type="body" idx="1"/>
          </p:nvPr>
        </p:nvSpPr>
        <p:spPr>
          <a:xfrm>
            <a:off x="1183729" y="1828800"/>
            <a:ext cx="9966900" cy="3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g225a471b846_1_194"/>
          <p:cNvSpPr txBox="1">
            <a:spLocks noGrp="1"/>
          </p:cNvSpPr>
          <p:nvPr>
            <p:ph type="title"/>
          </p:nvPr>
        </p:nvSpPr>
        <p:spPr>
          <a:xfrm>
            <a:off x="1183729" y="571500"/>
            <a:ext cx="99669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" name="Google Shape;16;g225a471b846_1_194"/>
          <p:cNvSpPr txBox="1">
            <a:spLocks noGrp="1"/>
          </p:cNvSpPr>
          <p:nvPr>
            <p:ph type="sldNum" idx="12"/>
          </p:nvPr>
        </p:nvSpPr>
        <p:spPr>
          <a:xfrm>
            <a:off x="9209616" y="64881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25a471b846_1_19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25a471b846_1_1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g225a471b846_1_1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25a471b846_1_1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25a471b846_1_1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25a471b846_1_2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25a471b846_1_20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g225a471b846_1_2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25a471b846_1_2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25a471b846_1_2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25a471b846_1_190"/>
          <p:cNvSpPr txBox="1"/>
          <p:nvPr/>
        </p:nvSpPr>
        <p:spPr>
          <a:xfrm>
            <a:off x="0" y="555625"/>
            <a:ext cx="1020300" cy="1158900"/>
          </a:xfrm>
          <a:prstGeom prst="rect">
            <a:avLst/>
          </a:prstGeom>
          <a:solidFill>
            <a:srgbClr val="11B2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g225a471b846_1_190"/>
          <p:cNvCxnSpPr/>
          <p:nvPr/>
        </p:nvCxnSpPr>
        <p:spPr>
          <a:xfrm>
            <a:off x="1037167" y="555625"/>
            <a:ext cx="0" cy="11541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" name="Google Shape;12;g225a471b846_1_190"/>
          <p:cNvSpPr txBox="1">
            <a:spLocks noGrp="1"/>
          </p:cNvSpPr>
          <p:nvPr>
            <p:ph type="sldNum" idx="12"/>
          </p:nvPr>
        </p:nvSpPr>
        <p:spPr>
          <a:xfrm>
            <a:off x="9209616" y="648811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  <a:defRPr sz="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rlrab9YLt4?feature=oembed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ufli.education.ufl.edu/wp-content/uploads/2022/08/16_Decodable_UFLIFoundations.pdf" TargetMode="External"/><Relationship Id="rId3" Type="http://schemas.openxmlformats.org/officeDocument/2006/relationships/hyperlink" Target="https://www.connexus.com/library/launch.aspx?id=99111" TargetMode="External"/><Relationship Id="rId7" Type="http://schemas.openxmlformats.org/officeDocument/2006/relationships/hyperlink" Target="https://drive.google.com/file/d/1UozHBv0Jmups-6gFTZc7ppqLJ-rIoJvG/view?usp=share_lin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alfpintkids.com/online-materials/las5b5/" TargetMode="External"/><Relationship Id="rId11" Type="http://schemas.openxmlformats.org/officeDocument/2006/relationships/hyperlink" Target="https://halfpintkids.com/online-materials/las5b4/" TargetMode="External"/><Relationship Id="rId5" Type="http://schemas.openxmlformats.org/officeDocument/2006/relationships/hyperlink" Target="https://www.successforall.org/wp-content/uploads/2020/03/43906_KRSS06S_MissSid.pdf" TargetMode="External"/><Relationship Id="rId10" Type="http://schemas.openxmlformats.org/officeDocument/2006/relationships/hyperlink" Target="https://www.successforall.org/wp-content/uploads/2020/08/12315_KRSS15T_FinIn_CT.pdf" TargetMode="External"/><Relationship Id="rId4" Type="http://schemas.openxmlformats.org/officeDocument/2006/relationships/hyperlink" Target="https://ufli.education.ufl.edu/wp-content/uploads/2022/07/8_Decodable_UFLIFoundations.pdf" TargetMode="External"/><Relationship Id="rId9" Type="http://schemas.openxmlformats.org/officeDocument/2006/relationships/hyperlink" Target="https://www.successforall.org/wp-content/uploads/2020/08/12309_KRSS09T_SigPig_CT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>
            <a:spLocks noGrp="1"/>
          </p:cNvSpPr>
          <p:nvPr>
            <p:ph type="ctrTitle"/>
          </p:nvPr>
        </p:nvSpPr>
        <p:spPr>
          <a:xfrm>
            <a:off x="1524000" y="1903752"/>
            <a:ext cx="9144000" cy="246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Kindergarten Decoding Routine: CVC Words</a:t>
            </a:r>
            <a:br>
              <a:rPr lang="en-US" dirty="0"/>
            </a:br>
            <a:r>
              <a:rPr lang="en-US" sz="4400" dirty="0"/>
              <a:t>Letters: </a:t>
            </a:r>
            <a:br>
              <a:rPr lang="en-US" sz="4400" dirty="0"/>
            </a:br>
            <a:r>
              <a:rPr lang="en-US" sz="4400" dirty="0"/>
              <a:t>t, o, b, d (units 6-10)</a:t>
            </a:r>
            <a:br>
              <a:rPr lang="en-US" sz="4400" dirty="0"/>
            </a:br>
            <a:r>
              <a:rPr lang="en-US" sz="4400" dirty="0" err="1"/>
              <a:t>i</a:t>
            </a:r>
            <a:r>
              <a:rPr lang="en-US" sz="4400" dirty="0"/>
              <a:t>, f, g (units 11-12)</a:t>
            </a:r>
            <a:endParaRPr dirty="0"/>
          </a:p>
        </p:txBody>
      </p:sp>
      <p:sp>
        <p:nvSpPr>
          <p:cNvPr id="35" name="Google Shape;35;p1"/>
          <p:cNvSpPr txBox="1">
            <a:spLocks noGrp="1"/>
          </p:cNvSpPr>
          <p:nvPr>
            <p:ph type="subTitle" idx="1"/>
          </p:nvPr>
        </p:nvSpPr>
        <p:spPr>
          <a:xfrm>
            <a:off x="1524000" y="474128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Pearson Online Classroom: Live Lesson Companion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778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994E-17 -3.33333E-6 L -0.17904 -0.4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27344 -0.4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02943 -0.4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806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18047 -0.4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36602 -0.4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02943 -0.4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125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18047 -0.4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36602 -0.4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02943 -0.4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1370099" y="2263238"/>
            <a:ext cx="9451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Next, we are going to review words we often see in print. These are words we have already studied by mapping them.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Now, let’s read and write them.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look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4482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is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4989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we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9978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you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05799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the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5546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who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7403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296675" y="365125"/>
            <a:ext cx="1005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Phonological Awareness</a:t>
            </a:r>
            <a:endParaRPr sz="2700" dirty="0"/>
          </a:p>
        </p:txBody>
      </p:sp>
      <p:pic>
        <p:nvPicPr>
          <p:cNvPr id="2" name="Online Media 1" title="Kindergarten 2022: Week 3- Tuesday">
            <a:hlinkClick r:id="" action="ppaction://media"/>
            <a:extLst>
              <a:ext uri="{FF2B5EF4-FFF2-40B4-BE49-F238E27FC236}">
                <a16:creationId xmlns:a16="http://schemas.microsoft.com/office/drawing/2014/main" id="{BDD0DD4F-2953-CE29-DECF-55DD6D3B4F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7416" y="1993900"/>
            <a:ext cx="7110011" cy="401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he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45832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she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6551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High Frequency Words</a:t>
            </a:r>
            <a:endParaRPr sz="2700"/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3552252" y="2159286"/>
            <a:ext cx="3924311" cy="2539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3800" dirty="0">
                <a:latin typeface="Comic Sans MS" panose="030F0702030302020204" pitchFamily="66" charset="0"/>
              </a:rPr>
              <a:t>one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73166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2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98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Practice Opportunities: Decodable Text</a:t>
            </a:r>
            <a:endParaRPr sz="2700" dirty="0"/>
          </a:p>
        </p:txBody>
      </p:sp>
      <p:sp>
        <p:nvSpPr>
          <p:cNvPr id="324" name="Google Shape;324;p72"/>
          <p:cNvSpPr txBox="1">
            <a:spLocks noGrp="1"/>
          </p:cNvSpPr>
          <p:nvPr>
            <p:ph type="body" idx="1"/>
          </p:nvPr>
        </p:nvSpPr>
        <p:spPr>
          <a:xfrm>
            <a:off x="1370100" y="1943198"/>
            <a:ext cx="1042566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100" dirty="0"/>
              <a:t>Now, we will read words in text with the patterns we have studied so far.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1364025" y="365125"/>
            <a:ext cx="9989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dirty="0"/>
              <a:t>Decodable Text: Short </a:t>
            </a:r>
            <a:r>
              <a:rPr lang="en-US" sz="3000" dirty="0" err="1"/>
              <a:t>i</a:t>
            </a:r>
            <a:endParaRPr sz="3000"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2248525" y="1961655"/>
            <a:ext cx="98396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Tim  is  not  a  big  dog.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He  can  sit  on  the  mat.  </a:t>
            </a:r>
          </a:p>
        </p:txBody>
      </p:sp>
      <p:sp>
        <p:nvSpPr>
          <p:cNvPr id="7" name="Google Shape;204;p15">
            <a:extLst>
              <a:ext uri="{FF2B5EF4-FFF2-40B4-BE49-F238E27FC236}">
                <a16:creationId xmlns:a16="http://schemas.microsoft.com/office/drawing/2014/main" id="{1490A08D-E8DA-CB33-ECE9-9CD0EBED507D}"/>
              </a:ext>
            </a:extLst>
          </p:cNvPr>
          <p:cNvSpPr/>
          <p:nvPr/>
        </p:nvSpPr>
        <p:spPr>
          <a:xfrm>
            <a:off x="2630692" y="2334576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4;p15">
            <a:extLst>
              <a:ext uri="{FF2B5EF4-FFF2-40B4-BE49-F238E27FC236}">
                <a16:creationId xmlns:a16="http://schemas.microsoft.com/office/drawing/2014/main" id="{1F16DE16-A324-A587-D6D7-F6CBBC20E0A3}"/>
              </a:ext>
            </a:extLst>
          </p:cNvPr>
          <p:cNvSpPr/>
          <p:nvPr/>
        </p:nvSpPr>
        <p:spPr>
          <a:xfrm>
            <a:off x="3779819" y="2334576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4;p15">
            <a:extLst>
              <a:ext uri="{FF2B5EF4-FFF2-40B4-BE49-F238E27FC236}">
                <a16:creationId xmlns:a16="http://schemas.microsoft.com/office/drawing/2014/main" id="{FFB7FD9C-3D70-A661-98AC-3281C790C0C3}"/>
              </a:ext>
            </a:extLst>
          </p:cNvPr>
          <p:cNvSpPr/>
          <p:nvPr/>
        </p:nvSpPr>
        <p:spPr>
          <a:xfrm>
            <a:off x="7357793" y="2334576"/>
            <a:ext cx="457200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4;p15">
            <a:extLst>
              <a:ext uri="{FF2B5EF4-FFF2-40B4-BE49-F238E27FC236}">
                <a16:creationId xmlns:a16="http://schemas.microsoft.com/office/drawing/2014/main" id="{6CD977BF-251D-E424-8072-C89629BCCBBF}"/>
              </a:ext>
            </a:extLst>
          </p:cNvPr>
          <p:cNvSpPr/>
          <p:nvPr/>
        </p:nvSpPr>
        <p:spPr>
          <a:xfrm>
            <a:off x="5360714" y="3618539"/>
            <a:ext cx="395509" cy="674700"/>
          </a:xfrm>
          <a:prstGeom prst="rect">
            <a:avLst/>
          </a:prstGeom>
          <a:solidFill>
            <a:srgbClr val="FFFF00">
              <a:alpha val="27843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100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Decodable Text</a:t>
            </a:r>
            <a:endParaRPr sz="2700"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1"/>
          </p:nvPr>
        </p:nvSpPr>
        <p:spPr>
          <a:xfrm>
            <a:off x="2458387" y="1942288"/>
            <a:ext cx="83645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Tim  is  not  a  big  dog.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5400" dirty="0">
                <a:latin typeface="Comic Sans MS"/>
                <a:ea typeface="Comic Sans MS"/>
                <a:cs typeface="Comic Sans MS"/>
                <a:sym typeface="Comic Sans MS"/>
              </a:rPr>
              <a:t>He  can  sit  on  the  mat.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1330350" y="365125"/>
            <a:ext cx="100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Additional Decodable Text</a:t>
            </a:r>
            <a:endParaRPr sz="2700" dirty="0"/>
          </a:p>
        </p:txBody>
      </p:sp>
      <p:sp>
        <p:nvSpPr>
          <p:cNvPr id="4" name="Google Shape;324;p72">
            <a:extLst>
              <a:ext uri="{FF2B5EF4-FFF2-40B4-BE49-F238E27FC236}">
                <a16:creationId xmlns:a16="http://schemas.microsoft.com/office/drawing/2014/main" id="{6C266944-3BFA-6DE8-3C40-F2B22FD14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0350" y="1846216"/>
            <a:ext cx="10425660" cy="44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1" dirty="0">
                <a:latin typeface="+mn-lt"/>
              </a:rPr>
              <a:t>Vowel: Short </a:t>
            </a:r>
            <a:r>
              <a:rPr lang="en-US" sz="2000" b="1" dirty="0" err="1">
                <a:latin typeface="+mn-lt"/>
              </a:rPr>
              <a:t>i</a:t>
            </a:r>
            <a:endParaRPr lang="en-US" sz="2000" b="1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3"/>
              </a:rPr>
              <a:t>She Did It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1574C6"/>
                </a:solidFill>
                <a:effectLst/>
                <a:latin typeface="+mn-lt"/>
                <a:hlinkClick r:id="rId4"/>
              </a:rPr>
              <a:t>8 Decodable Passage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5"/>
              </a:rPr>
              <a:t>Letter </a:t>
            </a:r>
            <a:r>
              <a:rPr lang="en-US" sz="2000" b="0" i="0" u="sng" strike="noStrike" dirty="0" err="1">
                <a:solidFill>
                  <a:srgbClr val="0000FF"/>
                </a:solidFill>
                <a:effectLst/>
                <a:latin typeface="+mn-lt"/>
                <a:hlinkClick r:id="rId5"/>
              </a:rPr>
              <a:t>i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+mn-lt"/>
                <a:hlinkClick r:id="rId6"/>
              </a:rPr>
              <a:t>LAS5B5 - Half Pint Kids Decodable Books</a:t>
            </a: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lang="en-US" sz="2000" b="0" i="0" u="sng" strike="noStrike" dirty="0">
              <a:solidFill>
                <a:srgbClr val="0000FF"/>
              </a:solidFill>
              <a:effectLst/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1" u="none" strike="noStrike" dirty="0">
                <a:effectLst/>
                <a:latin typeface="+mn-lt"/>
              </a:rPr>
              <a:t>Consonants: f, </a:t>
            </a:r>
            <a:r>
              <a:rPr lang="en-US" sz="2000" b="1" dirty="0">
                <a:latin typeface="+mn-lt"/>
              </a:rPr>
              <a:t>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The Bag</a:t>
            </a:r>
            <a:endParaRPr lang="en-US" sz="2000" b="0" i="0" u="sng" strike="no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1574C6"/>
                </a:solidFill>
                <a:effectLst/>
                <a:latin typeface="Calibri" panose="020F0502020204030204" pitchFamily="34" charset="0"/>
                <a:hlinkClick r:id="rId8"/>
              </a:rPr>
              <a:t>16 Decodable Passage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9"/>
              </a:rPr>
              <a:t>Letter g </a:t>
            </a:r>
            <a:endParaRPr lang="en-US" sz="2000" b="0" i="0" u="sng" strike="noStrike" dirty="0">
              <a:solidFill>
                <a:srgbClr val="1574C6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10"/>
              </a:rPr>
              <a:t>Letter f</a:t>
            </a:r>
            <a:endParaRPr lang="en-US" sz="2000" b="0" i="0" u="sng" strike="noStrike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11"/>
              </a:rPr>
              <a:t>LAS5B4 - Half Pint Kids Decodable Books</a:t>
            </a:r>
            <a:endParaRPr lang="en-US" sz="2000" b="1" u="none" strike="noStrike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92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8"/>
          <p:cNvSpPr txBox="1">
            <a:spLocks noGrp="1"/>
          </p:cNvSpPr>
          <p:nvPr>
            <p:ph type="body" idx="1"/>
          </p:nvPr>
        </p:nvSpPr>
        <p:spPr>
          <a:xfrm>
            <a:off x="1604864" y="2076930"/>
            <a:ext cx="8714793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Using sentence dictation helps us learn to write words in sentences accurately.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Let’s start writing! 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</p:txBody>
      </p:sp>
      <p:sp>
        <p:nvSpPr>
          <p:cNvPr id="437" name="Google Shape;437;p78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Sentence Dictation</a:t>
            </a:r>
            <a:endParaRPr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9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Sentence Dictation</a:t>
            </a:r>
            <a:endParaRPr sz="2700"/>
          </a:p>
        </p:txBody>
      </p:sp>
      <p:sp>
        <p:nvSpPr>
          <p:cNvPr id="444" name="Google Shape;444;p79"/>
          <p:cNvSpPr/>
          <p:nvPr/>
        </p:nvSpPr>
        <p:spPr>
          <a:xfrm>
            <a:off x="159220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9"/>
          <p:cNvSpPr txBox="1">
            <a:spLocks noGrp="1"/>
          </p:cNvSpPr>
          <p:nvPr>
            <p:ph type="body" idx="1"/>
          </p:nvPr>
        </p:nvSpPr>
        <p:spPr>
          <a:xfrm>
            <a:off x="1614410" y="186617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The</a:t>
            </a:r>
            <a:endParaRPr sz="4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7" name="Google Shape;447;p79"/>
          <p:cNvSpPr txBox="1"/>
          <p:nvPr/>
        </p:nvSpPr>
        <p:spPr>
          <a:xfrm>
            <a:off x="4707770" y="184322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at.</a:t>
            </a:r>
            <a:endParaRPr dirty="0"/>
          </a:p>
        </p:txBody>
      </p:sp>
      <p:sp>
        <p:nvSpPr>
          <p:cNvPr id="448" name="Google Shape;448;p79"/>
          <p:cNvSpPr/>
          <p:nvPr/>
        </p:nvSpPr>
        <p:spPr>
          <a:xfrm>
            <a:off x="314678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9"/>
          <p:cNvSpPr/>
          <p:nvPr/>
        </p:nvSpPr>
        <p:spPr>
          <a:xfrm>
            <a:off x="4603315" y="2514600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9"/>
          <p:cNvSpPr/>
          <p:nvPr/>
        </p:nvSpPr>
        <p:spPr>
          <a:xfrm>
            <a:off x="159220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9"/>
          <p:cNvSpPr/>
          <p:nvPr/>
        </p:nvSpPr>
        <p:spPr>
          <a:xfrm>
            <a:off x="314678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9"/>
          <p:cNvSpPr/>
          <p:nvPr/>
        </p:nvSpPr>
        <p:spPr>
          <a:xfrm>
            <a:off x="4603314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79"/>
          <p:cNvSpPr/>
          <p:nvPr/>
        </p:nvSpPr>
        <p:spPr>
          <a:xfrm>
            <a:off x="6096000" y="4204975"/>
            <a:ext cx="1227195" cy="1372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99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9"/>
          <p:cNvSpPr txBox="1"/>
          <p:nvPr/>
        </p:nvSpPr>
        <p:spPr>
          <a:xfrm>
            <a:off x="1581752" y="353713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Is</a:t>
            </a:r>
            <a:endParaRPr dirty="0"/>
          </a:p>
        </p:txBody>
      </p:sp>
      <p:sp>
        <p:nvSpPr>
          <p:cNvPr id="456" name="Google Shape;456;p79"/>
          <p:cNvSpPr txBox="1"/>
          <p:nvPr/>
        </p:nvSpPr>
        <p:spPr>
          <a:xfrm>
            <a:off x="3218582" y="351418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the</a:t>
            </a:r>
            <a:endParaRPr dirty="0"/>
          </a:p>
        </p:txBody>
      </p:sp>
      <p:sp>
        <p:nvSpPr>
          <p:cNvPr id="457" name="Google Shape;457;p79"/>
          <p:cNvSpPr txBox="1"/>
          <p:nvPr/>
        </p:nvSpPr>
        <p:spPr>
          <a:xfrm>
            <a:off x="4544480" y="3514180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400" dirty="0">
                <a:latin typeface="Comic Sans MS"/>
                <a:ea typeface="Comic Sans MS"/>
                <a:cs typeface="Comic Sans MS"/>
                <a:sym typeface="Comic Sans MS"/>
              </a:rPr>
              <a:t>dog</a:t>
            </a:r>
            <a:endParaRPr dirty="0"/>
          </a:p>
        </p:txBody>
      </p:sp>
      <p:sp>
        <p:nvSpPr>
          <p:cNvPr id="458" name="Google Shape;458;p79"/>
          <p:cNvSpPr txBox="1"/>
          <p:nvPr/>
        </p:nvSpPr>
        <p:spPr>
          <a:xfrm>
            <a:off x="6099498" y="3514180"/>
            <a:ext cx="1456500" cy="82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big?</a:t>
            </a:r>
            <a:endParaRPr dirty="0"/>
          </a:p>
        </p:txBody>
      </p:sp>
      <p:sp>
        <p:nvSpPr>
          <p:cNvPr id="446" name="Google Shape;446;p79"/>
          <p:cNvSpPr txBox="1"/>
          <p:nvPr/>
        </p:nvSpPr>
        <p:spPr>
          <a:xfrm>
            <a:off x="3251240" y="1843225"/>
            <a:ext cx="145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dirty="0">
                <a:latin typeface="Comic Sans MS"/>
                <a:sym typeface="Comic Sans MS"/>
              </a:rPr>
              <a:t>dog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313500" y="365125"/>
            <a:ext cx="988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/>
              <a:t>Alphabet Arcs</a:t>
            </a:r>
            <a:endParaRPr sz="2700"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682925" y="1970250"/>
            <a:ext cx="11115000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Using Alphabet Arcs helps us learn to recognize and say our letters quickly.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/>
              <a:t>Let’s play a game together!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43275" y="21685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Today we will use the letters we have learned to build words</a:t>
            </a:r>
            <a:r>
              <a:rPr lang="en-US" sz="3000" dirty="0">
                <a:solidFill>
                  <a:schemeClr val="dk1"/>
                </a:solidFill>
              </a:rPr>
              <a:t>. Building words with our letters helps you to become strong readers and spellers.</a:t>
            </a:r>
            <a:endParaRPr sz="30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We will use these letters today: f, </a:t>
            </a:r>
            <a:r>
              <a:rPr lang="en-US" sz="3000" dirty="0" err="1"/>
              <a:t>i</a:t>
            </a:r>
            <a:r>
              <a:rPr lang="en-US" sz="3000" dirty="0"/>
              <a:t>, t, d, b, g, o</a:t>
            </a:r>
            <a:endParaRPr sz="3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799692" y="-1730188"/>
            <a:ext cx="6592617" cy="1031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971" y="0"/>
            <a:ext cx="112040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"/>
            <a:ext cx="12192000" cy="664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91" y="0"/>
            <a:ext cx="119434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Visual Drill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2868469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2868468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286846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286846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8" name="Google Shape;57;p4">
            <a:extLst>
              <a:ext uri="{FF2B5EF4-FFF2-40B4-BE49-F238E27FC236}">
                <a16:creationId xmlns:a16="http://schemas.microsoft.com/office/drawing/2014/main" id="{A698560F-66AF-2577-A56A-69789F898461}"/>
              </a:ext>
            </a:extLst>
          </p:cNvPr>
          <p:cNvSpPr txBox="1">
            <a:spLocks/>
          </p:cNvSpPr>
          <p:nvPr/>
        </p:nvSpPr>
        <p:spPr>
          <a:xfrm>
            <a:off x="80731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9" name="Google Shape;57;p4">
            <a:extLst>
              <a:ext uri="{FF2B5EF4-FFF2-40B4-BE49-F238E27FC236}">
                <a16:creationId xmlns:a16="http://schemas.microsoft.com/office/drawing/2014/main" id="{584785A5-569D-65FB-6C58-5BCD46F86F82}"/>
              </a:ext>
            </a:extLst>
          </p:cNvPr>
          <p:cNvSpPr txBox="1">
            <a:spLocks/>
          </p:cNvSpPr>
          <p:nvPr/>
        </p:nvSpPr>
        <p:spPr>
          <a:xfrm>
            <a:off x="234705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0" name="Google Shape;57;p4">
            <a:extLst>
              <a:ext uri="{FF2B5EF4-FFF2-40B4-BE49-F238E27FC236}">
                <a16:creationId xmlns:a16="http://schemas.microsoft.com/office/drawing/2014/main" id="{5A30643B-B424-385C-6E12-E2050C5B3702}"/>
              </a:ext>
            </a:extLst>
          </p:cNvPr>
          <p:cNvSpPr txBox="1">
            <a:spLocks/>
          </p:cNvSpPr>
          <p:nvPr/>
        </p:nvSpPr>
        <p:spPr>
          <a:xfrm>
            <a:off x="3886797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4D9EB0E3-F680-7C9E-C1A1-874532640B94}"/>
              </a:ext>
            </a:extLst>
          </p:cNvPr>
          <p:cNvSpPr txBox="1">
            <a:spLocks/>
          </p:cNvSpPr>
          <p:nvPr/>
        </p:nvSpPr>
        <p:spPr>
          <a:xfrm>
            <a:off x="545243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2" name="Google Shape;57;p4">
            <a:extLst>
              <a:ext uri="{FF2B5EF4-FFF2-40B4-BE49-F238E27FC236}">
                <a16:creationId xmlns:a16="http://schemas.microsoft.com/office/drawing/2014/main" id="{56D7A950-D85A-64FA-1F56-180ED2CD9A57}"/>
              </a:ext>
            </a:extLst>
          </p:cNvPr>
          <p:cNvSpPr txBox="1">
            <a:spLocks/>
          </p:cNvSpPr>
          <p:nvPr/>
        </p:nvSpPr>
        <p:spPr>
          <a:xfrm>
            <a:off x="701807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3" name="Google Shape;57;p4">
            <a:extLst>
              <a:ext uri="{FF2B5EF4-FFF2-40B4-BE49-F238E27FC236}">
                <a16:creationId xmlns:a16="http://schemas.microsoft.com/office/drawing/2014/main" id="{A9A40D2F-F90E-3154-9370-CE1AEF8B53E3}"/>
              </a:ext>
            </a:extLst>
          </p:cNvPr>
          <p:cNvSpPr txBox="1">
            <a:spLocks/>
          </p:cNvSpPr>
          <p:nvPr/>
        </p:nvSpPr>
        <p:spPr>
          <a:xfrm>
            <a:off x="8592086" y="493960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757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Auditory Drill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2868469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m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2868468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2868467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2875110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2868466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5A3A43E-F4D0-62DA-DCF9-4B28BED7E5E1}"/>
              </a:ext>
            </a:extLst>
          </p:cNvPr>
          <p:cNvSpPr txBox="1">
            <a:spLocks/>
          </p:cNvSpPr>
          <p:nvPr/>
        </p:nvSpPr>
        <p:spPr>
          <a:xfrm>
            <a:off x="80731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2" name="Google Shape;57;p4">
            <a:extLst>
              <a:ext uri="{FF2B5EF4-FFF2-40B4-BE49-F238E27FC236}">
                <a16:creationId xmlns:a16="http://schemas.microsoft.com/office/drawing/2014/main" id="{5DC87581-EF9A-B41D-6CA4-4178EF6CA956}"/>
              </a:ext>
            </a:extLst>
          </p:cNvPr>
          <p:cNvSpPr txBox="1">
            <a:spLocks/>
          </p:cNvSpPr>
          <p:nvPr/>
        </p:nvSpPr>
        <p:spPr>
          <a:xfrm>
            <a:off x="234705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3" name="Google Shape;57;p4">
            <a:extLst>
              <a:ext uri="{FF2B5EF4-FFF2-40B4-BE49-F238E27FC236}">
                <a16:creationId xmlns:a16="http://schemas.microsoft.com/office/drawing/2014/main" id="{32CB7AD6-CDD1-BF44-7570-5D31FDAD5A48}"/>
              </a:ext>
            </a:extLst>
          </p:cNvPr>
          <p:cNvSpPr txBox="1">
            <a:spLocks/>
          </p:cNvSpPr>
          <p:nvPr/>
        </p:nvSpPr>
        <p:spPr>
          <a:xfrm>
            <a:off x="3886797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Google Shape;57;p4">
            <a:extLst>
              <a:ext uri="{FF2B5EF4-FFF2-40B4-BE49-F238E27FC236}">
                <a16:creationId xmlns:a16="http://schemas.microsoft.com/office/drawing/2014/main" id="{E83E4DCC-A4AC-F6BD-0504-6B841B2EFC03}"/>
              </a:ext>
            </a:extLst>
          </p:cNvPr>
          <p:cNvSpPr txBox="1">
            <a:spLocks/>
          </p:cNvSpPr>
          <p:nvPr/>
        </p:nvSpPr>
        <p:spPr>
          <a:xfrm>
            <a:off x="5452436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Google Shape;57;p4">
            <a:extLst>
              <a:ext uri="{FF2B5EF4-FFF2-40B4-BE49-F238E27FC236}">
                <a16:creationId xmlns:a16="http://schemas.microsoft.com/office/drawing/2014/main" id="{AF5E2A44-35AA-6287-5579-093FE997366B}"/>
              </a:ext>
            </a:extLst>
          </p:cNvPr>
          <p:cNvSpPr txBox="1">
            <a:spLocks/>
          </p:cNvSpPr>
          <p:nvPr/>
        </p:nvSpPr>
        <p:spPr>
          <a:xfrm>
            <a:off x="7018075" y="493960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6" name="Google Shape;57;p4">
            <a:extLst>
              <a:ext uri="{FF2B5EF4-FFF2-40B4-BE49-F238E27FC236}">
                <a16:creationId xmlns:a16="http://schemas.microsoft.com/office/drawing/2014/main" id="{08F77AD0-EA45-EBB4-C2AF-F76FAA46FC2B}"/>
              </a:ext>
            </a:extLst>
          </p:cNvPr>
          <p:cNvSpPr txBox="1">
            <a:spLocks/>
          </p:cNvSpPr>
          <p:nvPr/>
        </p:nvSpPr>
        <p:spPr>
          <a:xfrm>
            <a:off x="8592086" y="493960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6832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79763" y="5168324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  <a:endParaRPr sz="8000" dirty="0">
              <a:latin typeface="Comic Sans MS" panose="030F0702030302020204" pitchFamily="66" charset="0"/>
            </a:endParaRPr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8" name="Google Shape;57;p4">
            <a:extLst>
              <a:ext uri="{FF2B5EF4-FFF2-40B4-BE49-F238E27FC236}">
                <a16:creationId xmlns:a16="http://schemas.microsoft.com/office/drawing/2014/main" id="{70D21BF6-E2C4-E2DE-F133-224CD38877E1}"/>
              </a:ext>
            </a:extLst>
          </p:cNvPr>
          <p:cNvSpPr txBox="1">
            <a:spLocks/>
          </p:cNvSpPr>
          <p:nvPr/>
        </p:nvSpPr>
        <p:spPr>
          <a:xfrm>
            <a:off x="-2655" y="2808855"/>
            <a:ext cx="12191999" cy="61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spcBef>
                <a:spcPts val="0"/>
              </a:spcBef>
              <a:buSzPts val="3000"/>
              <a:buNone/>
            </a:pPr>
            <a:r>
              <a:rPr lang="en-US" sz="3000" dirty="0"/>
              <a:t>Let’s get ready to build words! </a:t>
            </a:r>
          </a:p>
        </p:txBody>
      </p:sp>
    </p:spTree>
    <p:extLst>
      <p:ext uri="{BB962C8B-B14F-4D97-AF65-F5344CB8AC3E}">
        <p14:creationId xmlns:p14="http://schemas.microsoft.com/office/powerpoint/2010/main" val="362604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1134"/>
              </p:ext>
            </p:extLst>
          </p:nvPr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1425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18047 -0.4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27344 -0.4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8837E-17 1.85185E-6 L 0.35586 -0.4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-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92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18047 -0.4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27344 -0.4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02943 -0.4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448225" y="365125"/>
            <a:ext cx="9905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dirty="0"/>
              <a:t>Letter-Sound Correspondence: Word Work</a:t>
            </a:r>
            <a:endParaRPr sz="2700" dirty="0"/>
          </a:p>
        </p:txBody>
      </p:sp>
      <p:sp>
        <p:nvSpPr>
          <p:cNvPr id="2" name="Google Shape;57;p4">
            <a:extLst>
              <a:ext uri="{FF2B5EF4-FFF2-40B4-BE49-F238E27FC236}">
                <a16:creationId xmlns:a16="http://schemas.microsoft.com/office/drawing/2014/main" id="{1B2E7D2F-2F29-FD27-11FE-5A631B7EF334}"/>
              </a:ext>
            </a:extLst>
          </p:cNvPr>
          <p:cNvSpPr txBox="1">
            <a:spLocks/>
          </p:cNvSpPr>
          <p:nvPr/>
        </p:nvSpPr>
        <p:spPr>
          <a:xfrm>
            <a:off x="2367010" y="5168323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3" name="Google Shape;57;p4">
            <a:extLst>
              <a:ext uri="{FF2B5EF4-FFF2-40B4-BE49-F238E27FC236}">
                <a16:creationId xmlns:a16="http://schemas.microsoft.com/office/drawing/2014/main" id="{37FC5DCA-1FA8-70DB-FA02-CBB52E1783E1}"/>
              </a:ext>
            </a:extLst>
          </p:cNvPr>
          <p:cNvSpPr txBox="1">
            <a:spLocks/>
          </p:cNvSpPr>
          <p:nvPr/>
        </p:nvSpPr>
        <p:spPr>
          <a:xfrm>
            <a:off x="3909723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" name="Google Shape;57;p4">
            <a:extLst>
              <a:ext uri="{FF2B5EF4-FFF2-40B4-BE49-F238E27FC236}">
                <a16:creationId xmlns:a16="http://schemas.microsoft.com/office/drawing/2014/main" id="{E748BEB2-8728-0EEF-A277-F68048096EA5}"/>
              </a:ext>
            </a:extLst>
          </p:cNvPr>
          <p:cNvSpPr txBox="1">
            <a:spLocks/>
          </p:cNvSpPr>
          <p:nvPr/>
        </p:nvSpPr>
        <p:spPr>
          <a:xfrm>
            <a:off x="5452436" y="5168322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" name="Google Shape;57;p4">
            <a:extLst>
              <a:ext uri="{FF2B5EF4-FFF2-40B4-BE49-F238E27FC236}">
                <a16:creationId xmlns:a16="http://schemas.microsoft.com/office/drawing/2014/main" id="{5DFEB16D-2682-3ADA-F5DB-49E245A18D4D}"/>
              </a:ext>
            </a:extLst>
          </p:cNvPr>
          <p:cNvSpPr txBox="1">
            <a:spLocks/>
          </p:cNvSpPr>
          <p:nvPr/>
        </p:nvSpPr>
        <p:spPr>
          <a:xfrm>
            <a:off x="7022261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" name="Google Shape;57;p4">
            <a:extLst>
              <a:ext uri="{FF2B5EF4-FFF2-40B4-BE49-F238E27FC236}">
                <a16:creationId xmlns:a16="http://schemas.microsoft.com/office/drawing/2014/main" id="{E7AB6B98-A708-7FEC-2A2F-42D0AD573BDC}"/>
              </a:ext>
            </a:extLst>
          </p:cNvPr>
          <p:cNvSpPr txBox="1">
            <a:spLocks/>
          </p:cNvSpPr>
          <p:nvPr/>
        </p:nvSpPr>
        <p:spPr>
          <a:xfrm>
            <a:off x="8592086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7" name="Google Shape;57;p4">
            <a:extLst>
              <a:ext uri="{FF2B5EF4-FFF2-40B4-BE49-F238E27FC236}">
                <a16:creationId xmlns:a16="http://schemas.microsoft.com/office/drawing/2014/main" id="{92184B86-30B3-25EF-F44C-62A4A79897C3}"/>
              </a:ext>
            </a:extLst>
          </p:cNvPr>
          <p:cNvSpPr txBox="1">
            <a:spLocks/>
          </p:cNvSpPr>
          <p:nvPr/>
        </p:nvSpPr>
        <p:spPr>
          <a:xfrm>
            <a:off x="10161911" y="5168321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o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5B955E8-3BC8-2779-9D5D-138AE9E4F563}"/>
              </a:ext>
            </a:extLst>
          </p:cNvPr>
          <p:cNvGraphicFramePr>
            <a:graphicFrameLocks noGrp="1"/>
          </p:cNvGraphicFramePr>
          <p:nvPr/>
        </p:nvGraphicFramePr>
        <p:xfrm>
          <a:off x="2337075" y="1743109"/>
          <a:ext cx="8127999" cy="240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127530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035412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5213264"/>
                    </a:ext>
                  </a:extLst>
                </a:gridCol>
              </a:tblGrid>
              <a:tr h="240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6571"/>
                  </a:ext>
                </a:extLst>
              </a:tr>
            </a:tbl>
          </a:graphicData>
        </a:graphic>
      </p:graphicFrame>
      <p:sp>
        <p:nvSpPr>
          <p:cNvPr id="11" name="Google Shape;57;p4">
            <a:extLst>
              <a:ext uri="{FF2B5EF4-FFF2-40B4-BE49-F238E27FC236}">
                <a16:creationId xmlns:a16="http://schemas.microsoft.com/office/drawing/2014/main" id="{A64F99F7-B7C4-54CE-7579-B65B90C3E027}"/>
              </a:ext>
            </a:extLst>
          </p:cNvPr>
          <p:cNvSpPr txBox="1">
            <a:spLocks/>
          </p:cNvSpPr>
          <p:nvPr/>
        </p:nvSpPr>
        <p:spPr>
          <a:xfrm>
            <a:off x="807315" y="5174965"/>
            <a:ext cx="1281819" cy="1260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 algn="ctr">
              <a:buSzPts val="3000"/>
              <a:buFont typeface="Arial"/>
              <a:buNone/>
            </a:pPr>
            <a:r>
              <a:rPr lang="en-US" sz="8000" dirty="0">
                <a:latin typeface="Comic Sans MS" panose="030F0702030302020204" pitchFamily="66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492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31745 -0.4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27344 -0.4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02943 -0.4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9_Marine Turquoise VI 16-9 Presentation master deck_Open Sans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4721</Words>
  <Application>Microsoft Office PowerPoint</Application>
  <PresentationFormat>Widescreen</PresentationFormat>
  <Paragraphs>603</Paragraphs>
  <Slides>33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Calibri</vt:lpstr>
      <vt:lpstr>Comic Sans MS</vt:lpstr>
      <vt:lpstr>Open Sans</vt:lpstr>
      <vt:lpstr>Open Sans Light</vt:lpstr>
      <vt:lpstr>Arial</vt:lpstr>
      <vt:lpstr>Libre Franklin Medium</vt:lpstr>
      <vt:lpstr>Roboto</vt:lpstr>
      <vt:lpstr>9_Marine Turquoise VI 16-9 Presentation master deck_Open Sans</vt:lpstr>
      <vt:lpstr>Kindergarten Decoding Routine: CVC Words Letters:  t, o, b, d (units 6-10) i, f, g (units 11-12)</vt:lpstr>
      <vt:lpstr>Phonological Awareness</vt:lpstr>
      <vt:lpstr>Letter-Sound Correspondence</vt:lpstr>
      <vt:lpstr>Letter-Sound Correspondence: Visual Drill</vt:lpstr>
      <vt:lpstr>Letter-Sound Correspondence: Auditory Drill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Letter-Sound Correspondence: Word Work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High Frequency Words</vt:lpstr>
      <vt:lpstr>Practice Opportunities: Decodable Text</vt:lpstr>
      <vt:lpstr>Decodable Text: Short i</vt:lpstr>
      <vt:lpstr>Decodable Text</vt:lpstr>
      <vt:lpstr>Additional Decodable Text</vt:lpstr>
      <vt:lpstr>Sentence Dictation</vt:lpstr>
      <vt:lpstr>Sentence Dictation</vt:lpstr>
      <vt:lpstr>Alphabet Arcs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Decoding Routine</dc:title>
  <dc:creator>Christy O'Toole</dc:creator>
  <cp:lastModifiedBy>Ashley Seeley</cp:lastModifiedBy>
  <cp:revision>17</cp:revision>
  <dcterms:created xsi:type="dcterms:W3CDTF">2023-05-24T17:10:58Z</dcterms:created>
  <dcterms:modified xsi:type="dcterms:W3CDTF">2023-09-19T14:30:26Z</dcterms:modified>
</cp:coreProperties>
</file>