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4"/>
  </p:notesMasterIdLst>
  <p:sldIdLst>
    <p:sldId id="256" r:id="rId5"/>
    <p:sldId id="257" r:id="rId6"/>
    <p:sldId id="271" r:id="rId7"/>
    <p:sldId id="258" r:id="rId8"/>
    <p:sldId id="259" r:id="rId9"/>
    <p:sldId id="261" r:id="rId10"/>
    <p:sldId id="260" r:id="rId11"/>
    <p:sldId id="263" r:id="rId12"/>
    <p:sldId id="272" r:id="rId13"/>
    <p:sldId id="304" r:id="rId14"/>
    <p:sldId id="266" r:id="rId15"/>
    <p:sldId id="267" r:id="rId16"/>
    <p:sldId id="269" r:id="rId17"/>
    <p:sldId id="268" r:id="rId18"/>
    <p:sldId id="305" r:id="rId19"/>
    <p:sldId id="306" r:id="rId20"/>
    <p:sldId id="273" r:id="rId21"/>
    <p:sldId id="270" r:id="rId22"/>
    <p:sldId id="3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08E7C3-8D28-4B2E-AA1D-E79C8E18FB29}"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n-US"/>
        </a:p>
      </dgm:t>
    </dgm:pt>
    <dgm:pt modelId="{A509A2E2-CEE1-4339-B1D0-D2DAA7032C22}">
      <dgm:prSet/>
      <dgm:spPr/>
      <dgm:t>
        <a:bodyPr/>
        <a:lstStyle/>
        <a:p>
          <a:r>
            <a:rPr lang="en-US"/>
            <a:t>A linear model is a nearly straight line that represents a relationship between two variables.</a:t>
          </a:r>
        </a:p>
      </dgm:t>
    </dgm:pt>
    <dgm:pt modelId="{7FC20ABF-BB73-4194-A03F-DEC0820B3B85}" type="parTrans" cxnId="{ED9F0E2D-7CF0-4962-A70C-674B2C91F0DE}">
      <dgm:prSet/>
      <dgm:spPr/>
      <dgm:t>
        <a:bodyPr/>
        <a:lstStyle/>
        <a:p>
          <a:endParaRPr lang="en-US"/>
        </a:p>
      </dgm:t>
    </dgm:pt>
    <dgm:pt modelId="{6ED29290-5F2F-4FC2-BDC0-C8EC71636624}" type="sibTrans" cxnId="{ED9F0E2D-7CF0-4962-A70C-674B2C91F0DE}">
      <dgm:prSet/>
      <dgm:spPr/>
      <dgm:t>
        <a:bodyPr/>
        <a:lstStyle/>
        <a:p>
          <a:endParaRPr lang="en-US"/>
        </a:p>
      </dgm:t>
    </dgm:pt>
    <dgm:pt modelId="{30A58E6F-40F5-45BD-B2F9-935421E40D87}">
      <dgm:prSet/>
      <dgm:spPr/>
      <dgm:t>
        <a:bodyPr/>
        <a:lstStyle/>
        <a:p>
          <a:r>
            <a:rPr lang="en-US"/>
            <a:t>Approximated by a trend line.</a:t>
          </a:r>
        </a:p>
      </dgm:t>
    </dgm:pt>
    <dgm:pt modelId="{0172CAF2-BED5-4804-B03E-F6A057994D62}" type="parTrans" cxnId="{D7DA3E62-C80D-4B86-93A5-C90FA13F61E3}">
      <dgm:prSet/>
      <dgm:spPr/>
      <dgm:t>
        <a:bodyPr/>
        <a:lstStyle/>
        <a:p>
          <a:endParaRPr lang="en-US"/>
        </a:p>
      </dgm:t>
    </dgm:pt>
    <dgm:pt modelId="{6A223FE0-952A-4509-8D9B-1F36B1B26D11}" type="sibTrans" cxnId="{D7DA3E62-C80D-4B86-93A5-C90FA13F61E3}">
      <dgm:prSet/>
      <dgm:spPr/>
      <dgm:t>
        <a:bodyPr/>
        <a:lstStyle/>
        <a:p>
          <a:endParaRPr lang="en-US"/>
        </a:p>
      </dgm:t>
    </dgm:pt>
    <dgm:pt modelId="{B4CE0105-1BE3-4843-AED6-5ECA107206E7}">
      <dgm:prSet/>
      <dgm:spPr/>
      <dgm:t>
        <a:bodyPr/>
        <a:lstStyle/>
        <a:p>
          <a:r>
            <a:rPr lang="en-US"/>
            <a:t>It is used to describe how one variable changes in relation to another variable.</a:t>
          </a:r>
        </a:p>
      </dgm:t>
    </dgm:pt>
    <dgm:pt modelId="{4CADDB44-191B-4593-AC1C-98380811F61A}" type="parTrans" cxnId="{74DD216D-1323-4833-8E27-7FAF3DF29DA2}">
      <dgm:prSet/>
      <dgm:spPr/>
      <dgm:t>
        <a:bodyPr/>
        <a:lstStyle/>
        <a:p>
          <a:endParaRPr lang="en-US"/>
        </a:p>
      </dgm:t>
    </dgm:pt>
    <dgm:pt modelId="{1D269609-37EE-4F3E-A065-5A6B41B04371}" type="sibTrans" cxnId="{74DD216D-1323-4833-8E27-7FAF3DF29DA2}">
      <dgm:prSet/>
      <dgm:spPr/>
      <dgm:t>
        <a:bodyPr/>
        <a:lstStyle/>
        <a:p>
          <a:endParaRPr lang="en-US"/>
        </a:p>
      </dgm:t>
    </dgm:pt>
    <dgm:pt modelId="{98CCB7CF-9D20-4953-9C95-94A01C9908CB}">
      <dgm:prSet/>
      <dgm:spPr/>
      <dgm:t>
        <a:bodyPr/>
        <a:lstStyle/>
        <a:p>
          <a:r>
            <a:rPr lang="en-US"/>
            <a:t>The slope and y-intercept of a linear model can help us understand the relationship between the variables.</a:t>
          </a:r>
        </a:p>
      </dgm:t>
    </dgm:pt>
    <dgm:pt modelId="{A924025A-9E42-4344-BF1F-5AF5C4B7C2E2}" type="parTrans" cxnId="{656888FB-B0C8-422D-8B77-55C46FA9BDC3}">
      <dgm:prSet/>
      <dgm:spPr/>
      <dgm:t>
        <a:bodyPr/>
        <a:lstStyle/>
        <a:p>
          <a:endParaRPr lang="en-US"/>
        </a:p>
      </dgm:t>
    </dgm:pt>
    <dgm:pt modelId="{1426005F-D252-46DE-B822-F318374180B5}" type="sibTrans" cxnId="{656888FB-B0C8-422D-8B77-55C46FA9BDC3}">
      <dgm:prSet/>
      <dgm:spPr/>
      <dgm:t>
        <a:bodyPr/>
        <a:lstStyle/>
        <a:p>
          <a:endParaRPr lang="en-US"/>
        </a:p>
      </dgm:t>
    </dgm:pt>
    <dgm:pt modelId="{8B5E3EDB-B4DA-44C4-8F46-9FAD6AE1D760}" type="pres">
      <dgm:prSet presAssocID="{9A08E7C3-8D28-4B2E-AA1D-E79C8E18FB29}" presName="outerComposite" presStyleCnt="0">
        <dgm:presLayoutVars>
          <dgm:chMax val="5"/>
          <dgm:dir/>
          <dgm:resizeHandles val="exact"/>
        </dgm:presLayoutVars>
      </dgm:prSet>
      <dgm:spPr/>
    </dgm:pt>
    <dgm:pt modelId="{321DDE6D-E0B8-427F-A620-C7C02C58E076}" type="pres">
      <dgm:prSet presAssocID="{9A08E7C3-8D28-4B2E-AA1D-E79C8E18FB29}" presName="dummyMaxCanvas" presStyleCnt="0">
        <dgm:presLayoutVars/>
      </dgm:prSet>
      <dgm:spPr/>
    </dgm:pt>
    <dgm:pt modelId="{0BDF42A6-DC2B-42B7-AC39-B20A457DEC6E}" type="pres">
      <dgm:prSet presAssocID="{9A08E7C3-8D28-4B2E-AA1D-E79C8E18FB29}" presName="FourNodes_1" presStyleLbl="node1" presStyleIdx="0" presStyleCnt="4">
        <dgm:presLayoutVars>
          <dgm:bulletEnabled val="1"/>
        </dgm:presLayoutVars>
      </dgm:prSet>
      <dgm:spPr/>
    </dgm:pt>
    <dgm:pt modelId="{9DF45036-D738-4CB2-80C4-86495506CB5A}" type="pres">
      <dgm:prSet presAssocID="{9A08E7C3-8D28-4B2E-AA1D-E79C8E18FB29}" presName="FourNodes_2" presStyleLbl="node1" presStyleIdx="1" presStyleCnt="4">
        <dgm:presLayoutVars>
          <dgm:bulletEnabled val="1"/>
        </dgm:presLayoutVars>
      </dgm:prSet>
      <dgm:spPr/>
    </dgm:pt>
    <dgm:pt modelId="{F0B7C499-652A-4C08-9959-C1593DF6A229}" type="pres">
      <dgm:prSet presAssocID="{9A08E7C3-8D28-4B2E-AA1D-E79C8E18FB29}" presName="FourNodes_3" presStyleLbl="node1" presStyleIdx="2" presStyleCnt="4">
        <dgm:presLayoutVars>
          <dgm:bulletEnabled val="1"/>
        </dgm:presLayoutVars>
      </dgm:prSet>
      <dgm:spPr/>
    </dgm:pt>
    <dgm:pt modelId="{458969B1-0653-4C58-9269-8A2A1AE55CBA}" type="pres">
      <dgm:prSet presAssocID="{9A08E7C3-8D28-4B2E-AA1D-E79C8E18FB29}" presName="FourNodes_4" presStyleLbl="node1" presStyleIdx="3" presStyleCnt="4">
        <dgm:presLayoutVars>
          <dgm:bulletEnabled val="1"/>
        </dgm:presLayoutVars>
      </dgm:prSet>
      <dgm:spPr/>
    </dgm:pt>
    <dgm:pt modelId="{20C964C5-6065-4C0F-BB02-2AF2D49888B2}" type="pres">
      <dgm:prSet presAssocID="{9A08E7C3-8D28-4B2E-AA1D-E79C8E18FB29}" presName="FourConn_1-2" presStyleLbl="fgAccFollowNode1" presStyleIdx="0" presStyleCnt="3">
        <dgm:presLayoutVars>
          <dgm:bulletEnabled val="1"/>
        </dgm:presLayoutVars>
      </dgm:prSet>
      <dgm:spPr/>
    </dgm:pt>
    <dgm:pt modelId="{3313A180-37B3-461F-9908-CACCEE69250D}" type="pres">
      <dgm:prSet presAssocID="{9A08E7C3-8D28-4B2E-AA1D-E79C8E18FB29}" presName="FourConn_2-3" presStyleLbl="fgAccFollowNode1" presStyleIdx="1" presStyleCnt="3">
        <dgm:presLayoutVars>
          <dgm:bulletEnabled val="1"/>
        </dgm:presLayoutVars>
      </dgm:prSet>
      <dgm:spPr/>
    </dgm:pt>
    <dgm:pt modelId="{3C28DD17-6F1B-44D0-A707-4343AE3F9C82}" type="pres">
      <dgm:prSet presAssocID="{9A08E7C3-8D28-4B2E-AA1D-E79C8E18FB29}" presName="FourConn_3-4" presStyleLbl="fgAccFollowNode1" presStyleIdx="2" presStyleCnt="3">
        <dgm:presLayoutVars>
          <dgm:bulletEnabled val="1"/>
        </dgm:presLayoutVars>
      </dgm:prSet>
      <dgm:spPr/>
    </dgm:pt>
    <dgm:pt modelId="{204E91FB-CE84-4C97-B42F-FE975478E9F6}" type="pres">
      <dgm:prSet presAssocID="{9A08E7C3-8D28-4B2E-AA1D-E79C8E18FB29}" presName="FourNodes_1_text" presStyleLbl="node1" presStyleIdx="3" presStyleCnt="4">
        <dgm:presLayoutVars>
          <dgm:bulletEnabled val="1"/>
        </dgm:presLayoutVars>
      </dgm:prSet>
      <dgm:spPr/>
    </dgm:pt>
    <dgm:pt modelId="{D4AF387C-0013-4FC5-8285-A927E8F796DA}" type="pres">
      <dgm:prSet presAssocID="{9A08E7C3-8D28-4B2E-AA1D-E79C8E18FB29}" presName="FourNodes_2_text" presStyleLbl="node1" presStyleIdx="3" presStyleCnt="4">
        <dgm:presLayoutVars>
          <dgm:bulletEnabled val="1"/>
        </dgm:presLayoutVars>
      </dgm:prSet>
      <dgm:spPr/>
    </dgm:pt>
    <dgm:pt modelId="{2BEC5F78-EBDF-4CFD-87E7-0906425C4C86}" type="pres">
      <dgm:prSet presAssocID="{9A08E7C3-8D28-4B2E-AA1D-E79C8E18FB29}" presName="FourNodes_3_text" presStyleLbl="node1" presStyleIdx="3" presStyleCnt="4">
        <dgm:presLayoutVars>
          <dgm:bulletEnabled val="1"/>
        </dgm:presLayoutVars>
      </dgm:prSet>
      <dgm:spPr/>
    </dgm:pt>
    <dgm:pt modelId="{CE8402EC-2060-44D2-9C3A-99BA4CCC0891}" type="pres">
      <dgm:prSet presAssocID="{9A08E7C3-8D28-4B2E-AA1D-E79C8E18FB29}" presName="FourNodes_4_text" presStyleLbl="node1" presStyleIdx="3" presStyleCnt="4">
        <dgm:presLayoutVars>
          <dgm:bulletEnabled val="1"/>
        </dgm:presLayoutVars>
      </dgm:prSet>
      <dgm:spPr/>
    </dgm:pt>
  </dgm:ptLst>
  <dgm:cxnLst>
    <dgm:cxn modelId="{005AE31F-A2FB-47A1-B5A2-FFD52436EF3D}" type="presOf" srcId="{B4CE0105-1BE3-4843-AED6-5ECA107206E7}" destId="{F0B7C499-652A-4C08-9959-C1593DF6A229}" srcOrd="0" destOrd="0" presId="urn:microsoft.com/office/officeart/2005/8/layout/vProcess5"/>
    <dgm:cxn modelId="{7D516921-17BB-49C2-91A1-B1D301721BB1}" type="presOf" srcId="{B4CE0105-1BE3-4843-AED6-5ECA107206E7}" destId="{2BEC5F78-EBDF-4CFD-87E7-0906425C4C86}" srcOrd="1" destOrd="0" presId="urn:microsoft.com/office/officeart/2005/8/layout/vProcess5"/>
    <dgm:cxn modelId="{ED9F0E2D-7CF0-4962-A70C-674B2C91F0DE}" srcId="{9A08E7C3-8D28-4B2E-AA1D-E79C8E18FB29}" destId="{A509A2E2-CEE1-4339-B1D0-D2DAA7032C22}" srcOrd="0" destOrd="0" parTransId="{7FC20ABF-BB73-4194-A03F-DEC0820B3B85}" sibTransId="{6ED29290-5F2F-4FC2-BDC0-C8EC71636624}"/>
    <dgm:cxn modelId="{FA6D5035-1CC2-43D7-8B27-CF3BC8F954CC}" type="presOf" srcId="{98CCB7CF-9D20-4953-9C95-94A01C9908CB}" destId="{CE8402EC-2060-44D2-9C3A-99BA4CCC0891}" srcOrd="1" destOrd="0" presId="urn:microsoft.com/office/officeart/2005/8/layout/vProcess5"/>
    <dgm:cxn modelId="{7E1C4038-2774-49E4-B5DC-89E5CDD5104B}" type="presOf" srcId="{9A08E7C3-8D28-4B2E-AA1D-E79C8E18FB29}" destId="{8B5E3EDB-B4DA-44C4-8F46-9FAD6AE1D760}" srcOrd="0" destOrd="0" presId="urn:microsoft.com/office/officeart/2005/8/layout/vProcess5"/>
    <dgm:cxn modelId="{D7DA3E62-C80D-4B86-93A5-C90FA13F61E3}" srcId="{9A08E7C3-8D28-4B2E-AA1D-E79C8E18FB29}" destId="{30A58E6F-40F5-45BD-B2F9-935421E40D87}" srcOrd="1" destOrd="0" parTransId="{0172CAF2-BED5-4804-B03E-F6A057994D62}" sibTransId="{6A223FE0-952A-4509-8D9B-1F36B1B26D11}"/>
    <dgm:cxn modelId="{74DD216D-1323-4833-8E27-7FAF3DF29DA2}" srcId="{9A08E7C3-8D28-4B2E-AA1D-E79C8E18FB29}" destId="{B4CE0105-1BE3-4843-AED6-5ECA107206E7}" srcOrd="2" destOrd="0" parTransId="{4CADDB44-191B-4593-AC1C-98380811F61A}" sibTransId="{1D269609-37EE-4F3E-A065-5A6B41B04371}"/>
    <dgm:cxn modelId="{6325596F-86D2-4C80-BA69-9D64DA6ABF7E}" type="presOf" srcId="{98CCB7CF-9D20-4953-9C95-94A01C9908CB}" destId="{458969B1-0653-4C58-9269-8A2A1AE55CBA}" srcOrd="0" destOrd="0" presId="urn:microsoft.com/office/officeart/2005/8/layout/vProcess5"/>
    <dgm:cxn modelId="{B6A3CD8E-C46D-4E98-97E6-87ECA96CA6F4}" type="presOf" srcId="{1D269609-37EE-4F3E-A065-5A6B41B04371}" destId="{3C28DD17-6F1B-44D0-A707-4343AE3F9C82}" srcOrd="0" destOrd="0" presId="urn:microsoft.com/office/officeart/2005/8/layout/vProcess5"/>
    <dgm:cxn modelId="{7E3D3CB0-9646-4DC9-8811-1296173FAD59}" type="presOf" srcId="{A509A2E2-CEE1-4339-B1D0-D2DAA7032C22}" destId="{204E91FB-CE84-4C97-B42F-FE975478E9F6}" srcOrd="1" destOrd="0" presId="urn:microsoft.com/office/officeart/2005/8/layout/vProcess5"/>
    <dgm:cxn modelId="{8F1E66CA-6F56-4DEA-AC62-51C0B1947044}" type="presOf" srcId="{6A223FE0-952A-4509-8D9B-1F36B1B26D11}" destId="{3313A180-37B3-461F-9908-CACCEE69250D}" srcOrd="0" destOrd="0" presId="urn:microsoft.com/office/officeart/2005/8/layout/vProcess5"/>
    <dgm:cxn modelId="{850373E6-7CB6-455C-B2D1-D46BE37544A8}" type="presOf" srcId="{A509A2E2-CEE1-4339-B1D0-D2DAA7032C22}" destId="{0BDF42A6-DC2B-42B7-AC39-B20A457DEC6E}" srcOrd="0" destOrd="0" presId="urn:microsoft.com/office/officeart/2005/8/layout/vProcess5"/>
    <dgm:cxn modelId="{D52CA9EB-F083-4BE6-9AD0-507D323910C7}" type="presOf" srcId="{30A58E6F-40F5-45BD-B2F9-935421E40D87}" destId="{9DF45036-D738-4CB2-80C4-86495506CB5A}" srcOrd="0" destOrd="0" presId="urn:microsoft.com/office/officeart/2005/8/layout/vProcess5"/>
    <dgm:cxn modelId="{409E73EC-3DCC-4DB1-94F8-664A3F147833}" type="presOf" srcId="{30A58E6F-40F5-45BD-B2F9-935421E40D87}" destId="{D4AF387C-0013-4FC5-8285-A927E8F796DA}" srcOrd="1" destOrd="0" presId="urn:microsoft.com/office/officeart/2005/8/layout/vProcess5"/>
    <dgm:cxn modelId="{97F727FA-750B-44AA-9016-0B9787049987}" type="presOf" srcId="{6ED29290-5F2F-4FC2-BDC0-C8EC71636624}" destId="{20C964C5-6065-4C0F-BB02-2AF2D49888B2}" srcOrd="0" destOrd="0" presId="urn:microsoft.com/office/officeart/2005/8/layout/vProcess5"/>
    <dgm:cxn modelId="{656888FB-B0C8-422D-8B77-55C46FA9BDC3}" srcId="{9A08E7C3-8D28-4B2E-AA1D-E79C8E18FB29}" destId="{98CCB7CF-9D20-4953-9C95-94A01C9908CB}" srcOrd="3" destOrd="0" parTransId="{A924025A-9E42-4344-BF1F-5AF5C4B7C2E2}" sibTransId="{1426005F-D252-46DE-B822-F318374180B5}"/>
    <dgm:cxn modelId="{CF2FF38D-EC59-455C-B014-8EFD2A554EBD}" type="presParOf" srcId="{8B5E3EDB-B4DA-44C4-8F46-9FAD6AE1D760}" destId="{321DDE6D-E0B8-427F-A620-C7C02C58E076}" srcOrd="0" destOrd="0" presId="urn:microsoft.com/office/officeart/2005/8/layout/vProcess5"/>
    <dgm:cxn modelId="{616AC65C-7B5D-461E-B19A-4FE3DD06F770}" type="presParOf" srcId="{8B5E3EDB-B4DA-44C4-8F46-9FAD6AE1D760}" destId="{0BDF42A6-DC2B-42B7-AC39-B20A457DEC6E}" srcOrd="1" destOrd="0" presId="urn:microsoft.com/office/officeart/2005/8/layout/vProcess5"/>
    <dgm:cxn modelId="{699A8634-FF8A-4A24-BF75-80D73DD33228}" type="presParOf" srcId="{8B5E3EDB-B4DA-44C4-8F46-9FAD6AE1D760}" destId="{9DF45036-D738-4CB2-80C4-86495506CB5A}" srcOrd="2" destOrd="0" presId="urn:microsoft.com/office/officeart/2005/8/layout/vProcess5"/>
    <dgm:cxn modelId="{820EF0B2-984D-4DBA-A3EF-9F8A5D2530A8}" type="presParOf" srcId="{8B5E3EDB-B4DA-44C4-8F46-9FAD6AE1D760}" destId="{F0B7C499-652A-4C08-9959-C1593DF6A229}" srcOrd="3" destOrd="0" presId="urn:microsoft.com/office/officeart/2005/8/layout/vProcess5"/>
    <dgm:cxn modelId="{65E92D5E-7146-4FE8-A1C2-5A83CD690A2D}" type="presParOf" srcId="{8B5E3EDB-B4DA-44C4-8F46-9FAD6AE1D760}" destId="{458969B1-0653-4C58-9269-8A2A1AE55CBA}" srcOrd="4" destOrd="0" presId="urn:microsoft.com/office/officeart/2005/8/layout/vProcess5"/>
    <dgm:cxn modelId="{E0DC1521-3E63-45E0-AFAC-D6276D7550A6}" type="presParOf" srcId="{8B5E3EDB-B4DA-44C4-8F46-9FAD6AE1D760}" destId="{20C964C5-6065-4C0F-BB02-2AF2D49888B2}" srcOrd="5" destOrd="0" presId="urn:microsoft.com/office/officeart/2005/8/layout/vProcess5"/>
    <dgm:cxn modelId="{6937A725-6013-43FA-84A8-72FB9EBFB813}" type="presParOf" srcId="{8B5E3EDB-B4DA-44C4-8F46-9FAD6AE1D760}" destId="{3313A180-37B3-461F-9908-CACCEE69250D}" srcOrd="6" destOrd="0" presId="urn:microsoft.com/office/officeart/2005/8/layout/vProcess5"/>
    <dgm:cxn modelId="{82048E6F-20D5-4299-B83A-A734E07E3382}" type="presParOf" srcId="{8B5E3EDB-B4DA-44C4-8F46-9FAD6AE1D760}" destId="{3C28DD17-6F1B-44D0-A707-4343AE3F9C82}" srcOrd="7" destOrd="0" presId="urn:microsoft.com/office/officeart/2005/8/layout/vProcess5"/>
    <dgm:cxn modelId="{278DD1F1-20EC-4737-9ED5-5A33B5711FA8}" type="presParOf" srcId="{8B5E3EDB-B4DA-44C4-8F46-9FAD6AE1D760}" destId="{204E91FB-CE84-4C97-B42F-FE975478E9F6}" srcOrd="8" destOrd="0" presId="urn:microsoft.com/office/officeart/2005/8/layout/vProcess5"/>
    <dgm:cxn modelId="{7AA0A418-66B9-419A-85D9-792141CA282A}" type="presParOf" srcId="{8B5E3EDB-B4DA-44C4-8F46-9FAD6AE1D760}" destId="{D4AF387C-0013-4FC5-8285-A927E8F796DA}" srcOrd="9" destOrd="0" presId="urn:microsoft.com/office/officeart/2005/8/layout/vProcess5"/>
    <dgm:cxn modelId="{55543246-2011-4FF4-8CDC-F363F2362782}" type="presParOf" srcId="{8B5E3EDB-B4DA-44C4-8F46-9FAD6AE1D760}" destId="{2BEC5F78-EBDF-4CFD-87E7-0906425C4C86}" srcOrd="10" destOrd="0" presId="urn:microsoft.com/office/officeart/2005/8/layout/vProcess5"/>
    <dgm:cxn modelId="{4E7F6B59-BEEB-457F-BF32-B0E8594E8DE5}" type="presParOf" srcId="{8B5E3EDB-B4DA-44C4-8F46-9FAD6AE1D760}" destId="{CE8402EC-2060-44D2-9C3A-99BA4CCC089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563BE4-3C22-48B9-90E2-35752C033AE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1E5B3C3-18BD-434D-9411-283B5F8951DE}">
      <dgm:prSet/>
      <dgm:spPr/>
      <dgm:t>
        <a:bodyPr/>
        <a:lstStyle/>
        <a:p>
          <a:r>
            <a:rPr lang="en-US"/>
            <a:t>The slope of a linear model represents the rate of change of the dependent variable with respect to the independent variable.</a:t>
          </a:r>
        </a:p>
      </dgm:t>
    </dgm:pt>
    <dgm:pt modelId="{C0287207-AD99-412E-B8BC-5D083C1DA9C8}" type="parTrans" cxnId="{56BCB376-CA0B-402D-BDA2-3A457B83F0DC}">
      <dgm:prSet/>
      <dgm:spPr/>
      <dgm:t>
        <a:bodyPr/>
        <a:lstStyle/>
        <a:p>
          <a:endParaRPr lang="en-US"/>
        </a:p>
      </dgm:t>
    </dgm:pt>
    <dgm:pt modelId="{8DA5DD75-B45A-4B99-AFF2-863E8BB5B26A}" type="sibTrans" cxnId="{56BCB376-CA0B-402D-BDA2-3A457B83F0DC}">
      <dgm:prSet/>
      <dgm:spPr/>
      <dgm:t>
        <a:bodyPr/>
        <a:lstStyle/>
        <a:p>
          <a:endParaRPr lang="en-US"/>
        </a:p>
      </dgm:t>
    </dgm:pt>
    <dgm:pt modelId="{D26D4B0D-CC72-4C03-BBF2-A6AFF469C092}">
      <dgm:prSet/>
      <dgm:spPr/>
      <dgm:t>
        <a:bodyPr/>
        <a:lstStyle/>
        <a:p>
          <a:r>
            <a:rPr lang="en-US"/>
            <a:t>A positive slope indicates that the dependent variable increases as the independent variable increases.</a:t>
          </a:r>
        </a:p>
      </dgm:t>
    </dgm:pt>
    <dgm:pt modelId="{0AA5C3C5-60EA-4800-AE84-72801F6789D8}" type="parTrans" cxnId="{854F4F27-BC42-430E-B23F-B8106B5ED941}">
      <dgm:prSet/>
      <dgm:spPr/>
      <dgm:t>
        <a:bodyPr/>
        <a:lstStyle/>
        <a:p>
          <a:endParaRPr lang="en-US"/>
        </a:p>
      </dgm:t>
    </dgm:pt>
    <dgm:pt modelId="{820B5F29-6B58-49CB-80F6-15E796EF422A}" type="sibTrans" cxnId="{854F4F27-BC42-430E-B23F-B8106B5ED941}">
      <dgm:prSet/>
      <dgm:spPr/>
      <dgm:t>
        <a:bodyPr/>
        <a:lstStyle/>
        <a:p>
          <a:endParaRPr lang="en-US"/>
        </a:p>
      </dgm:t>
    </dgm:pt>
    <dgm:pt modelId="{B7FE5DF4-070D-4D57-AC8B-63A8977ABBD8}">
      <dgm:prSet/>
      <dgm:spPr/>
      <dgm:t>
        <a:bodyPr/>
        <a:lstStyle/>
        <a:p>
          <a:r>
            <a:rPr lang="en-US"/>
            <a:t>A negative slope indicates that the dependent variable decreases as the independent variable increases.</a:t>
          </a:r>
        </a:p>
      </dgm:t>
    </dgm:pt>
    <dgm:pt modelId="{67C7F701-8C19-42EB-A2CF-D0E11DAC9830}" type="parTrans" cxnId="{1556BF74-688C-489C-88F3-EB79D514626C}">
      <dgm:prSet/>
      <dgm:spPr/>
      <dgm:t>
        <a:bodyPr/>
        <a:lstStyle/>
        <a:p>
          <a:endParaRPr lang="en-US"/>
        </a:p>
      </dgm:t>
    </dgm:pt>
    <dgm:pt modelId="{EBAC29EF-CE49-4244-B9E7-D59CCF1B19CA}" type="sibTrans" cxnId="{1556BF74-688C-489C-88F3-EB79D514626C}">
      <dgm:prSet/>
      <dgm:spPr/>
      <dgm:t>
        <a:bodyPr/>
        <a:lstStyle/>
        <a:p>
          <a:endParaRPr lang="en-US"/>
        </a:p>
      </dgm:t>
    </dgm:pt>
    <dgm:pt modelId="{847C16ED-2F03-4405-8295-AE46AD9A702A}">
      <dgm:prSet/>
      <dgm:spPr/>
      <dgm:t>
        <a:bodyPr/>
        <a:lstStyle/>
        <a:p>
          <a:r>
            <a:rPr lang="en-US"/>
            <a:t>The greater the slope, the steeper the line and the greater the rate of change.</a:t>
          </a:r>
        </a:p>
      </dgm:t>
    </dgm:pt>
    <dgm:pt modelId="{873D47E1-68B0-4DEC-AE8F-31B12FC7723A}" type="parTrans" cxnId="{C7113A43-C121-4888-A7BB-909256FBA5F7}">
      <dgm:prSet/>
      <dgm:spPr/>
      <dgm:t>
        <a:bodyPr/>
        <a:lstStyle/>
        <a:p>
          <a:endParaRPr lang="en-US"/>
        </a:p>
      </dgm:t>
    </dgm:pt>
    <dgm:pt modelId="{1CD0DB87-1F08-4491-A6AF-F00CA10E469B}" type="sibTrans" cxnId="{C7113A43-C121-4888-A7BB-909256FBA5F7}">
      <dgm:prSet/>
      <dgm:spPr/>
      <dgm:t>
        <a:bodyPr/>
        <a:lstStyle/>
        <a:p>
          <a:endParaRPr lang="en-US"/>
        </a:p>
      </dgm:t>
    </dgm:pt>
    <dgm:pt modelId="{221C41CB-09AC-4681-9760-0869FC1F9877}" type="pres">
      <dgm:prSet presAssocID="{3B563BE4-3C22-48B9-90E2-35752C033AE1}" presName="linear" presStyleCnt="0">
        <dgm:presLayoutVars>
          <dgm:animLvl val="lvl"/>
          <dgm:resizeHandles val="exact"/>
        </dgm:presLayoutVars>
      </dgm:prSet>
      <dgm:spPr/>
    </dgm:pt>
    <dgm:pt modelId="{ED5650E6-D3E9-472A-BE35-1229312DD9AC}" type="pres">
      <dgm:prSet presAssocID="{F1E5B3C3-18BD-434D-9411-283B5F8951DE}" presName="parentText" presStyleLbl="node1" presStyleIdx="0" presStyleCnt="4">
        <dgm:presLayoutVars>
          <dgm:chMax val="0"/>
          <dgm:bulletEnabled val="1"/>
        </dgm:presLayoutVars>
      </dgm:prSet>
      <dgm:spPr/>
    </dgm:pt>
    <dgm:pt modelId="{EE96DAC7-4B77-4B79-8EC3-A9FA0A838AD0}" type="pres">
      <dgm:prSet presAssocID="{8DA5DD75-B45A-4B99-AFF2-863E8BB5B26A}" presName="spacer" presStyleCnt="0"/>
      <dgm:spPr/>
    </dgm:pt>
    <dgm:pt modelId="{2F74D3F4-4B60-4A43-AD4B-E9A55CFE95E0}" type="pres">
      <dgm:prSet presAssocID="{D26D4B0D-CC72-4C03-BBF2-A6AFF469C092}" presName="parentText" presStyleLbl="node1" presStyleIdx="1" presStyleCnt="4">
        <dgm:presLayoutVars>
          <dgm:chMax val="0"/>
          <dgm:bulletEnabled val="1"/>
        </dgm:presLayoutVars>
      </dgm:prSet>
      <dgm:spPr/>
    </dgm:pt>
    <dgm:pt modelId="{8510FD45-7CEC-4ECE-B5F0-A7AB3A3B7153}" type="pres">
      <dgm:prSet presAssocID="{820B5F29-6B58-49CB-80F6-15E796EF422A}" presName="spacer" presStyleCnt="0"/>
      <dgm:spPr/>
    </dgm:pt>
    <dgm:pt modelId="{1280BD40-D20A-41D6-8FF9-F4E7C32E46D5}" type="pres">
      <dgm:prSet presAssocID="{B7FE5DF4-070D-4D57-AC8B-63A8977ABBD8}" presName="parentText" presStyleLbl="node1" presStyleIdx="2" presStyleCnt="4">
        <dgm:presLayoutVars>
          <dgm:chMax val="0"/>
          <dgm:bulletEnabled val="1"/>
        </dgm:presLayoutVars>
      </dgm:prSet>
      <dgm:spPr/>
    </dgm:pt>
    <dgm:pt modelId="{ABD6E3FD-BFAB-4D4B-BC58-0AD0CE1F4C5B}" type="pres">
      <dgm:prSet presAssocID="{EBAC29EF-CE49-4244-B9E7-D59CCF1B19CA}" presName="spacer" presStyleCnt="0"/>
      <dgm:spPr/>
    </dgm:pt>
    <dgm:pt modelId="{D0BB4734-5E32-4934-BFFA-AA8B8F2779D0}" type="pres">
      <dgm:prSet presAssocID="{847C16ED-2F03-4405-8295-AE46AD9A702A}" presName="parentText" presStyleLbl="node1" presStyleIdx="3" presStyleCnt="4">
        <dgm:presLayoutVars>
          <dgm:chMax val="0"/>
          <dgm:bulletEnabled val="1"/>
        </dgm:presLayoutVars>
      </dgm:prSet>
      <dgm:spPr/>
    </dgm:pt>
  </dgm:ptLst>
  <dgm:cxnLst>
    <dgm:cxn modelId="{854F4F27-BC42-430E-B23F-B8106B5ED941}" srcId="{3B563BE4-3C22-48B9-90E2-35752C033AE1}" destId="{D26D4B0D-CC72-4C03-BBF2-A6AFF469C092}" srcOrd="1" destOrd="0" parTransId="{0AA5C3C5-60EA-4800-AE84-72801F6789D8}" sibTransId="{820B5F29-6B58-49CB-80F6-15E796EF422A}"/>
    <dgm:cxn modelId="{EC589336-6F01-4C5F-BEE8-0ED5A55F7DAB}" type="presOf" srcId="{847C16ED-2F03-4405-8295-AE46AD9A702A}" destId="{D0BB4734-5E32-4934-BFFA-AA8B8F2779D0}" srcOrd="0" destOrd="0" presId="urn:microsoft.com/office/officeart/2005/8/layout/vList2"/>
    <dgm:cxn modelId="{C7113A43-C121-4888-A7BB-909256FBA5F7}" srcId="{3B563BE4-3C22-48B9-90E2-35752C033AE1}" destId="{847C16ED-2F03-4405-8295-AE46AD9A702A}" srcOrd="3" destOrd="0" parTransId="{873D47E1-68B0-4DEC-AE8F-31B12FC7723A}" sibTransId="{1CD0DB87-1F08-4491-A6AF-F00CA10E469B}"/>
    <dgm:cxn modelId="{1556BF74-688C-489C-88F3-EB79D514626C}" srcId="{3B563BE4-3C22-48B9-90E2-35752C033AE1}" destId="{B7FE5DF4-070D-4D57-AC8B-63A8977ABBD8}" srcOrd="2" destOrd="0" parTransId="{67C7F701-8C19-42EB-A2CF-D0E11DAC9830}" sibTransId="{EBAC29EF-CE49-4244-B9E7-D59CCF1B19CA}"/>
    <dgm:cxn modelId="{56BCB376-CA0B-402D-BDA2-3A457B83F0DC}" srcId="{3B563BE4-3C22-48B9-90E2-35752C033AE1}" destId="{F1E5B3C3-18BD-434D-9411-283B5F8951DE}" srcOrd="0" destOrd="0" parTransId="{C0287207-AD99-412E-B8BC-5D083C1DA9C8}" sibTransId="{8DA5DD75-B45A-4B99-AFF2-863E8BB5B26A}"/>
    <dgm:cxn modelId="{38BB7A57-B7EF-4818-AC43-B2FB11782876}" type="presOf" srcId="{F1E5B3C3-18BD-434D-9411-283B5F8951DE}" destId="{ED5650E6-D3E9-472A-BE35-1229312DD9AC}" srcOrd="0" destOrd="0" presId="urn:microsoft.com/office/officeart/2005/8/layout/vList2"/>
    <dgm:cxn modelId="{5D508E5A-A573-4F35-B8BC-03181B8DC410}" type="presOf" srcId="{D26D4B0D-CC72-4C03-BBF2-A6AFF469C092}" destId="{2F74D3F4-4B60-4A43-AD4B-E9A55CFE95E0}" srcOrd="0" destOrd="0" presId="urn:microsoft.com/office/officeart/2005/8/layout/vList2"/>
    <dgm:cxn modelId="{87F4A181-0D32-4C4D-8290-559FC5AB474D}" type="presOf" srcId="{3B563BE4-3C22-48B9-90E2-35752C033AE1}" destId="{221C41CB-09AC-4681-9760-0869FC1F9877}" srcOrd="0" destOrd="0" presId="urn:microsoft.com/office/officeart/2005/8/layout/vList2"/>
    <dgm:cxn modelId="{113FFAD9-91B9-435C-8CB9-8A432535D379}" type="presOf" srcId="{B7FE5DF4-070D-4D57-AC8B-63A8977ABBD8}" destId="{1280BD40-D20A-41D6-8FF9-F4E7C32E46D5}" srcOrd="0" destOrd="0" presId="urn:microsoft.com/office/officeart/2005/8/layout/vList2"/>
    <dgm:cxn modelId="{9E46611D-6568-4EA2-88FC-C022CD3AE36E}" type="presParOf" srcId="{221C41CB-09AC-4681-9760-0869FC1F9877}" destId="{ED5650E6-D3E9-472A-BE35-1229312DD9AC}" srcOrd="0" destOrd="0" presId="urn:microsoft.com/office/officeart/2005/8/layout/vList2"/>
    <dgm:cxn modelId="{544184D9-CDC7-4447-89E2-C8F6F3EEFE49}" type="presParOf" srcId="{221C41CB-09AC-4681-9760-0869FC1F9877}" destId="{EE96DAC7-4B77-4B79-8EC3-A9FA0A838AD0}" srcOrd="1" destOrd="0" presId="urn:microsoft.com/office/officeart/2005/8/layout/vList2"/>
    <dgm:cxn modelId="{3DE238A1-50A9-4030-A68F-3607F158E42F}" type="presParOf" srcId="{221C41CB-09AC-4681-9760-0869FC1F9877}" destId="{2F74D3F4-4B60-4A43-AD4B-E9A55CFE95E0}" srcOrd="2" destOrd="0" presId="urn:microsoft.com/office/officeart/2005/8/layout/vList2"/>
    <dgm:cxn modelId="{7B078ADA-47CD-4CAC-834C-6BDF8F57FCF7}" type="presParOf" srcId="{221C41CB-09AC-4681-9760-0869FC1F9877}" destId="{8510FD45-7CEC-4ECE-B5F0-A7AB3A3B7153}" srcOrd="3" destOrd="0" presId="urn:microsoft.com/office/officeart/2005/8/layout/vList2"/>
    <dgm:cxn modelId="{D4BCE00E-FD92-43A3-AAEE-F6B158B6439A}" type="presParOf" srcId="{221C41CB-09AC-4681-9760-0869FC1F9877}" destId="{1280BD40-D20A-41D6-8FF9-F4E7C32E46D5}" srcOrd="4" destOrd="0" presId="urn:microsoft.com/office/officeart/2005/8/layout/vList2"/>
    <dgm:cxn modelId="{0726E10B-1452-49AF-9F09-DD3F02724A7D}" type="presParOf" srcId="{221C41CB-09AC-4681-9760-0869FC1F9877}" destId="{ABD6E3FD-BFAB-4D4B-BC58-0AD0CE1F4C5B}" srcOrd="5" destOrd="0" presId="urn:microsoft.com/office/officeart/2005/8/layout/vList2"/>
    <dgm:cxn modelId="{0769EA68-1B75-4BC4-B7F9-7EA699ADEF2D}" type="presParOf" srcId="{221C41CB-09AC-4681-9760-0869FC1F9877}" destId="{D0BB4734-5E32-4934-BFFA-AA8B8F2779D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988C4-C025-4CFC-9054-E633F355731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3924F52-ABB2-4C38-BF5F-D025FE777DF6}">
      <dgm:prSet/>
      <dgm:spPr/>
      <dgm:t>
        <a:bodyPr/>
        <a:lstStyle/>
        <a:p>
          <a:pPr>
            <a:lnSpc>
              <a:spcPct val="100000"/>
            </a:lnSpc>
          </a:pPr>
          <a:r>
            <a:rPr lang="en-US"/>
            <a:t>Understanding the slope and y-intercept of a linear model can help us interpret the relationship between the variables.</a:t>
          </a:r>
        </a:p>
      </dgm:t>
    </dgm:pt>
    <dgm:pt modelId="{B02516BA-B481-437A-931E-CDD7A7425E36}" type="parTrans" cxnId="{02367976-6B04-43FD-AF51-B62F31A8410B}">
      <dgm:prSet/>
      <dgm:spPr/>
      <dgm:t>
        <a:bodyPr/>
        <a:lstStyle/>
        <a:p>
          <a:endParaRPr lang="en-US"/>
        </a:p>
      </dgm:t>
    </dgm:pt>
    <dgm:pt modelId="{77264CA3-B8D1-4E83-9D58-0AC87C6C8E81}" type="sibTrans" cxnId="{02367976-6B04-43FD-AF51-B62F31A8410B}">
      <dgm:prSet/>
      <dgm:spPr/>
      <dgm:t>
        <a:bodyPr/>
        <a:lstStyle/>
        <a:p>
          <a:endParaRPr lang="en-US"/>
        </a:p>
      </dgm:t>
    </dgm:pt>
    <dgm:pt modelId="{5BDD53E1-7D72-4F46-BEAC-FD02E64E6B8E}">
      <dgm:prSet/>
      <dgm:spPr/>
      <dgm:t>
        <a:bodyPr/>
        <a:lstStyle/>
        <a:p>
          <a:pPr>
            <a:lnSpc>
              <a:spcPct val="100000"/>
            </a:lnSpc>
          </a:pPr>
          <a:r>
            <a:rPr lang="en-US"/>
            <a:t>The slope tells us the rate of change of the dependent variable with respect to the independent variable.</a:t>
          </a:r>
        </a:p>
      </dgm:t>
    </dgm:pt>
    <dgm:pt modelId="{532B88B1-D5FD-4395-8530-31A92E9ED813}" type="parTrans" cxnId="{772EBF34-C856-4272-9F9C-15DB98B0A903}">
      <dgm:prSet/>
      <dgm:spPr/>
      <dgm:t>
        <a:bodyPr/>
        <a:lstStyle/>
        <a:p>
          <a:endParaRPr lang="en-US"/>
        </a:p>
      </dgm:t>
    </dgm:pt>
    <dgm:pt modelId="{087A3B96-640C-438C-B891-DF3D271D71CF}" type="sibTrans" cxnId="{772EBF34-C856-4272-9F9C-15DB98B0A903}">
      <dgm:prSet/>
      <dgm:spPr/>
      <dgm:t>
        <a:bodyPr/>
        <a:lstStyle/>
        <a:p>
          <a:endParaRPr lang="en-US"/>
        </a:p>
      </dgm:t>
    </dgm:pt>
    <dgm:pt modelId="{EAC50293-B27E-49F8-8743-DBEDD9E00B2B}">
      <dgm:prSet/>
      <dgm:spPr/>
      <dgm:t>
        <a:bodyPr/>
        <a:lstStyle/>
        <a:p>
          <a:pPr>
            <a:lnSpc>
              <a:spcPct val="100000"/>
            </a:lnSpc>
          </a:pPr>
          <a:r>
            <a:rPr lang="en-US"/>
            <a:t>The y-intercept tells us the starting value of the dependent variable when the independent variable is zero.</a:t>
          </a:r>
        </a:p>
      </dgm:t>
    </dgm:pt>
    <dgm:pt modelId="{2A808049-2C50-4482-A9C8-E2656F335979}" type="parTrans" cxnId="{BE37DE4B-5A2E-4203-AC98-BB2B9A7AC23F}">
      <dgm:prSet/>
      <dgm:spPr/>
      <dgm:t>
        <a:bodyPr/>
        <a:lstStyle/>
        <a:p>
          <a:endParaRPr lang="en-US"/>
        </a:p>
      </dgm:t>
    </dgm:pt>
    <dgm:pt modelId="{F18EA42E-0AD3-4C32-A877-E9FCF7F36C64}" type="sibTrans" cxnId="{BE37DE4B-5A2E-4203-AC98-BB2B9A7AC23F}">
      <dgm:prSet/>
      <dgm:spPr/>
      <dgm:t>
        <a:bodyPr/>
        <a:lstStyle/>
        <a:p>
          <a:endParaRPr lang="en-US"/>
        </a:p>
      </dgm:t>
    </dgm:pt>
    <dgm:pt modelId="{8EDEED25-4922-4713-8E82-315BE807DBB1}" type="pres">
      <dgm:prSet presAssocID="{73F988C4-C025-4CFC-9054-E633F3557314}" presName="root" presStyleCnt="0">
        <dgm:presLayoutVars>
          <dgm:dir/>
          <dgm:resizeHandles val="exact"/>
        </dgm:presLayoutVars>
      </dgm:prSet>
      <dgm:spPr/>
    </dgm:pt>
    <dgm:pt modelId="{0F2978A1-0FDC-49FE-95F2-F7CC8D72D0DB}" type="pres">
      <dgm:prSet presAssocID="{F3924F52-ABB2-4C38-BF5F-D025FE777DF6}" presName="compNode" presStyleCnt="0"/>
      <dgm:spPr/>
    </dgm:pt>
    <dgm:pt modelId="{63813507-F30B-4C05-8626-237E9AA239E6}" type="pres">
      <dgm:prSet presAssocID="{F3924F52-ABB2-4C38-BF5F-D025FE777DF6}" presName="bgRect" presStyleLbl="bgShp" presStyleIdx="0" presStyleCnt="3"/>
      <dgm:spPr/>
    </dgm:pt>
    <dgm:pt modelId="{DCE54758-F784-44E9-9C94-35C3A11E674D}" type="pres">
      <dgm:prSet presAssocID="{F3924F52-ABB2-4C38-BF5F-D025FE777DF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E725CD18-2D21-48E0-BAE1-5480264F12C8}" type="pres">
      <dgm:prSet presAssocID="{F3924F52-ABB2-4C38-BF5F-D025FE777DF6}" presName="spaceRect" presStyleCnt="0"/>
      <dgm:spPr/>
    </dgm:pt>
    <dgm:pt modelId="{D222EC15-ED02-48E6-A144-9F3839005436}" type="pres">
      <dgm:prSet presAssocID="{F3924F52-ABB2-4C38-BF5F-D025FE777DF6}" presName="parTx" presStyleLbl="revTx" presStyleIdx="0" presStyleCnt="3">
        <dgm:presLayoutVars>
          <dgm:chMax val="0"/>
          <dgm:chPref val="0"/>
        </dgm:presLayoutVars>
      </dgm:prSet>
      <dgm:spPr/>
    </dgm:pt>
    <dgm:pt modelId="{E4AF5860-3C5F-42F9-82AB-151ED187C640}" type="pres">
      <dgm:prSet presAssocID="{77264CA3-B8D1-4E83-9D58-0AC87C6C8E81}" presName="sibTrans" presStyleCnt="0"/>
      <dgm:spPr/>
    </dgm:pt>
    <dgm:pt modelId="{93450BEC-404C-4276-94FC-DADF0D07DC1C}" type="pres">
      <dgm:prSet presAssocID="{5BDD53E1-7D72-4F46-BEAC-FD02E64E6B8E}" presName="compNode" presStyleCnt="0"/>
      <dgm:spPr/>
    </dgm:pt>
    <dgm:pt modelId="{65BBCA7E-8D6C-4C46-BAC5-0D20BEBA25F9}" type="pres">
      <dgm:prSet presAssocID="{5BDD53E1-7D72-4F46-BEAC-FD02E64E6B8E}" presName="bgRect" presStyleLbl="bgShp" presStyleIdx="1" presStyleCnt="3"/>
      <dgm:spPr/>
    </dgm:pt>
    <dgm:pt modelId="{A83B8A26-55EC-491A-B173-4F5FF471ACD3}" type="pres">
      <dgm:prSet presAssocID="{5BDD53E1-7D72-4F46-BEAC-FD02E64E6B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D37659DA-0D8C-448A-B150-5C3C878B3FD1}" type="pres">
      <dgm:prSet presAssocID="{5BDD53E1-7D72-4F46-BEAC-FD02E64E6B8E}" presName="spaceRect" presStyleCnt="0"/>
      <dgm:spPr/>
    </dgm:pt>
    <dgm:pt modelId="{27786378-83F7-4A93-B4A0-372E86CE655A}" type="pres">
      <dgm:prSet presAssocID="{5BDD53E1-7D72-4F46-BEAC-FD02E64E6B8E}" presName="parTx" presStyleLbl="revTx" presStyleIdx="1" presStyleCnt="3">
        <dgm:presLayoutVars>
          <dgm:chMax val="0"/>
          <dgm:chPref val="0"/>
        </dgm:presLayoutVars>
      </dgm:prSet>
      <dgm:spPr/>
    </dgm:pt>
    <dgm:pt modelId="{BDB16A2B-1840-483F-A11F-FFC51FC9EB30}" type="pres">
      <dgm:prSet presAssocID="{087A3B96-640C-438C-B891-DF3D271D71CF}" presName="sibTrans" presStyleCnt="0"/>
      <dgm:spPr/>
    </dgm:pt>
    <dgm:pt modelId="{B78FC9E9-6BB2-436A-A085-AD892C47B321}" type="pres">
      <dgm:prSet presAssocID="{EAC50293-B27E-49F8-8743-DBEDD9E00B2B}" presName="compNode" presStyleCnt="0"/>
      <dgm:spPr/>
    </dgm:pt>
    <dgm:pt modelId="{43CEB39C-941D-4E77-99A2-47C40455457B}" type="pres">
      <dgm:prSet presAssocID="{EAC50293-B27E-49F8-8743-DBEDD9E00B2B}" presName="bgRect" presStyleLbl="bgShp" presStyleIdx="2" presStyleCnt="3"/>
      <dgm:spPr/>
    </dgm:pt>
    <dgm:pt modelId="{C53331CA-A433-49FA-AEF4-2637438CEB0F}" type="pres">
      <dgm:prSet presAssocID="{EAC50293-B27E-49F8-8743-DBEDD9E00B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thematics"/>
        </a:ext>
      </dgm:extLst>
    </dgm:pt>
    <dgm:pt modelId="{C2F166AD-B7BC-433A-AA8E-5DECE4D3D67D}" type="pres">
      <dgm:prSet presAssocID="{EAC50293-B27E-49F8-8743-DBEDD9E00B2B}" presName="spaceRect" presStyleCnt="0"/>
      <dgm:spPr/>
    </dgm:pt>
    <dgm:pt modelId="{7BD407F3-2054-4CE1-BBFB-C70EFF396988}" type="pres">
      <dgm:prSet presAssocID="{EAC50293-B27E-49F8-8743-DBEDD9E00B2B}" presName="parTx" presStyleLbl="revTx" presStyleIdx="2" presStyleCnt="3">
        <dgm:presLayoutVars>
          <dgm:chMax val="0"/>
          <dgm:chPref val="0"/>
        </dgm:presLayoutVars>
      </dgm:prSet>
      <dgm:spPr/>
    </dgm:pt>
  </dgm:ptLst>
  <dgm:cxnLst>
    <dgm:cxn modelId="{95C2DB12-72C2-4DF3-A278-9F9C8ADC04CF}" type="presOf" srcId="{F3924F52-ABB2-4C38-BF5F-D025FE777DF6}" destId="{D222EC15-ED02-48E6-A144-9F3839005436}" srcOrd="0" destOrd="0" presId="urn:microsoft.com/office/officeart/2018/2/layout/IconVerticalSolidList"/>
    <dgm:cxn modelId="{0009A417-B868-423B-83FE-1B07BAE0D3EC}" type="presOf" srcId="{5BDD53E1-7D72-4F46-BEAC-FD02E64E6B8E}" destId="{27786378-83F7-4A93-B4A0-372E86CE655A}" srcOrd="0" destOrd="0" presId="urn:microsoft.com/office/officeart/2018/2/layout/IconVerticalSolidList"/>
    <dgm:cxn modelId="{772EBF34-C856-4272-9F9C-15DB98B0A903}" srcId="{73F988C4-C025-4CFC-9054-E633F3557314}" destId="{5BDD53E1-7D72-4F46-BEAC-FD02E64E6B8E}" srcOrd="1" destOrd="0" parTransId="{532B88B1-D5FD-4395-8530-31A92E9ED813}" sibTransId="{087A3B96-640C-438C-B891-DF3D271D71CF}"/>
    <dgm:cxn modelId="{BE37DE4B-5A2E-4203-AC98-BB2B9A7AC23F}" srcId="{73F988C4-C025-4CFC-9054-E633F3557314}" destId="{EAC50293-B27E-49F8-8743-DBEDD9E00B2B}" srcOrd="2" destOrd="0" parTransId="{2A808049-2C50-4482-A9C8-E2656F335979}" sibTransId="{F18EA42E-0AD3-4C32-A877-E9FCF7F36C64}"/>
    <dgm:cxn modelId="{02367976-6B04-43FD-AF51-B62F31A8410B}" srcId="{73F988C4-C025-4CFC-9054-E633F3557314}" destId="{F3924F52-ABB2-4C38-BF5F-D025FE777DF6}" srcOrd="0" destOrd="0" parTransId="{B02516BA-B481-437A-931E-CDD7A7425E36}" sibTransId="{77264CA3-B8D1-4E83-9D58-0AC87C6C8E81}"/>
    <dgm:cxn modelId="{7CDDBFAF-0B5C-4908-8CCC-582914CC9341}" type="presOf" srcId="{73F988C4-C025-4CFC-9054-E633F3557314}" destId="{8EDEED25-4922-4713-8E82-315BE807DBB1}" srcOrd="0" destOrd="0" presId="urn:microsoft.com/office/officeart/2018/2/layout/IconVerticalSolidList"/>
    <dgm:cxn modelId="{4E91E4B1-3E59-42DB-B30C-B7CA48BEA0F5}" type="presOf" srcId="{EAC50293-B27E-49F8-8743-DBEDD9E00B2B}" destId="{7BD407F3-2054-4CE1-BBFB-C70EFF396988}" srcOrd="0" destOrd="0" presId="urn:microsoft.com/office/officeart/2018/2/layout/IconVerticalSolidList"/>
    <dgm:cxn modelId="{A09F4167-92E9-476F-B943-BEA1A002AB9B}" type="presParOf" srcId="{8EDEED25-4922-4713-8E82-315BE807DBB1}" destId="{0F2978A1-0FDC-49FE-95F2-F7CC8D72D0DB}" srcOrd="0" destOrd="0" presId="urn:microsoft.com/office/officeart/2018/2/layout/IconVerticalSolidList"/>
    <dgm:cxn modelId="{5739C8CE-DD1E-4768-B796-C500938C6891}" type="presParOf" srcId="{0F2978A1-0FDC-49FE-95F2-F7CC8D72D0DB}" destId="{63813507-F30B-4C05-8626-237E9AA239E6}" srcOrd="0" destOrd="0" presId="urn:microsoft.com/office/officeart/2018/2/layout/IconVerticalSolidList"/>
    <dgm:cxn modelId="{E13BADE3-F414-491E-A506-8B16DDFC0C30}" type="presParOf" srcId="{0F2978A1-0FDC-49FE-95F2-F7CC8D72D0DB}" destId="{DCE54758-F784-44E9-9C94-35C3A11E674D}" srcOrd="1" destOrd="0" presId="urn:microsoft.com/office/officeart/2018/2/layout/IconVerticalSolidList"/>
    <dgm:cxn modelId="{D4E0948D-3C2E-474E-858A-4724D8C1138C}" type="presParOf" srcId="{0F2978A1-0FDC-49FE-95F2-F7CC8D72D0DB}" destId="{E725CD18-2D21-48E0-BAE1-5480264F12C8}" srcOrd="2" destOrd="0" presId="urn:microsoft.com/office/officeart/2018/2/layout/IconVerticalSolidList"/>
    <dgm:cxn modelId="{6E28EDB0-D695-4EF2-99DB-292CBF3D36CC}" type="presParOf" srcId="{0F2978A1-0FDC-49FE-95F2-F7CC8D72D0DB}" destId="{D222EC15-ED02-48E6-A144-9F3839005436}" srcOrd="3" destOrd="0" presId="urn:microsoft.com/office/officeart/2018/2/layout/IconVerticalSolidList"/>
    <dgm:cxn modelId="{6B102A03-B701-48CD-B614-A48E3729366A}" type="presParOf" srcId="{8EDEED25-4922-4713-8E82-315BE807DBB1}" destId="{E4AF5860-3C5F-42F9-82AB-151ED187C640}" srcOrd="1" destOrd="0" presId="urn:microsoft.com/office/officeart/2018/2/layout/IconVerticalSolidList"/>
    <dgm:cxn modelId="{703F8F6D-DF69-4CF2-894E-49CC09E3F2C3}" type="presParOf" srcId="{8EDEED25-4922-4713-8E82-315BE807DBB1}" destId="{93450BEC-404C-4276-94FC-DADF0D07DC1C}" srcOrd="2" destOrd="0" presId="urn:microsoft.com/office/officeart/2018/2/layout/IconVerticalSolidList"/>
    <dgm:cxn modelId="{C8E4745A-6E97-49C4-94C0-D26B55B79390}" type="presParOf" srcId="{93450BEC-404C-4276-94FC-DADF0D07DC1C}" destId="{65BBCA7E-8D6C-4C46-BAC5-0D20BEBA25F9}" srcOrd="0" destOrd="0" presId="urn:microsoft.com/office/officeart/2018/2/layout/IconVerticalSolidList"/>
    <dgm:cxn modelId="{6FFF3EA6-8DF6-4B83-A70E-B774C746D2B3}" type="presParOf" srcId="{93450BEC-404C-4276-94FC-DADF0D07DC1C}" destId="{A83B8A26-55EC-491A-B173-4F5FF471ACD3}" srcOrd="1" destOrd="0" presId="urn:microsoft.com/office/officeart/2018/2/layout/IconVerticalSolidList"/>
    <dgm:cxn modelId="{AD3A1D23-DF5F-46FB-889F-13969FF9F5E6}" type="presParOf" srcId="{93450BEC-404C-4276-94FC-DADF0D07DC1C}" destId="{D37659DA-0D8C-448A-B150-5C3C878B3FD1}" srcOrd="2" destOrd="0" presId="urn:microsoft.com/office/officeart/2018/2/layout/IconVerticalSolidList"/>
    <dgm:cxn modelId="{F2D525BE-91FC-4C75-97B7-57BDEE588780}" type="presParOf" srcId="{93450BEC-404C-4276-94FC-DADF0D07DC1C}" destId="{27786378-83F7-4A93-B4A0-372E86CE655A}" srcOrd="3" destOrd="0" presId="urn:microsoft.com/office/officeart/2018/2/layout/IconVerticalSolidList"/>
    <dgm:cxn modelId="{3E5D5DE4-A5C3-46D1-880F-3E6E056578BE}" type="presParOf" srcId="{8EDEED25-4922-4713-8E82-315BE807DBB1}" destId="{BDB16A2B-1840-483F-A11F-FFC51FC9EB30}" srcOrd="3" destOrd="0" presId="urn:microsoft.com/office/officeart/2018/2/layout/IconVerticalSolidList"/>
    <dgm:cxn modelId="{24705135-10E8-4EE5-9A17-87C8E70A0B24}" type="presParOf" srcId="{8EDEED25-4922-4713-8E82-315BE807DBB1}" destId="{B78FC9E9-6BB2-436A-A085-AD892C47B321}" srcOrd="4" destOrd="0" presId="urn:microsoft.com/office/officeart/2018/2/layout/IconVerticalSolidList"/>
    <dgm:cxn modelId="{B30D1310-4FE1-4A9F-9496-88EA0EAB6933}" type="presParOf" srcId="{B78FC9E9-6BB2-436A-A085-AD892C47B321}" destId="{43CEB39C-941D-4E77-99A2-47C40455457B}" srcOrd="0" destOrd="0" presId="urn:microsoft.com/office/officeart/2018/2/layout/IconVerticalSolidList"/>
    <dgm:cxn modelId="{EE0305A2-D73F-4ED6-89EA-E7210741DBC7}" type="presParOf" srcId="{B78FC9E9-6BB2-436A-A085-AD892C47B321}" destId="{C53331CA-A433-49FA-AEF4-2637438CEB0F}" srcOrd="1" destOrd="0" presId="urn:microsoft.com/office/officeart/2018/2/layout/IconVerticalSolidList"/>
    <dgm:cxn modelId="{B6179F23-0ACA-4965-92D8-B1C030DF4D79}" type="presParOf" srcId="{B78FC9E9-6BB2-436A-A085-AD892C47B321}" destId="{C2F166AD-B7BC-433A-AA8E-5DECE4D3D67D}" srcOrd="2" destOrd="0" presId="urn:microsoft.com/office/officeart/2018/2/layout/IconVerticalSolidList"/>
    <dgm:cxn modelId="{ABE8D95F-4656-42E8-B9EE-052640D4BD95}" type="presParOf" srcId="{B78FC9E9-6BB2-436A-A085-AD892C47B321}" destId="{7BD407F3-2054-4CE1-BBFB-C70EFF3969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F42A6-DC2B-42B7-AC39-B20A457DEC6E}">
      <dsp:nvSpPr>
        <dsp:cNvPr id="0" name=""/>
        <dsp:cNvSpPr/>
      </dsp:nvSpPr>
      <dsp:spPr>
        <a:xfrm>
          <a:off x="0" y="0"/>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linear model is a nearly straight line that represents a relationship between two variables.</a:t>
          </a:r>
        </a:p>
      </dsp:txBody>
      <dsp:txXfrm>
        <a:off x="25861" y="25861"/>
        <a:ext cx="7385077" cy="831247"/>
      </dsp:txXfrm>
    </dsp:sp>
    <dsp:sp modelId="{9DF45036-D738-4CB2-80C4-86495506CB5A}">
      <dsp:nvSpPr>
        <dsp:cNvPr id="0" name=""/>
        <dsp:cNvSpPr/>
      </dsp:nvSpPr>
      <dsp:spPr>
        <a:xfrm>
          <a:off x="704545" y="1043508"/>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Approximated by a trend line.</a:t>
          </a:r>
        </a:p>
      </dsp:txBody>
      <dsp:txXfrm>
        <a:off x="730406" y="1069369"/>
        <a:ext cx="7082282" cy="831247"/>
      </dsp:txXfrm>
    </dsp:sp>
    <dsp:sp modelId="{F0B7C499-652A-4C08-9959-C1593DF6A229}">
      <dsp:nvSpPr>
        <dsp:cNvPr id="0" name=""/>
        <dsp:cNvSpPr/>
      </dsp:nvSpPr>
      <dsp:spPr>
        <a:xfrm>
          <a:off x="1398574" y="2087017"/>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It is used to describe how one variable changes in relation to another variable.</a:t>
          </a:r>
        </a:p>
      </dsp:txBody>
      <dsp:txXfrm>
        <a:off x="1424435" y="2112878"/>
        <a:ext cx="7092798" cy="831247"/>
      </dsp:txXfrm>
    </dsp:sp>
    <dsp:sp modelId="{458969B1-0653-4C58-9269-8A2A1AE55CBA}">
      <dsp:nvSpPr>
        <dsp:cNvPr id="0" name=""/>
        <dsp:cNvSpPr/>
      </dsp:nvSpPr>
      <dsp:spPr>
        <a:xfrm>
          <a:off x="2103119" y="3130526"/>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slope and y-intercept of a linear model can help us understand the relationship between the variables.</a:t>
          </a:r>
        </a:p>
      </dsp:txBody>
      <dsp:txXfrm>
        <a:off x="2128980" y="3156387"/>
        <a:ext cx="7082282" cy="831247"/>
      </dsp:txXfrm>
    </dsp:sp>
    <dsp:sp modelId="{20C964C5-6065-4C0F-BB02-2AF2D49888B2}">
      <dsp:nvSpPr>
        <dsp:cNvPr id="0" name=""/>
        <dsp:cNvSpPr/>
      </dsp:nvSpPr>
      <dsp:spPr>
        <a:xfrm>
          <a:off x="7838550" y="676274"/>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67684" y="676274"/>
        <a:ext cx="315661" cy="431882"/>
      </dsp:txXfrm>
    </dsp:sp>
    <dsp:sp modelId="{3313A180-37B3-461F-9908-CACCEE69250D}">
      <dsp:nvSpPr>
        <dsp:cNvPr id="0" name=""/>
        <dsp:cNvSpPr/>
      </dsp:nvSpPr>
      <dsp:spPr>
        <a:xfrm>
          <a:off x="8543095" y="1719783"/>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672229" y="1719783"/>
        <a:ext cx="315661" cy="431882"/>
      </dsp:txXfrm>
    </dsp:sp>
    <dsp:sp modelId="{3C28DD17-6F1B-44D0-A707-4343AE3F9C82}">
      <dsp:nvSpPr>
        <dsp:cNvPr id="0" name=""/>
        <dsp:cNvSpPr/>
      </dsp:nvSpPr>
      <dsp:spPr>
        <a:xfrm>
          <a:off x="9237124" y="2763291"/>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366258" y="2763291"/>
        <a:ext cx="315661" cy="431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650E6-D3E9-472A-BE35-1229312DD9AC}">
      <dsp:nvSpPr>
        <dsp:cNvPr id="0" name=""/>
        <dsp:cNvSpPr/>
      </dsp:nvSpPr>
      <dsp:spPr>
        <a:xfrm>
          <a:off x="0" y="3969"/>
          <a:ext cx="5181600" cy="1044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slope of a linear model represents the rate of change of the dependent variable with respect to the independent variable.</a:t>
          </a:r>
        </a:p>
      </dsp:txBody>
      <dsp:txXfrm>
        <a:off x="51003" y="54972"/>
        <a:ext cx="5079594" cy="942803"/>
      </dsp:txXfrm>
    </dsp:sp>
    <dsp:sp modelId="{2F74D3F4-4B60-4A43-AD4B-E9A55CFE95E0}">
      <dsp:nvSpPr>
        <dsp:cNvPr id="0" name=""/>
        <dsp:cNvSpPr/>
      </dsp:nvSpPr>
      <dsp:spPr>
        <a:xfrm>
          <a:off x="0" y="1103499"/>
          <a:ext cx="5181600" cy="1044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positive slope indicates that the dependent variable increases as the independent variable increases.</a:t>
          </a:r>
        </a:p>
      </dsp:txBody>
      <dsp:txXfrm>
        <a:off x="51003" y="1154502"/>
        <a:ext cx="5079594" cy="942803"/>
      </dsp:txXfrm>
    </dsp:sp>
    <dsp:sp modelId="{1280BD40-D20A-41D6-8FF9-F4E7C32E46D5}">
      <dsp:nvSpPr>
        <dsp:cNvPr id="0" name=""/>
        <dsp:cNvSpPr/>
      </dsp:nvSpPr>
      <dsp:spPr>
        <a:xfrm>
          <a:off x="0" y="2203029"/>
          <a:ext cx="5181600" cy="1044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negative slope indicates that the dependent variable decreases as the independent variable increases.</a:t>
          </a:r>
        </a:p>
      </dsp:txBody>
      <dsp:txXfrm>
        <a:off x="51003" y="2254032"/>
        <a:ext cx="5079594" cy="942803"/>
      </dsp:txXfrm>
    </dsp:sp>
    <dsp:sp modelId="{D0BB4734-5E32-4934-BFFA-AA8B8F2779D0}">
      <dsp:nvSpPr>
        <dsp:cNvPr id="0" name=""/>
        <dsp:cNvSpPr/>
      </dsp:nvSpPr>
      <dsp:spPr>
        <a:xfrm>
          <a:off x="0" y="3302559"/>
          <a:ext cx="5181600" cy="1044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greater the slope, the steeper the line and the greater the rate of change.</a:t>
          </a:r>
        </a:p>
      </dsp:txBody>
      <dsp:txXfrm>
        <a:off x="51003" y="3353562"/>
        <a:ext cx="5079594" cy="942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13507-F30B-4C05-8626-237E9AA239E6}">
      <dsp:nvSpPr>
        <dsp:cNvPr id="0" name=""/>
        <dsp:cNvSpPr/>
      </dsp:nvSpPr>
      <dsp:spPr>
        <a:xfrm>
          <a:off x="0" y="489"/>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E54758-F784-44E9-9C94-35C3A11E674D}">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22EC15-ED02-48E6-A144-9F3839005436}">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Understanding the slope and y-intercept of a linear model can help us interpret the relationship between the variables.</a:t>
          </a:r>
        </a:p>
      </dsp:txBody>
      <dsp:txXfrm>
        <a:off x="1324130" y="489"/>
        <a:ext cx="9191469" cy="1146433"/>
      </dsp:txXfrm>
    </dsp:sp>
    <dsp:sp modelId="{65BBCA7E-8D6C-4C46-BAC5-0D20BEBA25F9}">
      <dsp:nvSpPr>
        <dsp:cNvPr id="0" name=""/>
        <dsp:cNvSpPr/>
      </dsp:nvSpPr>
      <dsp:spPr>
        <a:xfrm>
          <a:off x="0" y="1433531"/>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3B8A26-55EC-491A-B173-4F5FF471ACD3}">
      <dsp:nvSpPr>
        <dsp:cNvPr id="0" name=""/>
        <dsp:cNvSpPr/>
      </dsp:nvSpPr>
      <dsp:spPr>
        <a:xfrm>
          <a:off x="346796" y="1691478"/>
          <a:ext cx="630538" cy="630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786378-83F7-4A93-B4A0-372E86CE655A}">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The slope tells us the rate of change of the dependent variable with respect to the independent variable.</a:t>
          </a:r>
        </a:p>
      </dsp:txBody>
      <dsp:txXfrm>
        <a:off x="1324130" y="1433531"/>
        <a:ext cx="9191469" cy="1146433"/>
      </dsp:txXfrm>
    </dsp:sp>
    <dsp:sp modelId="{43CEB39C-941D-4E77-99A2-47C40455457B}">
      <dsp:nvSpPr>
        <dsp:cNvPr id="0" name=""/>
        <dsp:cNvSpPr/>
      </dsp:nvSpPr>
      <dsp:spPr>
        <a:xfrm>
          <a:off x="0" y="2866572"/>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3331CA-A433-49FA-AEF4-2637438CEB0F}">
      <dsp:nvSpPr>
        <dsp:cNvPr id="0" name=""/>
        <dsp:cNvSpPr/>
      </dsp:nvSpPr>
      <dsp:spPr>
        <a:xfrm>
          <a:off x="346796" y="3124520"/>
          <a:ext cx="630538" cy="6305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407F3-2054-4CE1-BBFB-C70EFF396988}">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The y-intercept tells us the starting value of the dependent variable when the independent variable is zero.</a:t>
          </a:r>
        </a:p>
      </dsp:txBody>
      <dsp:txXfrm>
        <a:off x="1324130" y="2866572"/>
        <a:ext cx="9191469" cy="114643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3430A-6BDD-4130-B8BE-AA1585F23A62}" type="datetimeFigureOut">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CC052-3B2D-444A-8F91-452621FCB2DF}" type="slidenum">
              <a:t>‹#›</a:t>
            </a:fld>
            <a:endParaRPr lang="en-US"/>
          </a:p>
        </p:txBody>
      </p:sp>
    </p:spTree>
    <p:extLst>
      <p:ext uri="{BB962C8B-B14F-4D97-AF65-F5344CB8AC3E}">
        <p14:creationId xmlns:p14="http://schemas.microsoft.com/office/powerpoint/2010/main" val="210674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understanding linear models. In this presentation, we will look at how to interpret the slope and y-intercept of a linear model in terms of the data.</a:t>
            </a:r>
          </a:p>
        </p:txBody>
      </p:sp>
      <p:sp>
        <p:nvSpPr>
          <p:cNvPr id="4" name="Slide Number Placeholder 3"/>
          <p:cNvSpPr>
            <a:spLocks noGrp="1"/>
          </p:cNvSpPr>
          <p:nvPr>
            <p:ph type="sldNum" sz="quarter" idx="5"/>
          </p:nvPr>
        </p:nvSpPr>
        <p:spPr/>
        <p:txBody>
          <a:bodyPr/>
          <a:lstStyle/>
          <a:p>
            <a:fld id="{9C6A8C6C-AA37-4A0F-B5F1-3E1BDFDB95C5}" type="slidenum">
              <a:t>1</a:t>
            </a:fld>
            <a:endParaRPr lang="en-US"/>
          </a:p>
        </p:txBody>
      </p:sp>
    </p:spTree>
    <p:extLst>
      <p:ext uri="{BB962C8B-B14F-4D97-AF65-F5344CB8AC3E}">
        <p14:creationId xmlns:p14="http://schemas.microsoft.com/office/powerpoint/2010/main" val="412507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can interpret the slope and y-intercept of a linear model, we need to understand what a linear model is. A linear model is a straight line that represents a relationship between two variables. It is used to describe how one variable changes in relation to another variable. For example, we could use a linear model to describe how the amount of time spent studying affects a student's test scores.</a:t>
            </a:r>
          </a:p>
        </p:txBody>
      </p:sp>
      <p:sp>
        <p:nvSpPr>
          <p:cNvPr id="4" name="Slide Number Placeholder 3"/>
          <p:cNvSpPr>
            <a:spLocks noGrp="1"/>
          </p:cNvSpPr>
          <p:nvPr>
            <p:ph type="sldNum" sz="quarter" idx="5"/>
          </p:nvPr>
        </p:nvSpPr>
        <p:spPr/>
        <p:txBody>
          <a:bodyPr/>
          <a:lstStyle/>
          <a:p>
            <a:fld id="{9C6A8C6C-AA37-4A0F-B5F1-3E1BDFDB95C5}" type="slidenum">
              <a:t>2</a:t>
            </a:fld>
            <a:endParaRPr lang="en-US"/>
          </a:p>
        </p:txBody>
      </p:sp>
    </p:spTree>
    <p:extLst>
      <p:ext uri="{BB962C8B-B14F-4D97-AF65-F5344CB8AC3E}">
        <p14:creationId xmlns:p14="http://schemas.microsoft.com/office/powerpoint/2010/main" val="392937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trend line is a tool that helps us understand how data is changing over time. It is used to analyze data and make predictions. The line shows the overall pattern or trend in the data points and can be used to make predictions about future data points. By using a trend line, we can better understand the data and what it means.</a:t>
            </a:r>
          </a:p>
        </p:txBody>
      </p:sp>
      <p:sp>
        <p:nvSpPr>
          <p:cNvPr id="4" name="Slide Number Placeholder 3"/>
          <p:cNvSpPr>
            <a:spLocks noGrp="1"/>
          </p:cNvSpPr>
          <p:nvPr>
            <p:ph type="sldNum" sz="quarter" idx="5"/>
          </p:nvPr>
        </p:nvSpPr>
        <p:spPr/>
        <p:txBody>
          <a:bodyPr/>
          <a:lstStyle/>
          <a:p>
            <a:fld id="{F5CCC052-3B2D-444A-8F91-452621FCB2DF}" type="slidenum">
              <a:t>3</a:t>
            </a:fld>
            <a:endParaRPr lang="en-US"/>
          </a:p>
        </p:txBody>
      </p:sp>
    </p:spTree>
    <p:extLst>
      <p:ext uri="{BB962C8B-B14F-4D97-AF65-F5344CB8AC3E}">
        <p14:creationId xmlns:p14="http://schemas.microsoft.com/office/powerpoint/2010/main" val="160511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slope of a linear model represents the rate of change of the dependent variable with respect to the independent variable. A positive slope indicates that the dependent variable increases as the independent variable increases. A negative slope indicates that the dependent variable decreases as the independent variable increases. The greater the slope, the steeper the line and the greater the rate of change.</a:t>
            </a:r>
          </a:p>
        </p:txBody>
      </p:sp>
      <p:sp>
        <p:nvSpPr>
          <p:cNvPr id="4" name="Slide Number Placeholder 3"/>
          <p:cNvSpPr>
            <a:spLocks noGrp="1"/>
          </p:cNvSpPr>
          <p:nvPr>
            <p:ph type="sldNum" sz="quarter" idx="5"/>
          </p:nvPr>
        </p:nvSpPr>
        <p:spPr/>
        <p:txBody>
          <a:bodyPr/>
          <a:lstStyle/>
          <a:p>
            <a:fld id="{9C6A8C6C-AA37-4A0F-B5F1-3E1BDFDB95C5}" type="slidenum">
              <a:t>4</a:t>
            </a:fld>
            <a:endParaRPr lang="en-US"/>
          </a:p>
        </p:txBody>
      </p:sp>
    </p:spTree>
    <p:extLst>
      <p:ext uri="{BB962C8B-B14F-4D97-AF65-F5344CB8AC3E}">
        <p14:creationId xmlns:p14="http://schemas.microsoft.com/office/powerpoint/2010/main" val="77570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y-intercept of a linear model represents the starting value of the dependent variable when the independent variable is zero. The y-intercept is the point at which the line crosses the y-axis. The y-intercept is not always meaningful depending on the context of the model. For example, if we are using a linear model to describe how the temperature outside affects the number of ice cream cones sold, the y-intercept would not be meaningful, because there cannot be negative ice cream cones sold.</a:t>
            </a:r>
          </a:p>
        </p:txBody>
      </p:sp>
      <p:sp>
        <p:nvSpPr>
          <p:cNvPr id="4" name="Slide Number Placeholder 3"/>
          <p:cNvSpPr>
            <a:spLocks noGrp="1"/>
          </p:cNvSpPr>
          <p:nvPr>
            <p:ph type="sldNum" sz="quarter" idx="5"/>
          </p:nvPr>
        </p:nvSpPr>
        <p:spPr/>
        <p:txBody>
          <a:bodyPr/>
          <a:lstStyle/>
          <a:p>
            <a:fld id="{9C6A8C6C-AA37-4A0F-B5F1-3E1BDFDB95C5}" type="slidenum">
              <a:t>5</a:t>
            </a:fld>
            <a:endParaRPr lang="en-US"/>
          </a:p>
        </p:txBody>
      </p:sp>
    </p:spTree>
    <p:extLst>
      <p:ext uri="{BB962C8B-B14F-4D97-AF65-F5344CB8AC3E}">
        <p14:creationId xmlns:p14="http://schemas.microsoft.com/office/powerpoint/2010/main" val="2233695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real life, slope and y-intercept are used to make predictions. For example, the slope of a line on a graph can be used to predict the future values of the dependent variable. And the y-intercept can be used to find the initial value of the dependent variable. In this slide, we will explore some real life examples of how slope and y-intercept are used to make predictions and understand relationships between variables.</a:t>
            </a:r>
          </a:p>
        </p:txBody>
      </p:sp>
      <p:sp>
        <p:nvSpPr>
          <p:cNvPr id="4" name="Slide Number Placeholder 3"/>
          <p:cNvSpPr>
            <a:spLocks noGrp="1"/>
          </p:cNvSpPr>
          <p:nvPr>
            <p:ph type="sldNum" sz="quarter" idx="5"/>
          </p:nvPr>
        </p:nvSpPr>
        <p:spPr/>
        <p:txBody>
          <a:bodyPr/>
          <a:lstStyle/>
          <a:p>
            <a:fld id="{F5CCC052-3B2D-444A-8F91-452621FCB2DF}" type="slidenum">
              <a:t>6</a:t>
            </a:fld>
            <a:endParaRPr lang="en-US"/>
          </a:p>
        </p:txBody>
      </p:sp>
    </p:spTree>
    <p:extLst>
      <p:ext uri="{BB962C8B-B14F-4D97-AF65-F5344CB8AC3E}">
        <p14:creationId xmlns:p14="http://schemas.microsoft.com/office/powerpoint/2010/main" val="70074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slope and y-intercept of a linear model can help us interpret the relationship between the variables. The slope tells us the rate of change of the dependent variable with respect to the independent variable. The y-intercept tells us the starting value of the dependent variable when the independent variable is zero. By understanding these concepts, we can make predictions and draw conclusions about the relationship between the variables.</a:t>
            </a:r>
          </a:p>
        </p:txBody>
      </p:sp>
      <p:sp>
        <p:nvSpPr>
          <p:cNvPr id="4" name="Slide Number Placeholder 3"/>
          <p:cNvSpPr>
            <a:spLocks noGrp="1"/>
          </p:cNvSpPr>
          <p:nvPr>
            <p:ph type="sldNum" sz="quarter" idx="5"/>
          </p:nvPr>
        </p:nvSpPr>
        <p:spPr/>
        <p:txBody>
          <a:bodyPr/>
          <a:lstStyle/>
          <a:p>
            <a:fld id="{9C6A8C6C-AA37-4A0F-B5F1-3E1BDFDB95C5}" type="slidenum">
              <a:t>7</a:t>
            </a:fld>
            <a:endParaRPr lang="en-US"/>
          </a:p>
        </p:txBody>
      </p:sp>
    </p:spTree>
    <p:extLst>
      <p:ext uri="{BB962C8B-B14F-4D97-AF65-F5344CB8AC3E}">
        <p14:creationId xmlns:p14="http://schemas.microsoft.com/office/powerpoint/2010/main" val="11188072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90027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821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2/2/2024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540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1992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39692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898930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2/2/2024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213096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2/2/2024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04904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2/2/2024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83611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901149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53345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29047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342477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7755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75473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391012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28537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hyperlink" Target="https://www.geogebra.org/m/VJ8zmZwn"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F3100-4801-41B6-64FB-1D9EE74DC607}"/>
              </a:ext>
            </a:extLst>
          </p:cNvPr>
          <p:cNvSpPr>
            <a:spLocks noGrp="1"/>
          </p:cNvSpPr>
          <p:nvPr>
            <p:ph type="body" sz="quarter" idx="13"/>
          </p:nvPr>
        </p:nvSpPr>
        <p:spPr>
          <a:xfrm>
            <a:off x="892971" y="2234512"/>
            <a:ext cx="4906019" cy="1238250"/>
          </a:xfrm>
        </p:spPr>
        <p:txBody>
          <a:bodyPr>
            <a:normAutofit/>
          </a:bodyPr>
          <a:lstStyle/>
          <a:p>
            <a:r>
              <a:rPr lang="en-US" b="1" dirty="0">
                <a:effectLst>
                  <a:outerShdw blurRad="38100" dist="38100" dir="2700000" algn="tl">
                    <a:srgbClr val="000000">
                      <a:alpha val="43137"/>
                    </a:srgbClr>
                  </a:outerShdw>
                </a:effectLst>
              </a:rPr>
              <a:t>Using Trend Lines</a:t>
            </a:r>
          </a:p>
        </p:txBody>
      </p:sp>
      <p:sp>
        <p:nvSpPr>
          <p:cNvPr id="4" name="Text Placeholder 2">
            <a:extLst>
              <a:ext uri="{FF2B5EF4-FFF2-40B4-BE49-F238E27FC236}">
                <a16:creationId xmlns:a16="http://schemas.microsoft.com/office/drawing/2014/main" id="{2572D840-B122-6BE4-5219-DCD3E99332F9}"/>
              </a:ext>
            </a:extLst>
          </p:cNvPr>
          <p:cNvSpPr>
            <a:spLocks noGrp="1"/>
          </p:cNvSpPr>
          <p:nvPr>
            <p:ph type="body" sz="quarter" idx="14"/>
          </p:nvPr>
        </p:nvSpPr>
        <p:spPr>
          <a:xfrm>
            <a:off x="1847665" y="3122719"/>
            <a:ext cx="4959350" cy="469900"/>
          </a:xfrm>
        </p:spPr>
        <p:txBody>
          <a:bodyPr/>
          <a:lstStyle/>
          <a:p>
            <a:r>
              <a:rPr lang="en-US" dirty="0"/>
              <a:t>Math 8B Unit 7 Lesson 7</a:t>
            </a:r>
          </a:p>
        </p:txBody>
      </p:sp>
    </p:spTree>
    <p:extLst>
      <p:ext uri="{BB962C8B-B14F-4D97-AF65-F5344CB8AC3E}">
        <p14:creationId xmlns:p14="http://schemas.microsoft.com/office/powerpoint/2010/main" val="1045067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2867D-3AD4-724E-4711-A91D0D92C9FA}"/>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1B99D2E-8A72-CFCF-D3BB-591FD43E2280}"/>
              </a:ext>
            </a:extLst>
          </p:cNvPr>
          <p:cNvPicPr>
            <a:picLocks noGrp="1" noChangeAspect="1"/>
          </p:cNvPicPr>
          <p:nvPr>
            <p:ph idx="1"/>
          </p:nvPr>
        </p:nvPicPr>
        <p:blipFill>
          <a:blip r:embed="rId2"/>
          <a:stretch>
            <a:fillRect/>
          </a:stretch>
        </p:blipFill>
        <p:spPr>
          <a:xfrm>
            <a:off x="822460" y="2306638"/>
            <a:ext cx="6121400" cy="3416300"/>
          </a:xfrm>
        </p:spPr>
      </p:pic>
      <p:pic>
        <p:nvPicPr>
          <p:cNvPr id="8" name="Content Placeholder 7">
            <a:extLst>
              <a:ext uri="{FF2B5EF4-FFF2-40B4-BE49-F238E27FC236}">
                <a16:creationId xmlns:a16="http://schemas.microsoft.com/office/drawing/2014/main" id="{C59D8AA8-A060-7373-BC06-5CB4A9BE9C8D}"/>
              </a:ext>
            </a:extLst>
          </p:cNvPr>
          <p:cNvPicPr>
            <a:picLocks noGrp="1" noChangeAspect="1"/>
          </p:cNvPicPr>
          <p:nvPr>
            <p:ph sz="half" idx="4294967295"/>
          </p:nvPr>
        </p:nvPicPr>
        <p:blipFill>
          <a:blip r:embed="rId3"/>
          <a:stretch>
            <a:fillRect/>
          </a:stretch>
        </p:blipFill>
        <p:spPr>
          <a:xfrm>
            <a:off x="7159625" y="2178996"/>
            <a:ext cx="4484273" cy="3543942"/>
          </a:xfrm>
          <a:prstGeom prst="rect">
            <a:avLst/>
          </a:prstGeom>
        </p:spPr>
      </p:pic>
      <p:sp>
        <p:nvSpPr>
          <p:cNvPr id="2" name="Title 1">
            <a:extLst>
              <a:ext uri="{FF2B5EF4-FFF2-40B4-BE49-F238E27FC236}">
                <a16:creationId xmlns:a16="http://schemas.microsoft.com/office/drawing/2014/main" id="{C04C31BC-8983-835D-E8ED-3BDA3F737047}"/>
              </a:ext>
            </a:extLst>
          </p:cNvPr>
          <p:cNvSpPr>
            <a:spLocks noGrp="1"/>
          </p:cNvSpPr>
          <p:nvPr>
            <p:ph type="title"/>
          </p:nvPr>
        </p:nvSpPr>
        <p:spPr>
          <a:xfrm>
            <a:off x="961029" y="1006774"/>
            <a:ext cx="10515600" cy="729157"/>
          </a:xfrm>
        </p:spPr>
        <p:txBody>
          <a:bodyPr>
            <a:normAutofit/>
          </a:bodyPr>
          <a:lstStyle/>
          <a:p>
            <a:r>
              <a:rPr lang="en-US" dirty="0"/>
              <a:t>Example</a:t>
            </a:r>
          </a:p>
        </p:txBody>
      </p:sp>
    </p:spTree>
    <p:extLst>
      <p:ext uri="{BB962C8B-B14F-4D97-AF65-F5344CB8AC3E}">
        <p14:creationId xmlns:p14="http://schemas.microsoft.com/office/powerpoint/2010/main" val="2499235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1F03-D439-7001-DA6D-EA11BFA3445F}"/>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pic>
        <p:nvPicPr>
          <p:cNvPr id="7" name="Content Placeholder 6" descr="A white background with black text&#10;&#10;Description automatically generated">
            <a:extLst>
              <a:ext uri="{FF2B5EF4-FFF2-40B4-BE49-F238E27FC236}">
                <a16:creationId xmlns:a16="http://schemas.microsoft.com/office/drawing/2014/main" id="{A65E98D8-DC95-8319-3875-341E8709AD10}"/>
              </a:ext>
            </a:extLst>
          </p:cNvPr>
          <p:cNvPicPr>
            <a:picLocks noGrp="1" noChangeAspect="1"/>
          </p:cNvPicPr>
          <p:nvPr>
            <p:ph idx="1"/>
          </p:nvPr>
        </p:nvPicPr>
        <p:blipFill>
          <a:blip r:embed="rId2"/>
          <a:stretch>
            <a:fillRect/>
          </a:stretch>
        </p:blipFill>
        <p:spPr>
          <a:xfrm>
            <a:off x="968828" y="3006743"/>
            <a:ext cx="10515600" cy="2019243"/>
          </a:xfrm>
          <a:prstGeom prst="rect">
            <a:avLst/>
          </a:prstGeom>
          <a:noFill/>
        </p:spPr>
      </p:pic>
    </p:spTree>
    <p:extLst>
      <p:ext uri="{BB962C8B-B14F-4D97-AF65-F5344CB8AC3E}">
        <p14:creationId xmlns:p14="http://schemas.microsoft.com/office/powerpoint/2010/main" val="2917098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F1E8-2031-EAD2-B681-A7FC9DCAAAA9}"/>
              </a:ext>
            </a:extLst>
          </p:cNvPr>
          <p:cNvSpPr>
            <a:spLocks noGrp="1"/>
          </p:cNvSpPr>
          <p:nvPr>
            <p:ph type="title"/>
          </p:nvPr>
        </p:nvSpPr>
        <p:spPr/>
        <p:txBody>
          <a:bodyPr/>
          <a:lstStyle/>
          <a:p>
            <a:r>
              <a:rPr lang="en-US" dirty="0"/>
              <a:t>Answer</a:t>
            </a:r>
          </a:p>
        </p:txBody>
      </p:sp>
      <p:pic>
        <p:nvPicPr>
          <p:cNvPr id="7" name="Content Placeholder 6">
            <a:extLst>
              <a:ext uri="{FF2B5EF4-FFF2-40B4-BE49-F238E27FC236}">
                <a16:creationId xmlns:a16="http://schemas.microsoft.com/office/drawing/2014/main" id="{4B6C02A0-9B08-8C6A-84BB-13EE374D92D8}"/>
              </a:ext>
            </a:extLst>
          </p:cNvPr>
          <p:cNvPicPr>
            <a:picLocks noGrp="1" noChangeAspect="1"/>
          </p:cNvPicPr>
          <p:nvPr>
            <p:ph idx="1"/>
          </p:nvPr>
        </p:nvPicPr>
        <p:blipFill>
          <a:blip r:embed="rId2"/>
          <a:stretch>
            <a:fillRect/>
          </a:stretch>
        </p:blipFill>
        <p:spPr>
          <a:xfrm>
            <a:off x="3125787" y="2663825"/>
            <a:ext cx="6200775" cy="2705100"/>
          </a:xfrm>
        </p:spPr>
      </p:pic>
    </p:spTree>
    <p:extLst>
      <p:ext uri="{BB962C8B-B14F-4D97-AF65-F5344CB8AC3E}">
        <p14:creationId xmlns:p14="http://schemas.microsoft.com/office/powerpoint/2010/main" val="1809289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DD62C-06DC-8A52-81AD-8A16AF2F7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6A8DB-ACD9-1FC7-4F24-26BCACF91512}"/>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pic>
        <p:nvPicPr>
          <p:cNvPr id="10" name="Content Placeholder 9" descr="A graph of a graph&#10;&#10;Description automatically generated">
            <a:extLst>
              <a:ext uri="{FF2B5EF4-FFF2-40B4-BE49-F238E27FC236}">
                <a16:creationId xmlns:a16="http://schemas.microsoft.com/office/drawing/2014/main" id="{CCBEA2D2-7D29-BD9C-4B89-1C6D4955C13C}"/>
              </a:ext>
            </a:extLst>
          </p:cNvPr>
          <p:cNvPicPr>
            <a:picLocks noGrp="1" noChangeAspect="1"/>
          </p:cNvPicPr>
          <p:nvPr>
            <p:ph idx="1"/>
          </p:nvPr>
        </p:nvPicPr>
        <p:blipFill>
          <a:blip r:embed="rId2"/>
          <a:stretch>
            <a:fillRect/>
          </a:stretch>
        </p:blipFill>
        <p:spPr>
          <a:xfrm>
            <a:off x="4513909" y="573932"/>
            <a:ext cx="6419979" cy="5906381"/>
          </a:xfrm>
          <a:noFill/>
        </p:spPr>
      </p:pic>
    </p:spTree>
    <p:extLst>
      <p:ext uri="{BB962C8B-B14F-4D97-AF65-F5344CB8AC3E}">
        <p14:creationId xmlns:p14="http://schemas.microsoft.com/office/powerpoint/2010/main" val="3515389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CDF3C-F1F9-DE00-1703-CD57EF48B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8B038-BC59-86DD-04FE-579E781F4387}"/>
              </a:ext>
            </a:extLst>
          </p:cNvPr>
          <p:cNvSpPr>
            <a:spLocks noGrp="1"/>
          </p:cNvSpPr>
          <p:nvPr>
            <p:ph type="title"/>
          </p:nvPr>
        </p:nvSpPr>
        <p:spPr/>
        <p:txBody>
          <a:bodyPr/>
          <a:lstStyle/>
          <a:p>
            <a:r>
              <a:rPr lang="en-US" dirty="0"/>
              <a:t>Answer</a:t>
            </a:r>
          </a:p>
        </p:txBody>
      </p:sp>
      <p:pic>
        <p:nvPicPr>
          <p:cNvPr id="9" name="Content Placeholder 8">
            <a:extLst>
              <a:ext uri="{FF2B5EF4-FFF2-40B4-BE49-F238E27FC236}">
                <a16:creationId xmlns:a16="http://schemas.microsoft.com/office/drawing/2014/main" id="{1DDFE614-F9E1-0579-2B57-315695DED5F5}"/>
              </a:ext>
            </a:extLst>
          </p:cNvPr>
          <p:cNvPicPr>
            <a:picLocks noGrp="1" noChangeAspect="1"/>
          </p:cNvPicPr>
          <p:nvPr>
            <p:ph idx="1"/>
          </p:nvPr>
        </p:nvPicPr>
        <p:blipFill>
          <a:blip r:embed="rId2"/>
          <a:stretch>
            <a:fillRect/>
          </a:stretch>
        </p:blipFill>
        <p:spPr>
          <a:xfrm>
            <a:off x="3965970" y="596957"/>
            <a:ext cx="6859718" cy="5805468"/>
          </a:xfrm>
        </p:spPr>
      </p:pic>
    </p:spTree>
    <p:extLst>
      <p:ext uri="{BB962C8B-B14F-4D97-AF65-F5344CB8AC3E}">
        <p14:creationId xmlns:p14="http://schemas.microsoft.com/office/powerpoint/2010/main" val="4289604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DD62C-06DC-8A52-81AD-8A16AF2F7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6A8DB-ACD9-1FC7-4F24-26BCACF91512}"/>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pic>
        <p:nvPicPr>
          <p:cNvPr id="6" name="Content Placeholder 5">
            <a:extLst>
              <a:ext uri="{FF2B5EF4-FFF2-40B4-BE49-F238E27FC236}">
                <a16:creationId xmlns:a16="http://schemas.microsoft.com/office/drawing/2014/main" id="{28A270B7-A1B0-AA37-BDDD-86776407AB45}"/>
              </a:ext>
            </a:extLst>
          </p:cNvPr>
          <p:cNvPicPr>
            <a:picLocks noGrp="1" noChangeAspect="1"/>
          </p:cNvPicPr>
          <p:nvPr>
            <p:ph idx="1"/>
          </p:nvPr>
        </p:nvPicPr>
        <p:blipFill>
          <a:blip r:embed="rId2"/>
          <a:stretch>
            <a:fillRect/>
          </a:stretch>
        </p:blipFill>
        <p:spPr>
          <a:xfrm>
            <a:off x="4756825" y="680936"/>
            <a:ext cx="5255317" cy="5954882"/>
          </a:xfrm>
        </p:spPr>
      </p:pic>
    </p:spTree>
    <p:extLst>
      <p:ext uri="{BB962C8B-B14F-4D97-AF65-F5344CB8AC3E}">
        <p14:creationId xmlns:p14="http://schemas.microsoft.com/office/powerpoint/2010/main" val="1527415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CDF3C-F1F9-DE00-1703-CD57EF48B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8B038-BC59-86DD-04FE-579E781F4387}"/>
              </a:ext>
            </a:extLst>
          </p:cNvPr>
          <p:cNvSpPr>
            <a:spLocks noGrp="1"/>
          </p:cNvSpPr>
          <p:nvPr>
            <p:ph type="title"/>
          </p:nvPr>
        </p:nvSpPr>
        <p:spPr/>
        <p:txBody>
          <a:bodyPr/>
          <a:lstStyle/>
          <a:p>
            <a:r>
              <a:rPr lang="en-US" dirty="0"/>
              <a:t>Answer</a:t>
            </a:r>
          </a:p>
        </p:txBody>
      </p:sp>
      <p:pic>
        <p:nvPicPr>
          <p:cNvPr id="6" name="Content Placeholder 5">
            <a:extLst>
              <a:ext uri="{FF2B5EF4-FFF2-40B4-BE49-F238E27FC236}">
                <a16:creationId xmlns:a16="http://schemas.microsoft.com/office/drawing/2014/main" id="{54AF63A7-9883-2F93-14C4-09AD66CA4159}"/>
              </a:ext>
            </a:extLst>
          </p:cNvPr>
          <p:cNvPicPr>
            <a:picLocks noGrp="1" noChangeAspect="1"/>
          </p:cNvPicPr>
          <p:nvPr>
            <p:ph idx="1"/>
          </p:nvPr>
        </p:nvPicPr>
        <p:blipFill>
          <a:blip r:embed="rId2"/>
          <a:stretch>
            <a:fillRect/>
          </a:stretch>
        </p:blipFill>
        <p:spPr>
          <a:xfrm>
            <a:off x="3611197" y="2039661"/>
            <a:ext cx="5229955" cy="3953427"/>
          </a:xfrm>
        </p:spPr>
      </p:pic>
    </p:spTree>
    <p:extLst>
      <p:ext uri="{BB962C8B-B14F-4D97-AF65-F5344CB8AC3E}">
        <p14:creationId xmlns:p14="http://schemas.microsoft.com/office/powerpoint/2010/main" val="48105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E157-B1D0-6C5A-C457-E5FB82A1510F}"/>
              </a:ext>
            </a:extLst>
          </p:cNvPr>
          <p:cNvSpPr>
            <a:spLocks noGrp="1"/>
          </p:cNvSpPr>
          <p:nvPr>
            <p:ph type="body" sz="quarter" idx="13"/>
          </p:nvPr>
        </p:nvSpPr>
        <p:spPr>
          <a:xfrm>
            <a:off x="892971" y="2234512"/>
            <a:ext cx="4906019" cy="1238250"/>
          </a:xfrm>
        </p:spPr>
        <p:txBody>
          <a:bodyPr>
            <a:normAutofit/>
          </a:bodyPr>
          <a:lstStyle/>
          <a:p>
            <a:r>
              <a:rPr lang="en-US" dirty="0">
                <a:effectLst>
                  <a:outerShdw blurRad="38100" dist="38100" dir="2700000" algn="tl">
                    <a:srgbClr val="000000">
                      <a:alpha val="43137"/>
                    </a:srgbClr>
                  </a:outerShdw>
                </a:effectLst>
              </a:rPr>
              <a:t>GeoGebra</a:t>
            </a:r>
          </a:p>
        </p:txBody>
      </p:sp>
      <p:sp>
        <p:nvSpPr>
          <p:cNvPr id="3" name="Content Placeholder 2">
            <a:extLst>
              <a:ext uri="{FF2B5EF4-FFF2-40B4-BE49-F238E27FC236}">
                <a16:creationId xmlns:a16="http://schemas.microsoft.com/office/drawing/2014/main" id="{6517A8C4-E524-1B3D-3AB7-74C1FE8A0515}"/>
              </a:ext>
            </a:extLst>
          </p:cNvPr>
          <p:cNvSpPr>
            <a:spLocks noGrp="1"/>
          </p:cNvSpPr>
          <p:nvPr>
            <p:ph type="body" sz="quarter" idx="14"/>
          </p:nvPr>
        </p:nvSpPr>
        <p:spPr>
          <a:xfrm>
            <a:off x="1398810" y="3036909"/>
            <a:ext cx="5954975" cy="469900"/>
          </a:xfrm>
        </p:spPr>
        <p:txBody>
          <a:bodyPr vert="horz" lIns="91440" tIns="45720" rIns="91440" bIns="45720" rtlCol="0">
            <a:normAutofit/>
          </a:bodyPr>
          <a:lstStyle/>
          <a:p>
            <a:r>
              <a:rPr lang="en-US" sz="1300" dirty="0"/>
              <a:t>Line of best fit activity: </a:t>
            </a:r>
            <a:r>
              <a:rPr lang="en-US" sz="1300" dirty="0">
                <a:hlinkClick r:id="rId2"/>
              </a:rPr>
              <a:t>https://www.geogebra.org/m/VJ8zmZwn</a:t>
            </a:r>
            <a:endParaRPr lang="en-US" sz="1300" dirty="0"/>
          </a:p>
          <a:p>
            <a:pPr marL="0" indent="0">
              <a:buNone/>
            </a:pPr>
            <a:endParaRPr lang="en-US" sz="1300" dirty="0"/>
          </a:p>
        </p:txBody>
      </p:sp>
    </p:spTree>
    <p:extLst>
      <p:ext uri="{BB962C8B-B14F-4D97-AF65-F5344CB8AC3E}">
        <p14:creationId xmlns:p14="http://schemas.microsoft.com/office/powerpoint/2010/main" val="386392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7FB7-A507-570C-C265-D0C011A4C7BC}"/>
              </a:ext>
            </a:extLst>
          </p:cNvPr>
          <p:cNvSpPr>
            <a:spLocks noGrp="1"/>
          </p:cNvSpPr>
          <p:nvPr>
            <p:ph type="title"/>
          </p:nvPr>
        </p:nvSpPr>
        <p:spPr>
          <a:xfrm>
            <a:off x="914401" y="591668"/>
            <a:ext cx="6397496" cy="1544951"/>
          </a:xfrm>
        </p:spPr>
        <p:txBody>
          <a:bodyPr vert="horz" lIns="91440" tIns="45720" rIns="91440" bIns="45720" rtlCol="0" anchor="ctr">
            <a:normAutofit/>
          </a:bodyPr>
          <a:lstStyle/>
          <a:p>
            <a:pPr>
              <a:lnSpc>
                <a:spcPct val="100000"/>
              </a:lnSpc>
            </a:pPr>
            <a:r>
              <a:rPr lang="en-US"/>
              <a:t>Key Points</a:t>
            </a:r>
          </a:p>
        </p:txBody>
      </p:sp>
      <p:pic>
        <p:nvPicPr>
          <p:cNvPr id="5" name="Content Placeholder 4" descr="Formulae written on a blackboard">
            <a:extLst>
              <a:ext uri="{FF2B5EF4-FFF2-40B4-BE49-F238E27FC236}">
                <a16:creationId xmlns:a16="http://schemas.microsoft.com/office/drawing/2014/main" id="{4C07C08E-AD1E-B678-89FC-6B107ACBC3C3}"/>
              </a:ext>
            </a:extLst>
          </p:cNvPr>
          <p:cNvPicPr>
            <a:picLocks noGrp="1" noChangeAspect="1"/>
          </p:cNvPicPr>
          <p:nvPr>
            <p:ph sz="half" idx="1"/>
          </p:nvPr>
        </p:nvPicPr>
        <p:blipFill rotWithShape="1">
          <a:blip r:embed="rId2"/>
          <a:srcRect l="28349" r="30195" b="1"/>
          <a:stretch/>
        </p:blipFill>
        <p:spPr>
          <a:xfrm>
            <a:off x="7924803" y="1"/>
            <a:ext cx="4267197" cy="6870626"/>
          </a:xfrm>
          <a:prstGeom prst="rect">
            <a:avLst/>
          </a:prstGeom>
        </p:spPr>
      </p:pic>
      <p:sp>
        <p:nvSpPr>
          <p:cNvPr id="4" name="Content Placeholder 3">
            <a:extLst>
              <a:ext uri="{FF2B5EF4-FFF2-40B4-BE49-F238E27FC236}">
                <a16:creationId xmlns:a16="http://schemas.microsoft.com/office/drawing/2014/main" id="{088A058D-F369-1E24-407C-B2BA5F3C48A3}"/>
              </a:ext>
            </a:extLst>
          </p:cNvPr>
          <p:cNvSpPr>
            <a:spLocks noGrp="1"/>
          </p:cNvSpPr>
          <p:nvPr>
            <p:ph sz="half" idx="2"/>
          </p:nvPr>
        </p:nvSpPr>
        <p:spPr>
          <a:xfrm>
            <a:off x="914400" y="2143910"/>
            <a:ext cx="6096000" cy="4033054"/>
          </a:xfrm>
        </p:spPr>
        <p:txBody>
          <a:bodyPr vert="horz" lIns="91440" tIns="45720" rIns="91440" bIns="45720" rtlCol="0" anchor="t">
            <a:normAutofit/>
          </a:bodyPr>
          <a:lstStyle/>
          <a:p>
            <a:pPr>
              <a:lnSpc>
                <a:spcPct val="110000"/>
              </a:lnSpc>
            </a:pPr>
            <a:r>
              <a:rPr lang="en-US" sz="1600" dirty="0"/>
              <a:t>A linear model represents a relationship between two variables, and can be used to describe how one variable changes in relation to another variable.</a:t>
            </a:r>
          </a:p>
          <a:p>
            <a:pPr>
              <a:lnSpc>
                <a:spcPct val="110000"/>
              </a:lnSpc>
            </a:pPr>
            <a:r>
              <a:rPr lang="en-US" sz="1600" dirty="0"/>
              <a:t>The slope of a linear model represents the rate of change of the dependent variable with respect to the independent variable.</a:t>
            </a:r>
          </a:p>
          <a:p>
            <a:pPr>
              <a:lnSpc>
                <a:spcPct val="110000"/>
              </a:lnSpc>
            </a:pPr>
            <a:r>
              <a:rPr lang="en-US" sz="1600" dirty="0"/>
              <a:t>The y-intercept represents the starting value of the dependent variable when the independent variable is zero.</a:t>
            </a:r>
          </a:p>
          <a:p>
            <a:pPr>
              <a:lnSpc>
                <a:spcPct val="110000"/>
              </a:lnSpc>
            </a:pPr>
            <a:r>
              <a:rPr lang="en-US" sz="1600" dirty="0"/>
              <a:t>The greater the slope, the steeper the line and the greater the rate of change.</a:t>
            </a:r>
          </a:p>
        </p:txBody>
      </p:sp>
    </p:spTree>
    <p:extLst>
      <p:ext uri="{BB962C8B-B14F-4D97-AF65-F5344CB8AC3E}">
        <p14:creationId xmlns:p14="http://schemas.microsoft.com/office/powerpoint/2010/main" val="3554629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6806-FC8D-D843-8BF2-D89E0896E65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a Linear Model?</a:t>
            </a:r>
          </a:p>
        </p:txBody>
      </p:sp>
      <p:graphicFrame>
        <p:nvGraphicFramePr>
          <p:cNvPr id="8" name="Content Placeholder 3">
            <a:extLst>
              <a:ext uri="{FF2B5EF4-FFF2-40B4-BE49-F238E27FC236}">
                <a16:creationId xmlns:a16="http://schemas.microsoft.com/office/drawing/2014/main" id="{EDD4B6DF-6AC4-5B2A-98ED-737DBA365820}"/>
              </a:ext>
            </a:extLst>
          </p:cNvPr>
          <p:cNvGraphicFramePr>
            <a:graphicFrameLocks noGrp="1"/>
          </p:cNvGraphicFramePr>
          <p:nvPr>
            <p:ph idx="1"/>
            <p:extLst>
              <p:ext uri="{D42A27DB-BD31-4B8C-83A1-F6EECF244321}">
                <p14:modId xmlns:p14="http://schemas.microsoft.com/office/powerpoint/2010/main" val="638908838"/>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0599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89684E1-4019-75F0-3539-9801F9087724}"/>
              </a:ext>
            </a:extLst>
          </p:cNvPr>
          <p:cNvPicPr>
            <a:picLocks noGrp="1" noChangeAspect="1"/>
          </p:cNvPicPr>
          <p:nvPr>
            <p:ph sz="half" idx="1"/>
          </p:nvPr>
        </p:nvPicPr>
        <p:blipFill>
          <a:blip r:embed="rId3"/>
          <a:stretch>
            <a:fillRect/>
          </a:stretch>
        </p:blipFill>
        <p:spPr>
          <a:xfrm>
            <a:off x="838200" y="2746709"/>
            <a:ext cx="5181600" cy="2906044"/>
          </a:xfrm>
          <a:prstGeom prst="rect">
            <a:avLst/>
          </a:prstGeom>
        </p:spPr>
      </p:pic>
      <p:sp>
        <p:nvSpPr>
          <p:cNvPr id="2" name="Title 1">
            <a:extLst>
              <a:ext uri="{FF2B5EF4-FFF2-40B4-BE49-F238E27FC236}">
                <a16:creationId xmlns:a16="http://schemas.microsoft.com/office/drawing/2014/main" id="{ED389EA3-08BF-A1B4-AC59-A60B93EF6F71}"/>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What is a Trend Line?</a:t>
            </a:r>
          </a:p>
        </p:txBody>
      </p:sp>
      <p:sp>
        <p:nvSpPr>
          <p:cNvPr id="4" name="Content Placeholder 3">
            <a:extLst>
              <a:ext uri="{FF2B5EF4-FFF2-40B4-BE49-F238E27FC236}">
                <a16:creationId xmlns:a16="http://schemas.microsoft.com/office/drawing/2014/main" id="{964D3102-0693-2D8A-5A29-EC57143A3AF8}"/>
              </a:ext>
            </a:extLst>
          </p:cNvPr>
          <p:cNvSpPr>
            <a:spLocks noGrp="1"/>
          </p:cNvSpPr>
          <p:nvPr>
            <p:ph sz="half" idx="13"/>
          </p:nvPr>
        </p:nvSpPr>
        <p:spPr/>
        <p:txBody>
          <a:bodyPr vert="horz" lIns="91440" tIns="45720" rIns="91440" bIns="45720" rtlCol="0">
            <a:normAutofit/>
          </a:bodyPr>
          <a:lstStyle/>
          <a:p>
            <a:r>
              <a:rPr lang="en-US" dirty="0"/>
              <a:t>A trend line is a straight line that shows the overall pattern or trend in a set of data points.</a:t>
            </a:r>
          </a:p>
          <a:p>
            <a:r>
              <a:rPr lang="en-US" dirty="0"/>
              <a:t>It is used to help us see how the data is changing over time.</a:t>
            </a:r>
          </a:p>
          <a:p>
            <a:r>
              <a:rPr lang="en-US" dirty="0"/>
              <a:t>Trend lines can be used to make future predictions about the data points in a graph.</a:t>
            </a:r>
          </a:p>
          <a:p>
            <a:r>
              <a:rPr lang="en-US" dirty="0"/>
              <a:t>Commonly called “Line of best fit.”</a:t>
            </a:r>
          </a:p>
        </p:txBody>
      </p:sp>
    </p:spTree>
    <p:extLst>
      <p:ext uri="{BB962C8B-B14F-4D97-AF65-F5344CB8AC3E}">
        <p14:creationId xmlns:p14="http://schemas.microsoft.com/office/powerpoint/2010/main" val="1091826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D1610E3-0E75-B73C-2C5E-508C595B598E}"/>
              </a:ext>
            </a:extLst>
          </p:cNvPr>
          <p:cNvPicPr>
            <a:picLocks noGrp="1" noChangeAspect="1"/>
          </p:cNvPicPr>
          <p:nvPr>
            <p:ph sz="half" idx="1"/>
          </p:nvPr>
        </p:nvPicPr>
        <p:blipFill>
          <a:blip r:embed="rId3"/>
          <a:stretch>
            <a:fillRect/>
          </a:stretch>
        </p:blipFill>
        <p:spPr>
          <a:xfrm>
            <a:off x="1379318" y="2024408"/>
            <a:ext cx="3760983" cy="4351337"/>
          </a:xfrm>
          <a:prstGeom prst="rect">
            <a:avLst/>
          </a:prstGeom>
        </p:spPr>
      </p:pic>
      <p:sp>
        <p:nvSpPr>
          <p:cNvPr id="2" name="Title 1">
            <a:extLst>
              <a:ext uri="{FF2B5EF4-FFF2-40B4-BE49-F238E27FC236}">
                <a16:creationId xmlns:a16="http://schemas.microsoft.com/office/drawing/2014/main" id="{C3DF0D4C-E156-C806-BDA6-6DBC3501B47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Interpreting the Slope</a:t>
            </a:r>
          </a:p>
        </p:txBody>
      </p:sp>
      <p:graphicFrame>
        <p:nvGraphicFramePr>
          <p:cNvPr id="8" name="Content Placeholder 3">
            <a:extLst>
              <a:ext uri="{FF2B5EF4-FFF2-40B4-BE49-F238E27FC236}">
                <a16:creationId xmlns:a16="http://schemas.microsoft.com/office/drawing/2014/main" id="{27D30482-774A-6461-EFD5-3C54962FE44C}"/>
              </a:ext>
            </a:extLst>
          </p:cNvPr>
          <p:cNvGraphicFramePr>
            <a:graphicFrameLocks noGrp="1"/>
          </p:cNvGraphicFramePr>
          <p:nvPr>
            <p:ph sz="half" idx="13"/>
            <p:extLst>
              <p:ext uri="{D42A27DB-BD31-4B8C-83A1-F6EECF244321}">
                <p14:modId xmlns:p14="http://schemas.microsoft.com/office/powerpoint/2010/main" val="3360423740"/>
              </p:ext>
            </p:extLst>
          </p:nvPr>
        </p:nvGraphicFramePr>
        <p:xfrm>
          <a:off x="6172202" y="2024408"/>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9009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F4186D1-0226-C01B-7677-7BE786E500EC}"/>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The y-intercept of a linear model represents the starting value of the dependent variable when the independent variable is zero.</a:t>
            </a:r>
          </a:p>
          <a:p>
            <a:r>
              <a:rPr lang="en-US"/>
              <a:t>The y-intercept is the point at which the line crosses the y-axis.</a:t>
            </a:r>
          </a:p>
          <a:p>
            <a:r>
              <a:rPr lang="en-US"/>
              <a:t>The y-intercept is not always meaningful depending on the context of the model.</a:t>
            </a:r>
          </a:p>
        </p:txBody>
      </p:sp>
      <p:sp>
        <p:nvSpPr>
          <p:cNvPr id="2" name="Title 1">
            <a:extLst>
              <a:ext uri="{FF2B5EF4-FFF2-40B4-BE49-F238E27FC236}">
                <a16:creationId xmlns:a16="http://schemas.microsoft.com/office/drawing/2014/main" id="{596E475F-B663-C16F-0E74-B779A8F36B6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Interpreting the Y-Intercept</a:t>
            </a:r>
          </a:p>
        </p:txBody>
      </p:sp>
      <p:pic>
        <p:nvPicPr>
          <p:cNvPr id="3" name="Picture 2">
            <a:extLst>
              <a:ext uri="{FF2B5EF4-FFF2-40B4-BE49-F238E27FC236}">
                <a16:creationId xmlns:a16="http://schemas.microsoft.com/office/drawing/2014/main" id="{5DA6F77F-3744-BB02-0C44-3F60D4B5A77D}"/>
              </a:ext>
            </a:extLst>
          </p:cNvPr>
          <p:cNvPicPr>
            <a:picLocks noChangeAspect="1"/>
          </p:cNvPicPr>
          <p:nvPr/>
        </p:nvPicPr>
        <p:blipFill>
          <a:blip r:embed="rId3"/>
          <a:stretch>
            <a:fillRect/>
          </a:stretch>
        </p:blipFill>
        <p:spPr>
          <a:xfrm>
            <a:off x="6172202" y="2676077"/>
            <a:ext cx="5181600" cy="3048000"/>
          </a:xfrm>
          <a:prstGeom prst="rect">
            <a:avLst/>
          </a:prstGeom>
          <a:noFill/>
        </p:spPr>
      </p:pic>
    </p:spTree>
    <p:extLst>
      <p:ext uri="{BB962C8B-B14F-4D97-AF65-F5344CB8AC3E}">
        <p14:creationId xmlns:p14="http://schemas.microsoft.com/office/powerpoint/2010/main" val="36717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7094CE-D0B4-9839-51AA-6EB40BAEF493}"/>
              </a:ext>
            </a:extLst>
          </p:cNvPr>
          <p:cNvPicPr>
            <a:picLocks noGrp="1" noChangeAspect="1"/>
          </p:cNvPicPr>
          <p:nvPr>
            <p:ph sz="half" idx="1"/>
          </p:nvPr>
        </p:nvPicPr>
        <p:blipFill rotWithShape="1">
          <a:blip r:embed="rId3"/>
          <a:stretch/>
        </p:blipFill>
        <p:spPr>
          <a:xfrm>
            <a:off x="838200" y="2742406"/>
            <a:ext cx="5181600" cy="2914650"/>
          </a:xfrm>
          <a:prstGeom prst="rect">
            <a:avLst/>
          </a:prstGeom>
        </p:spPr>
      </p:pic>
      <p:sp>
        <p:nvSpPr>
          <p:cNvPr id="2" name="Title 1">
            <a:extLst>
              <a:ext uri="{FF2B5EF4-FFF2-40B4-BE49-F238E27FC236}">
                <a16:creationId xmlns:a16="http://schemas.microsoft.com/office/drawing/2014/main" id="{1C8F65D4-9642-1C29-175C-649610D5995A}"/>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Real World Examples</a:t>
            </a:r>
          </a:p>
        </p:txBody>
      </p:sp>
      <p:sp>
        <p:nvSpPr>
          <p:cNvPr id="4" name="Content Placeholder 3">
            <a:extLst>
              <a:ext uri="{FF2B5EF4-FFF2-40B4-BE49-F238E27FC236}">
                <a16:creationId xmlns:a16="http://schemas.microsoft.com/office/drawing/2014/main" id="{66380A83-BD04-B77A-415C-B1BC9D4525AA}"/>
              </a:ext>
            </a:extLst>
          </p:cNvPr>
          <p:cNvSpPr>
            <a:spLocks noGrp="1"/>
          </p:cNvSpPr>
          <p:nvPr>
            <p:ph sz="half" idx="13"/>
          </p:nvPr>
        </p:nvSpPr>
        <p:spPr/>
        <p:txBody>
          <a:bodyPr vert="horz" lIns="91440" tIns="45720" rIns="91440" bIns="45720" rtlCol="0">
            <a:normAutofit/>
          </a:bodyPr>
          <a:lstStyle/>
          <a:p>
            <a:r>
              <a:rPr lang="en-US" dirty="0"/>
              <a:t>The slope of a linear model can be used to predict how fast something is changing. For example, in a car, the slope of the speedometer tells you how fast you're accelerating.</a:t>
            </a:r>
          </a:p>
          <a:p>
            <a:r>
              <a:rPr lang="en-US" dirty="0"/>
              <a:t>The y-intercept represents the starting value or initial condition. For example, the y-intercept of a savings account graph represents the initial balance.</a:t>
            </a:r>
          </a:p>
        </p:txBody>
      </p:sp>
    </p:spTree>
    <p:extLst>
      <p:ext uri="{BB962C8B-B14F-4D97-AF65-F5344CB8AC3E}">
        <p14:creationId xmlns:p14="http://schemas.microsoft.com/office/powerpoint/2010/main" val="189125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3873-D782-4F68-E4DA-6E7AFCAE88FA}"/>
              </a:ext>
            </a:extLst>
          </p:cNvPr>
          <p:cNvSpPr>
            <a:spLocks noGrp="1"/>
          </p:cNvSpPr>
          <p:nvPr>
            <p:ph type="title"/>
          </p:nvPr>
        </p:nvSpPr>
        <p:spPr>
          <a:xfrm>
            <a:off x="979714" y="1006774"/>
            <a:ext cx="10515600" cy="729157"/>
          </a:xfrm>
        </p:spPr>
        <p:txBody>
          <a:bodyPr>
            <a:normAutofit/>
          </a:bodyPr>
          <a:lstStyle/>
          <a:p>
            <a:r>
              <a:rPr lang="en-US"/>
              <a:t>Putting It All Together</a:t>
            </a:r>
          </a:p>
        </p:txBody>
      </p:sp>
      <p:graphicFrame>
        <p:nvGraphicFramePr>
          <p:cNvPr id="5" name="Content Placeholder 2">
            <a:extLst>
              <a:ext uri="{FF2B5EF4-FFF2-40B4-BE49-F238E27FC236}">
                <a16:creationId xmlns:a16="http://schemas.microsoft.com/office/drawing/2014/main" id="{9CE982B6-5BA7-018A-1836-BC21F6E840A8}"/>
              </a:ext>
            </a:extLst>
          </p:cNvPr>
          <p:cNvGraphicFramePr>
            <a:graphicFrameLocks noGrp="1"/>
          </p:cNvGraphicFramePr>
          <p:nvPr>
            <p:ph idx="1"/>
            <p:extLst>
              <p:ext uri="{D42A27DB-BD31-4B8C-83A1-F6EECF244321}">
                <p14:modId xmlns:p14="http://schemas.microsoft.com/office/powerpoint/2010/main" val="4223108606"/>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97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A0C3-3BD1-AA0A-94A8-EE9C1E1D19C3}"/>
              </a:ext>
            </a:extLst>
          </p:cNvPr>
          <p:cNvSpPr>
            <a:spLocks noGrp="1"/>
          </p:cNvSpPr>
          <p:nvPr>
            <p:ph type="title"/>
          </p:nvPr>
        </p:nvSpPr>
        <p:spPr/>
        <p:txBody>
          <a:bodyPr>
            <a:normAutofit/>
          </a:bodyPr>
          <a:lstStyle/>
          <a:p>
            <a:r>
              <a:rPr lang="en-US" dirty="0"/>
              <a:t>Example</a:t>
            </a:r>
          </a:p>
        </p:txBody>
      </p:sp>
      <p:pic>
        <p:nvPicPr>
          <p:cNvPr id="4" name="Content Placeholder 3" descr="A math equations and equations on a white background&#10;&#10;Description automatically generated">
            <a:extLst>
              <a:ext uri="{FF2B5EF4-FFF2-40B4-BE49-F238E27FC236}">
                <a16:creationId xmlns:a16="http://schemas.microsoft.com/office/drawing/2014/main" id="{C51C8B86-49B7-7BCE-459A-140A910EC8A7}"/>
              </a:ext>
            </a:extLst>
          </p:cNvPr>
          <p:cNvPicPr>
            <a:picLocks noGrp="1" noChangeAspect="1"/>
          </p:cNvPicPr>
          <p:nvPr>
            <p:ph idx="1"/>
          </p:nvPr>
        </p:nvPicPr>
        <p:blipFill rotWithShape="1">
          <a:blip r:embed="rId2"/>
          <a:srcRect t="36083"/>
          <a:stretch/>
        </p:blipFill>
        <p:spPr>
          <a:xfrm>
            <a:off x="2868096" y="2845798"/>
            <a:ext cx="6455808" cy="2565096"/>
          </a:xfrm>
          <a:prstGeom prst="rect">
            <a:avLst/>
          </a:prstGeom>
          <a:noFill/>
        </p:spPr>
      </p:pic>
      <p:pic>
        <p:nvPicPr>
          <p:cNvPr id="5" name="Content Placeholder 3" descr="A math equations and equations on a white background&#10;&#10;Description automatically generated">
            <a:extLst>
              <a:ext uri="{FF2B5EF4-FFF2-40B4-BE49-F238E27FC236}">
                <a16:creationId xmlns:a16="http://schemas.microsoft.com/office/drawing/2014/main" id="{05E9DCF8-348F-2F5E-E43E-8C501F692677}"/>
              </a:ext>
            </a:extLst>
          </p:cNvPr>
          <p:cNvPicPr>
            <a:picLocks noChangeAspect="1"/>
          </p:cNvPicPr>
          <p:nvPr/>
        </p:nvPicPr>
        <p:blipFill rotWithShape="1">
          <a:blip r:embed="rId2"/>
          <a:srcRect b="65646"/>
          <a:stretch/>
        </p:blipFill>
        <p:spPr>
          <a:xfrm>
            <a:off x="3990492" y="682006"/>
            <a:ext cx="6455808" cy="1378692"/>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93195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2867D-3AD4-724E-4711-A91D0D92C9FA}"/>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F0F61E0-D08D-7D3A-BA64-995D05B516F7}"/>
              </a:ext>
            </a:extLst>
          </p:cNvPr>
          <p:cNvPicPr>
            <a:picLocks noGrp="1" noChangeAspect="1"/>
          </p:cNvPicPr>
          <p:nvPr>
            <p:ph sz="half" idx="1"/>
          </p:nvPr>
        </p:nvPicPr>
        <p:blipFill>
          <a:blip r:embed="rId2"/>
          <a:stretch>
            <a:fillRect/>
          </a:stretch>
        </p:blipFill>
        <p:spPr>
          <a:xfrm>
            <a:off x="311264" y="2075421"/>
            <a:ext cx="7770813" cy="2120900"/>
          </a:xfrm>
          <a:prstGeom prst="rect">
            <a:avLst/>
          </a:prstGeom>
        </p:spPr>
      </p:pic>
      <p:pic>
        <p:nvPicPr>
          <p:cNvPr id="8" name="Content Placeholder 7">
            <a:extLst>
              <a:ext uri="{FF2B5EF4-FFF2-40B4-BE49-F238E27FC236}">
                <a16:creationId xmlns:a16="http://schemas.microsoft.com/office/drawing/2014/main" id="{C59D8AA8-A060-7373-BC06-5CB4A9BE9C8D}"/>
              </a:ext>
            </a:extLst>
          </p:cNvPr>
          <p:cNvPicPr>
            <a:picLocks noGrp="1" noChangeAspect="1"/>
          </p:cNvPicPr>
          <p:nvPr>
            <p:ph sz="half" idx="4294967295"/>
          </p:nvPr>
        </p:nvPicPr>
        <p:blipFill>
          <a:blip r:embed="rId3"/>
          <a:stretch>
            <a:fillRect/>
          </a:stretch>
        </p:blipFill>
        <p:spPr>
          <a:xfrm>
            <a:off x="8082077" y="1605065"/>
            <a:ext cx="3859098" cy="3061612"/>
          </a:xfrm>
          <a:prstGeom prst="rect">
            <a:avLst/>
          </a:prstGeom>
        </p:spPr>
      </p:pic>
      <p:sp>
        <p:nvSpPr>
          <p:cNvPr id="2" name="Title 1">
            <a:extLst>
              <a:ext uri="{FF2B5EF4-FFF2-40B4-BE49-F238E27FC236}">
                <a16:creationId xmlns:a16="http://schemas.microsoft.com/office/drawing/2014/main" id="{C04C31BC-8983-835D-E8ED-3BDA3F737047}"/>
              </a:ext>
            </a:extLst>
          </p:cNvPr>
          <p:cNvSpPr>
            <a:spLocks noGrp="1"/>
          </p:cNvSpPr>
          <p:nvPr>
            <p:ph type="title"/>
          </p:nvPr>
        </p:nvSpPr>
        <p:spPr>
          <a:xfrm>
            <a:off x="961029" y="1006774"/>
            <a:ext cx="10515600" cy="729157"/>
          </a:xfrm>
        </p:spPr>
        <p:txBody>
          <a:bodyPr>
            <a:normAutofit/>
          </a:bodyPr>
          <a:lstStyle/>
          <a:p>
            <a:r>
              <a:rPr lang="en-US" dirty="0"/>
              <a:t>Example</a:t>
            </a:r>
          </a:p>
        </p:txBody>
      </p:sp>
    </p:spTree>
    <p:extLst>
      <p:ext uri="{BB962C8B-B14F-4D97-AF65-F5344CB8AC3E}">
        <p14:creationId xmlns:p14="http://schemas.microsoft.com/office/powerpoint/2010/main" val="1611947942"/>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7" ma:contentTypeDescription="Create a new document." ma:contentTypeScope="" ma:versionID="96d7a6ae40e9af5c92dcbf6b3c7ed940">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00d05021fa0fb2df0d8bc30f9a56c25d"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A14745-F236-4C7C-92FB-C16997BAA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46505A-9A9C-4B34-B8F8-2794AD87FF32}">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C70E0E70-846B-42F9-A6A1-A0C8C5B2BD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Pearson Theme</Template>
  <TotalTime>1562</TotalTime>
  <Words>995</Words>
  <Application>Microsoft Office PowerPoint</Application>
  <PresentationFormat>Widescreen</PresentationFormat>
  <Paragraphs>58</Paragraphs>
  <Slides>19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Open Sans Light</vt:lpstr>
      <vt:lpstr>Open Sans SemiBold</vt:lpstr>
      <vt:lpstr>Pearson Theme</vt:lpstr>
      <vt:lpstr>PowerPoint Presentation</vt:lpstr>
      <vt:lpstr>What is a Linear Model?</vt:lpstr>
      <vt:lpstr>What is a Trend Line?</vt:lpstr>
      <vt:lpstr>Interpreting the Slope</vt:lpstr>
      <vt:lpstr>Interpreting the Y-Intercept</vt:lpstr>
      <vt:lpstr>Real World Examples</vt:lpstr>
      <vt:lpstr>Putting It All Together</vt:lpstr>
      <vt:lpstr>Example</vt:lpstr>
      <vt:lpstr>Example</vt:lpstr>
      <vt:lpstr>Example</vt:lpstr>
      <vt:lpstr>Practice</vt:lpstr>
      <vt:lpstr>Answer</vt:lpstr>
      <vt:lpstr>Practice</vt:lpstr>
      <vt:lpstr>Answer</vt:lpstr>
      <vt:lpstr>Practice</vt:lpstr>
      <vt:lpstr>Answer</vt:lpstr>
      <vt:lpstr>PowerPoint Presentation</vt:lpstr>
      <vt:lpstr>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61</cp:revision>
  <dcterms:created xsi:type="dcterms:W3CDTF">2024-01-10T21:01:53Z</dcterms:created>
  <dcterms:modified xsi:type="dcterms:W3CDTF">2024-02-03T16:38:12Z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