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3"/>
  </p:notesMasterIdLst>
  <p:sldIdLst>
    <p:sldId id="256" r:id="rId5"/>
    <p:sldId id="257" r:id="rId6"/>
    <p:sldId id="270" r:id="rId7"/>
    <p:sldId id="258" r:id="rId8"/>
    <p:sldId id="259" r:id="rId9"/>
    <p:sldId id="260" r:id="rId10"/>
    <p:sldId id="261" r:id="rId11"/>
    <p:sldId id="262" r:id="rId12"/>
    <p:sldId id="263" r:id="rId13"/>
    <p:sldId id="272" r:id="rId14"/>
    <p:sldId id="273" r:id="rId15"/>
    <p:sldId id="267" r:id="rId16"/>
    <p:sldId id="268" r:id="rId17"/>
    <p:sldId id="274" r:id="rId18"/>
    <p:sldId id="275" r:id="rId19"/>
    <p:sldId id="276" r:id="rId20"/>
    <p:sldId id="269"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C6FB58-5551-8688-DDD0-9BB1CA92EA99}" v="236" dt="2024-01-17T19:51:20.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F1BE9-D428-48B7-B14C-FB28647C9711}" type="doc">
      <dgm:prSet loTypeId="urn:microsoft.com/office/officeart/2016/7/layout/RepeatingBendingProcessNew" loCatId="process" qsTypeId="urn:microsoft.com/office/officeart/2005/8/quickstyle/simple1" qsCatId="simple" csTypeId="urn:microsoft.com/office/officeart/2005/8/colors/accent2_2" csCatId="accent2"/>
      <dgm:spPr/>
      <dgm:t>
        <a:bodyPr/>
        <a:lstStyle/>
        <a:p>
          <a:endParaRPr lang="en-US"/>
        </a:p>
      </dgm:t>
    </dgm:pt>
    <dgm:pt modelId="{3879B67B-9BD9-44BD-BD64-9D88261983CA}">
      <dgm:prSet/>
      <dgm:spPr/>
      <dgm:t>
        <a:bodyPr/>
        <a:lstStyle/>
        <a:p>
          <a:r>
            <a:rPr lang="en-US"/>
            <a:t>Congruence is the term used to describe two figures that have the same size and shape.</a:t>
          </a:r>
        </a:p>
      </dgm:t>
    </dgm:pt>
    <dgm:pt modelId="{4CEE6404-EA23-41C8-9E4E-B83C5775A6C7}" type="parTrans" cxnId="{CD9F5224-6201-4E1B-AED0-B0EA9A37A01A}">
      <dgm:prSet/>
      <dgm:spPr/>
      <dgm:t>
        <a:bodyPr/>
        <a:lstStyle/>
        <a:p>
          <a:endParaRPr lang="en-US"/>
        </a:p>
      </dgm:t>
    </dgm:pt>
    <dgm:pt modelId="{F0D471BE-1AF7-449B-9573-5625E2B90D3D}" type="sibTrans" cxnId="{CD9F5224-6201-4E1B-AED0-B0EA9A37A01A}">
      <dgm:prSet/>
      <dgm:spPr/>
      <dgm:t>
        <a:bodyPr/>
        <a:lstStyle/>
        <a:p>
          <a:endParaRPr lang="en-US"/>
        </a:p>
      </dgm:t>
    </dgm:pt>
    <dgm:pt modelId="{5A2673F7-4648-43A5-944F-770F98E63093}">
      <dgm:prSet/>
      <dgm:spPr/>
      <dgm:t>
        <a:bodyPr/>
        <a:lstStyle/>
        <a:p>
          <a:r>
            <a:rPr lang="en-US"/>
            <a:t>Rotations are transformations that turn a figure about a fixed point called the center of rotation.</a:t>
          </a:r>
        </a:p>
      </dgm:t>
    </dgm:pt>
    <dgm:pt modelId="{A4F04117-E900-457B-8F92-EA8B838D56F7}" type="parTrans" cxnId="{CD9B478A-F9EF-40A9-8B88-D570298188DB}">
      <dgm:prSet/>
      <dgm:spPr/>
      <dgm:t>
        <a:bodyPr/>
        <a:lstStyle/>
        <a:p>
          <a:endParaRPr lang="en-US"/>
        </a:p>
      </dgm:t>
    </dgm:pt>
    <dgm:pt modelId="{BD867B47-2EDB-4ECE-BFE4-933B9693960C}" type="sibTrans" cxnId="{CD9B478A-F9EF-40A9-8B88-D570298188DB}">
      <dgm:prSet/>
      <dgm:spPr/>
      <dgm:t>
        <a:bodyPr/>
        <a:lstStyle/>
        <a:p>
          <a:endParaRPr lang="en-US"/>
        </a:p>
      </dgm:t>
    </dgm:pt>
    <dgm:pt modelId="{5649022D-DB8A-4C6A-863E-5A2817A70AED}">
      <dgm:prSet/>
      <dgm:spPr/>
      <dgm:t>
        <a:bodyPr/>
        <a:lstStyle/>
        <a:p>
          <a:r>
            <a:rPr lang="en-US"/>
            <a:t>Reflections are transformations that flip a figure over a line called the line of reflection.</a:t>
          </a:r>
        </a:p>
      </dgm:t>
    </dgm:pt>
    <dgm:pt modelId="{90C6F1AA-9E40-4209-8107-C9421031BCDA}" type="parTrans" cxnId="{773FB216-5E92-4855-BEC2-FB8D0E4B2446}">
      <dgm:prSet/>
      <dgm:spPr/>
      <dgm:t>
        <a:bodyPr/>
        <a:lstStyle/>
        <a:p>
          <a:endParaRPr lang="en-US"/>
        </a:p>
      </dgm:t>
    </dgm:pt>
    <dgm:pt modelId="{37431979-6711-4226-B8C0-CA8700B25FCC}" type="sibTrans" cxnId="{773FB216-5E92-4855-BEC2-FB8D0E4B2446}">
      <dgm:prSet/>
      <dgm:spPr/>
      <dgm:t>
        <a:bodyPr/>
        <a:lstStyle/>
        <a:p>
          <a:endParaRPr lang="en-US"/>
        </a:p>
      </dgm:t>
    </dgm:pt>
    <dgm:pt modelId="{0C6BF2AC-77D0-400C-9EE5-191DB38C8235}">
      <dgm:prSet/>
      <dgm:spPr/>
      <dgm:t>
        <a:bodyPr/>
        <a:lstStyle/>
        <a:p>
          <a:r>
            <a:rPr lang="en-US"/>
            <a:t>Translations are transformations that slide a figure in a straight line without rotating or reflecting it.</a:t>
          </a:r>
        </a:p>
      </dgm:t>
    </dgm:pt>
    <dgm:pt modelId="{FB1E1694-105C-468B-9713-A7890F31BA06}" type="parTrans" cxnId="{82D05802-7E24-4595-84B1-36112886C658}">
      <dgm:prSet/>
      <dgm:spPr/>
      <dgm:t>
        <a:bodyPr/>
        <a:lstStyle/>
        <a:p>
          <a:endParaRPr lang="en-US"/>
        </a:p>
      </dgm:t>
    </dgm:pt>
    <dgm:pt modelId="{1B11AB5D-E60D-4EAF-AC47-CEDF6C6D574B}" type="sibTrans" cxnId="{82D05802-7E24-4595-84B1-36112886C658}">
      <dgm:prSet/>
      <dgm:spPr/>
      <dgm:t>
        <a:bodyPr/>
        <a:lstStyle/>
        <a:p>
          <a:endParaRPr lang="en-US"/>
        </a:p>
      </dgm:t>
    </dgm:pt>
    <dgm:pt modelId="{D40FD845-F78B-4617-90A7-40E5212258A0}">
      <dgm:prSet/>
      <dgm:spPr/>
      <dgm:t>
        <a:bodyPr/>
        <a:lstStyle/>
        <a:p>
          <a:r>
            <a:rPr lang="en-US"/>
            <a:t>To show congruence between two figures, we need to use a sequence of transformations that can be used to change one figure into another.</a:t>
          </a:r>
        </a:p>
      </dgm:t>
    </dgm:pt>
    <dgm:pt modelId="{0B7BCD7E-D593-426B-8572-4F11916E3520}" type="parTrans" cxnId="{DFB89533-796C-413F-8528-2B1A5FF9B38D}">
      <dgm:prSet/>
      <dgm:spPr/>
      <dgm:t>
        <a:bodyPr/>
        <a:lstStyle/>
        <a:p>
          <a:endParaRPr lang="en-US"/>
        </a:p>
      </dgm:t>
    </dgm:pt>
    <dgm:pt modelId="{68F27364-AA04-4059-81FC-7B031EE2AB45}" type="sibTrans" cxnId="{DFB89533-796C-413F-8528-2B1A5FF9B38D}">
      <dgm:prSet/>
      <dgm:spPr/>
      <dgm:t>
        <a:bodyPr/>
        <a:lstStyle/>
        <a:p>
          <a:endParaRPr lang="en-US"/>
        </a:p>
      </dgm:t>
    </dgm:pt>
    <dgm:pt modelId="{9ACF3797-F345-4D2E-ADD0-EE3FA5284297}">
      <dgm:prSet/>
      <dgm:spPr/>
      <dgm:t>
        <a:bodyPr/>
        <a:lstStyle/>
        <a:p>
          <a:r>
            <a:rPr lang="en-US"/>
            <a:t>A sequence of transformations is a series of transformations that can be used to change one figure into another.</a:t>
          </a:r>
        </a:p>
      </dgm:t>
    </dgm:pt>
    <dgm:pt modelId="{4236C3A4-F65A-4264-A1E9-E4D46C95309E}" type="parTrans" cxnId="{C38DCD1E-C36C-4AC0-B13F-61FC83E4AAF0}">
      <dgm:prSet/>
      <dgm:spPr/>
      <dgm:t>
        <a:bodyPr/>
        <a:lstStyle/>
        <a:p>
          <a:endParaRPr lang="en-US"/>
        </a:p>
      </dgm:t>
    </dgm:pt>
    <dgm:pt modelId="{9D3885AF-9EA8-4966-B6CA-B056C4804461}" type="sibTrans" cxnId="{C38DCD1E-C36C-4AC0-B13F-61FC83E4AAF0}">
      <dgm:prSet/>
      <dgm:spPr/>
      <dgm:t>
        <a:bodyPr/>
        <a:lstStyle/>
        <a:p>
          <a:endParaRPr lang="en-US"/>
        </a:p>
      </dgm:t>
    </dgm:pt>
    <dgm:pt modelId="{C73B3B98-01CC-42F1-A4CC-E8A2B026809D}" type="pres">
      <dgm:prSet presAssocID="{3B2F1BE9-D428-48B7-B14C-FB28647C9711}" presName="Name0" presStyleCnt="0">
        <dgm:presLayoutVars>
          <dgm:dir/>
          <dgm:resizeHandles val="exact"/>
        </dgm:presLayoutVars>
      </dgm:prSet>
      <dgm:spPr/>
    </dgm:pt>
    <dgm:pt modelId="{22A53F2E-78ED-491F-85DF-8A72DB16001C}" type="pres">
      <dgm:prSet presAssocID="{3879B67B-9BD9-44BD-BD64-9D88261983CA}" presName="node" presStyleLbl="node1" presStyleIdx="0" presStyleCnt="6">
        <dgm:presLayoutVars>
          <dgm:bulletEnabled val="1"/>
        </dgm:presLayoutVars>
      </dgm:prSet>
      <dgm:spPr/>
    </dgm:pt>
    <dgm:pt modelId="{BB6DB7E9-5B5F-4F3F-9185-827A14F8F936}" type="pres">
      <dgm:prSet presAssocID="{F0D471BE-1AF7-449B-9573-5625E2B90D3D}" presName="sibTrans" presStyleLbl="sibTrans1D1" presStyleIdx="0" presStyleCnt="5"/>
      <dgm:spPr/>
    </dgm:pt>
    <dgm:pt modelId="{7A8391A4-6356-4D43-AF6B-3661CC2FDA32}" type="pres">
      <dgm:prSet presAssocID="{F0D471BE-1AF7-449B-9573-5625E2B90D3D}" presName="connectorText" presStyleLbl="sibTrans1D1" presStyleIdx="0" presStyleCnt="5"/>
      <dgm:spPr/>
    </dgm:pt>
    <dgm:pt modelId="{D7FAC63E-00A6-492C-B71F-C1FD898C1FDF}" type="pres">
      <dgm:prSet presAssocID="{5A2673F7-4648-43A5-944F-770F98E63093}" presName="node" presStyleLbl="node1" presStyleIdx="1" presStyleCnt="6">
        <dgm:presLayoutVars>
          <dgm:bulletEnabled val="1"/>
        </dgm:presLayoutVars>
      </dgm:prSet>
      <dgm:spPr/>
    </dgm:pt>
    <dgm:pt modelId="{8682738F-333A-4F70-9F7C-9D7E6E24DBAD}" type="pres">
      <dgm:prSet presAssocID="{BD867B47-2EDB-4ECE-BFE4-933B9693960C}" presName="sibTrans" presStyleLbl="sibTrans1D1" presStyleIdx="1" presStyleCnt="5"/>
      <dgm:spPr/>
    </dgm:pt>
    <dgm:pt modelId="{5DA1DE48-7AD7-498B-BB60-FD0DCF93B83E}" type="pres">
      <dgm:prSet presAssocID="{BD867B47-2EDB-4ECE-BFE4-933B9693960C}" presName="connectorText" presStyleLbl="sibTrans1D1" presStyleIdx="1" presStyleCnt="5"/>
      <dgm:spPr/>
    </dgm:pt>
    <dgm:pt modelId="{C37FA254-624D-404C-832E-8CC7F52AF953}" type="pres">
      <dgm:prSet presAssocID="{5649022D-DB8A-4C6A-863E-5A2817A70AED}" presName="node" presStyleLbl="node1" presStyleIdx="2" presStyleCnt="6">
        <dgm:presLayoutVars>
          <dgm:bulletEnabled val="1"/>
        </dgm:presLayoutVars>
      </dgm:prSet>
      <dgm:spPr/>
    </dgm:pt>
    <dgm:pt modelId="{945A5E00-15A2-40E3-BC95-E4024537B0C1}" type="pres">
      <dgm:prSet presAssocID="{37431979-6711-4226-B8C0-CA8700B25FCC}" presName="sibTrans" presStyleLbl="sibTrans1D1" presStyleIdx="2" presStyleCnt="5"/>
      <dgm:spPr/>
    </dgm:pt>
    <dgm:pt modelId="{39117DBF-C793-46EA-931C-DFCB67C90516}" type="pres">
      <dgm:prSet presAssocID="{37431979-6711-4226-B8C0-CA8700B25FCC}" presName="connectorText" presStyleLbl="sibTrans1D1" presStyleIdx="2" presStyleCnt="5"/>
      <dgm:spPr/>
    </dgm:pt>
    <dgm:pt modelId="{6EF2C64F-E943-4498-BB4D-4CC7965CBBF9}" type="pres">
      <dgm:prSet presAssocID="{0C6BF2AC-77D0-400C-9EE5-191DB38C8235}" presName="node" presStyleLbl="node1" presStyleIdx="3" presStyleCnt="6">
        <dgm:presLayoutVars>
          <dgm:bulletEnabled val="1"/>
        </dgm:presLayoutVars>
      </dgm:prSet>
      <dgm:spPr/>
    </dgm:pt>
    <dgm:pt modelId="{E6969732-3AAF-42B5-9332-CF7753E4CEB5}" type="pres">
      <dgm:prSet presAssocID="{1B11AB5D-E60D-4EAF-AC47-CEDF6C6D574B}" presName="sibTrans" presStyleLbl="sibTrans1D1" presStyleIdx="3" presStyleCnt="5"/>
      <dgm:spPr/>
    </dgm:pt>
    <dgm:pt modelId="{2EFBE93E-E9CF-41CC-8F15-99A783F086C3}" type="pres">
      <dgm:prSet presAssocID="{1B11AB5D-E60D-4EAF-AC47-CEDF6C6D574B}" presName="connectorText" presStyleLbl="sibTrans1D1" presStyleIdx="3" presStyleCnt="5"/>
      <dgm:spPr/>
    </dgm:pt>
    <dgm:pt modelId="{D0AC0994-81DE-45A0-9DFA-EEB5A8C9B9C8}" type="pres">
      <dgm:prSet presAssocID="{D40FD845-F78B-4617-90A7-40E5212258A0}" presName="node" presStyleLbl="node1" presStyleIdx="4" presStyleCnt="6">
        <dgm:presLayoutVars>
          <dgm:bulletEnabled val="1"/>
        </dgm:presLayoutVars>
      </dgm:prSet>
      <dgm:spPr/>
    </dgm:pt>
    <dgm:pt modelId="{38BFFA89-BBEC-4E4A-A7A6-CB62EF122F99}" type="pres">
      <dgm:prSet presAssocID="{68F27364-AA04-4059-81FC-7B031EE2AB45}" presName="sibTrans" presStyleLbl="sibTrans1D1" presStyleIdx="4" presStyleCnt="5"/>
      <dgm:spPr/>
    </dgm:pt>
    <dgm:pt modelId="{551EC9AA-1CA9-4FAF-9F11-0A8288700F8A}" type="pres">
      <dgm:prSet presAssocID="{68F27364-AA04-4059-81FC-7B031EE2AB45}" presName="connectorText" presStyleLbl="sibTrans1D1" presStyleIdx="4" presStyleCnt="5"/>
      <dgm:spPr/>
    </dgm:pt>
    <dgm:pt modelId="{FFEE1199-5B3F-488B-9A5F-5EA278F3D1DD}" type="pres">
      <dgm:prSet presAssocID="{9ACF3797-F345-4D2E-ADD0-EE3FA5284297}" presName="node" presStyleLbl="node1" presStyleIdx="5" presStyleCnt="6">
        <dgm:presLayoutVars>
          <dgm:bulletEnabled val="1"/>
        </dgm:presLayoutVars>
      </dgm:prSet>
      <dgm:spPr/>
    </dgm:pt>
  </dgm:ptLst>
  <dgm:cxnLst>
    <dgm:cxn modelId="{CF6C1F00-9AB3-4434-A661-030973F8A233}" type="presOf" srcId="{68F27364-AA04-4059-81FC-7B031EE2AB45}" destId="{38BFFA89-BBEC-4E4A-A7A6-CB62EF122F99}" srcOrd="0" destOrd="0" presId="urn:microsoft.com/office/officeart/2016/7/layout/RepeatingBendingProcessNew"/>
    <dgm:cxn modelId="{82D05802-7E24-4595-84B1-36112886C658}" srcId="{3B2F1BE9-D428-48B7-B14C-FB28647C9711}" destId="{0C6BF2AC-77D0-400C-9EE5-191DB38C8235}" srcOrd="3" destOrd="0" parTransId="{FB1E1694-105C-468B-9713-A7890F31BA06}" sibTransId="{1B11AB5D-E60D-4EAF-AC47-CEDF6C6D574B}"/>
    <dgm:cxn modelId="{773FB216-5E92-4855-BEC2-FB8D0E4B2446}" srcId="{3B2F1BE9-D428-48B7-B14C-FB28647C9711}" destId="{5649022D-DB8A-4C6A-863E-5A2817A70AED}" srcOrd="2" destOrd="0" parTransId="{90C6F1AA-9E40-4209-8107-C9421031BCDA}" sibTransId="{37431979-6711-4226-B8C0-CA8700B25FCC}"/>
    <dgm:cxn modelId="{C38DCD1E-C36C-4AC0-B13F-61FC83E4AAF0}" srcId="{3B2F1BE9-D428-48B7-B14C-FB28647C9711}" destId="{9ACF3797-F345-4D2E-ADD0-EE3FA5284297}" srcOrd="5" destOrd="0" parTransId="{4236C3A4-F65A-4264-A1E9-E4D46C95309E}" sibTransId="{9D3885AF-9EA8-4966-B6CA-B056C4804461}"/>
    <dgm:cxn modelId="{CD9F5224-6201-4E1B-AED0-B0EA9A37A01A}" srcId="{3B2F1BE9-D428-48B7-B14C-FB28647C9711}" destId="{3879B67B-9BD9-44BD-BD64-9D88261983CA}" srcOrd="0" destOrd="0" parTransId="{4CEE6404-EA23-41C8-9E4E-B83C5775A6C7}" sibTransId="{F0D471BE-1AF7-449B-9573-5625E2B90D3D}"/>
    <dgm:cxn modelId="{FCAB312C-81B4-4A4D-82F3-E133FD76DA91}" type="presOf" srcId="{37431979-6711-4226-B8C0-CA8700B25FCC}" destId="{39117DBF-C793-46EA-931C-DFCB67C90516}" srcOrd="1" destOrd="0" presId="urn:microsoft.com/office/officeart/2016/7/layout/RepeatingBendingProcessNew"/>
    <dgm:cxn modelId="{DFB89533-796C-413F-8528-2B1A5FF9B38D}" srcId="{3B2F1BE9-D428-48B7-B14C-FB28647C9711}" destId="{D40FD845-F78B-4617-90A7-40E5212258A0}" srcOrd="4" destOrd="0" parTransId="{0B7BCD7E-D593-426B-8572-4F11916E3520}" sibTransId="{68F27364-AA04-4059-81FC-7B031EE2AB45}"/>
    <dgm:cxn modelId="{3570DE3B-7C34-4420-94B8-C39D1FA33FF5}" type="presOf" srcId="{0C6BF2AC-77D0-400C-9EE5-191DB38C8235}" destId="{6EF2C64F-E943-4498-BB4D-4CC7965CBBF9}" srcOrd="0" destOrd="0" presId="urn:microsoft.com/office/officeart/2016/7/layout/RepeatingBendingProcessNew"/>
    <dgm:cxn modelId="{7186CA5B-335A-4D2D-ADEA-128146CBB486}" type="presOf" srcId="{1B11AB5D-E60D-4EAF-AC47-CEDF6C6D574B}" destId="{E6969732-3AAF-42B5-9332-CF7753E4CEB5}" srcOrd="0" destOrd="0" presId="urn:microsoft.com/office/officeart/2016/7/layout/RepeatingBendingProcessNew"/>
    <dgm:cxn modelId="{8A1DA56F-3D0D-423E-ADA4-B5834CB45D1A}" type="presOf" srcId="{5A2673F7-4648-43A5-944F-770F98E63093}" destId="{D7FAC63E-00A6-492C-B71F-C1FD898C1FDF}" srcOrd="0" destOrd="0" presId="urn:microsoft.com/office/officeart/2016/7/layout/RepeatingBendingProcessNew"/>
    <dgm:cxn modelId="{4EAA5775-68D4-4BDA-8ECF-8C4AF4A15F71}" type="presOf" srcId="{9ACF3797-F345-4D2E-ADD0-EE3FA5284297}" destId="{FFEE1199-5B3F-488B-9A5F-5EA278F3D1DD}" srcOrd="0" destOrd="0" presId="urn:microsoft.com/office/officeart/2016/7/layout/RepeatingBendingProcessNew"/>
    <dgm:cxn modelId="{FBCCC055-FD1A-48D5-ABA7-B9FCF5E34E59}" type="presOf" srcId="{5649022D-DB8A-4C6A-863E-5A2817A70AED}" destId="{C37FA254-624D-404C-832E-8CC7F52AF953}" srcOrd="0" destOrd="0" presId="urn:microsoft.com/office/officeart/2016/7/layout/RepeatingBendingProcessNew"/>
    <dgm:cxn modelId="{F5182082-97EE-43CB-8BC2-BCD436669CED}" type="presOf" srcId="{BD867B47-2EDB-4ECE-BFE4-933B9693960C}" destId="{8682738F-333A-4F70-9F7C-9D7E6E24DBAD}" srcOrd="0" destOrd="0" presId="urn:microsoft.com/office/officeart/2016/7/layout/RepeatingBendingProcessNew"/>
    <dgm:cxn modelId="{CD9B478A-F9EF-40A9-8B88-D570298188DB}" srcId="{3B2F1BE9-D428-48B7-B14C-FB28647C9711}" destId="{5A2673F7-4648-43A5-944F-770F98E63093}" srcOrd="1" destOrd="0" parTransId="{A4F04117-E900-457B-8F92-EA8B838D56F7}" sibTransId="{BD867B47-2EDB-4ECE-BFE4-933B9693960C}"/>
    <dgm:cxn modelId="{C8447D9C-AB5C-485F-802C-AA2D750E84F3}" type="presOf" srcId="{BD867B47-2EDB-4ECE-BFE4-933B9693960C}" destId="{5DA1DE48-7AD7-498B-BB60-FD0DCF93B83E}" srcOrd="1" destOrd="0" presId="urn:microsoft.com/office/officeart/2016/7/layout/RepeatingBendingProcessNew"/>
    <dgm:cxn modelId="{071EC8A5-48D7-46C3-8F77-90E770A1E035}" type="presOf" srcId="{F0D471BE-1AF7-449B-9573-5625E2B90D3D}" destId="{7A8391A4-6356-4D43-AF6B-3661CC2FDA32}" srcOrd="1" destOrd="0" presId="urn:microsoft.com/office/officeart/2016/7/layout/RepeatingBendingProcessNew"/>
    <dgm:cxn modelId="{756DC3AC-A6CA-4300-A4EB-E0501B1E7C25}" type="presOf" srcId="{68F27364-AA04-4059-81FC-7B031EE2AB45}" destId="{551EC9AA-1CA9-4FAF-9F11-0A8288700F8A}" srcOrd="1" destOrd="0" presId="urn:microsoft.com/office/officeart/2016/7/layout/RepeatingBendingProcessNew"/>
    <dgm:cxn modelId="{EE05ACC8-A5FA-4648-AD9C-489FD73BA713}" type="presOf" srcId="{F0D471BE-1AF7-449B-9573-5625E2B90D3D}" destId="{BB6DB7E9-5B5F-4F3F-9185-827A14F8F936}" srcOrd="0" destOrd="0" presId="urn:microsoft.com/office/officeart/2016/7/layout/RepeatingBendingProcessNew"/>
    <dgm:cxn modelId="{B49920CB-85E7-4BC5-BB67-9CCE45024A41}" type="presOf" srcId="{37431979-6711-4226-B8C0-CA8700B25FCC}" destId="{945A5E00-15A2-40E3-BC95-E4024537B0C1}" srcOrd="0" destOrd="0" presId="urn:microsoft.com/office/officeart/2016/7/layout/RepeatingBendingProcessNew"/>
    <dgm:cxn modelId="{790EF5CE-9E72-4134-994F-FB4A1C9158EA}" type="presOf" srcId="{1B11AB5D-E60D-4EAF-AC47-CEDF6C6D574B}" destId="{2EFBE93E-E9CF-41CC-8F15-99A783F086C3}" srcOrd="1" destOrd="0" presId="urn:microsoft.com/office/officeart/2016/7/layout/RepeatingBendingProcessNew"/>
    <dgm:cxn modelId="{E1AD9CD6-16A4-4D4B-9A27-CC670135B80D}" type="presOf" srcId="{3879B67B-9BD9-44BD-BD64-9D88261983CA}" destId="{22A53F2E-78ED-491F-85DF-8A72DB16001C}" srcOrd="0" destOrd="0" presId="urn:microsoft.com/office/officeart/2016/7/layout/RepeatingBendingProcessNew"/>
    <dgm:cxn modelId="{76AFC8DD-4E61-4A6E-9082-5CC439B30885}" type="presOf" srcId="{D40FD845-F78B-4617-90A7-40E5212258A0}" destId="{D0AC0994-81DE-45A0-9DFA-EEB5A8C9B9C8}" srcOrd="0" destOrd="0" presId="urn:microsoft.com/office/officeart/2016/7/layout/RepeatingBendingProcessNew"/>
    <dgm:cxn modelId="{7580CBF3-9319-4D21-B302-2CD265EB697E}" type="presOf" srcId="{3B2F1BE9-D428-48B7-B14C-FB28647C9711}" destId="{C73B3B98-01CC-42F1-A4CC-E8A2B026809D}" srcOrd="0" destOrd="0" presId="urn:microsoft.com/office/officeart/2016/7/layout/RepeatingBendingProcessNew"/>
    <dgm:cxn modelId="{F7877CA4-F83A-418F-97AB-CE4D4FA4E31E}" type="presParOf" srcId="{C73B3B98-01CC-42F1-A4CC-E8A2B026809D}" destId="{22A53F2E-78ED-491F-85DF-8A72DB16001C}" srcOrd="0" destOrd="0" presId="urn:microsoft.com/office/officeart/2016/7/layout/RepeatingBendingProcessNew"/>
    <dgm:cxn modelId="{F46BC204-CF59-409E-9DE9-42E9C508C703}" type="presParOf" srcId="{C73B3B98-01CC-42F1-A4CC-E8A2B026809D}" destId="{BB6DB7E9-5B5F-4F3F-9185-827A14F8F936}" srcOrd="1" destOrd="0" presId="urn:microsoft.com/office/officeart/2016/7/layout/RepeatingBendingProcessNew"/>
    <dgm:cxn modelId="{E1847284-152A-433B-A517-72A526CBA336}" type="presParOf" srcId="{BB6DB7E9-5B5F-4F3F-9185-827A14F8F936}" destId="{7A8391A4-6356-4D43-AF6B-3661CC2FDA32}" srcOrd="0" destOrd="0" presId="urn:microsoft.com/office/officeart/2016/7/layout/RepeatingBendingProcessNew"/>
    <dgm:cxn modelId="{3DF4EAD9-F82A-4773-8408-5FFB545F72E9}" type="presParOf" srcId="{C73B3B98-01CC-42F1-A4CC-E8A2B026809D}" destId="{D7FAC63E-00A6-492C-B71F-C1FD898C1FDF}" srcOrd="2" destOrd="0" presId="urn:microsoft.com/office/officeart/2016/7/layout/RepeatingBendingProcessNew"/>
    <dgm:cxn modelId="{CF58B621-CA3A-4266-B786-DDF7B6D0C1AB}" type="presParOf" srcId="{C73B3B98-01CC-42F1-A4CC-E8A2B026809D}" destId="{8682738F-333A-4F70-9F7C-9D7E6E24DBAD}" srcOrd="3" destOrd="0" presId="urn:microsoft.com/office/officeart/2016/7/layout/RepeatingBendingProcessNew"/>
    <dgm:cxn modelId="{268CC677-C60E-4245-98FF-47AC6944EEB9}" type="presParOf" srcId="{8682738F-333A-4F70-9F7C-9D7E6E24DBAD}" destId="{5DA1DE48-7AD7-498B-BB60-FD0DCF93B83E}" srcOrd="0" destOrd="0" presId="urn:microsoft.com/office/officeart/2016/7/layout/RepeatingBendingProcessNew"/>
    <dgm:cxn modelId="{D5A9D94F-DD3D-4673-9F10-57C1594E3C05}" type="presParOf" srcId="{C73B3B98-01CC-42F1-A4CC-E8A2B026809D}" destId="{C37FA254-624D-404C-832E-8CC7F52AF953}" srcOrd="4" destOrd="0" presId="urn:microsoft.com/office/officeart/2016/7/layout/RepeatingBendingProcessNew"/>
    <dgm:cxn modelId="{A61B9E9F-ABC4-498B-9960-34EC5E25DD08}" type="presParOf" srcId="{C73B3B98-01CC-42F1-A4CC-E8A2B026809D}" destId="{945A5E00-15A2-40E3-BC95-E4024537B0C1}" srcOrd="5" destOrd="0" presId="urn:microsoft.com/office/officeart/2016/7/layout/RepeatingBendingProcessNew"/>
    <dgm:cxn modelId="{9059F968-8CFA-472A-93EF-5FE2B77337DE}" type="presParOf" srcId="{945A5E00-15A2-40E3-BC95-E4024537B0C1}" destId="{39117DBF-C793-46EA-931C-DFCB67C90516}" srcOrd="0" destOrd="0" presId="urn:microsoft.com/office/officeart/2016/7/layout/RepeatingBendingProcessNew"/>
    <dgm:cxn modelId="{346E7DAD-52AB-4DF2-A5AB-6252214B1D53}" type="presParOf" srcId="{C73B3B98-01CC-42F1-A4CC-E8A2B026809D}" destId="{6EF2C64F-E943-4498-BB4D-4CC7965CBBF9}" srcOrd="6" destOrd="0" presId="urn:microsoft.com/office/officeart/2016/7/layout/RepeatingBendingProcessNew"/>
    <dgm:cxn modelId="{79CE69E2-28A9-4577-9A93-361E05597E7E}" type="presParOf" srcId="{C73B3B98-01CC-42F1-A4CC-E8A2B026809D}" destId="{E6969732-3AAF-42B5-9332-CF7753E4CEB5}" srcOrd="7" destOrd="0" presId="urn:microsoft.com/office/officeart/2016/7/layout/RepeatingBendingProcessNew"/>
    <dgm:cxn modelId="{7B2295CB-304F-482D-BEA8-BBAC7CD2B853}" type="presParOf" srcId="{E6969732-3AAF-42B5-9332-CF7753E4CEB5}" destId="{2EFBE93E-E9CF-41CC-8F15-99A783F086C3}" srcOrd="0" destOrd="0" presId="urn:microsoft.com/office/officeart/2016/7/layout/RepeatingBendingProcessNew"/>
    <dgm:cxn modelId="{9EB860B8-5312-49AF-B279-A8BB2BB3CD19}" type="presParOf" srcId="{C73B3B98-01CC-42F1-A4CC-E8A2B026809D}" destId="{D0AC0994-81DE-45A0-9DFA-EEB5A8C9B9C8}" srcOrd="8" destOrd="0" presId="urn:microsoft.com/office/officeart/2016/7/layout/RepeatingBendingProcessNew"/>
    <dgm:cxn modelId="{D421CC9B-CAB7-43C7-9D52-8A3172239221}" type="presParOf" srcId="{C73B3B98-01CC-42F1-A4CC-E8A2B026809D}" destId="{38BFFA89-BBEC-4E4A-A7A6-CB62EF122F99}" srcOrd="9" destOrd="0" presId="urn:microsoft.com/office/officeart/2016/7/layout/RepeatingBendingProcessNew"/>
    <dgm:cxn modelId="{0C85B793-AE0E-47D0-9DCE-470647FF8DAC}" type="presParOf" srcId="{38BFFA89-BBEC-4E4A-A7A6-CB62EF122F99}" destId="{551EC9AA-1CA9-4FAF-9F11-0A8288700F8A}" srcOrd="0" destOrd="0" presId="urn:microsoft.com/office/officeart/2016/7/layout/RepeatingBendingProcessNew"/>
    <dgm:cxn modelId="{88D391DC-5EE8-4C12-B153-E0E28C3787C1}" type="presParOf" srcId="{C73B3B98-01CC-42F1-A4CC-E8A2B026809D}" destId="{FFEE1199-5B3F-488B-9A5F-5EA278F3D1DD}"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DB7E9-5B5F-4F3F-9185-827A14F8F936}">
      <dsp:nvSpPr>
        <dsp:cNvPr id="0" name=""/>
        <dsp:cNvSpPr/>
      </dsp:nvSpPr>
      <dsp:spPr>
        <a:xfrm>
          <a:off x="3209462" y="797585"/>
          <a:ext cx="614199" cy="91440"/>
        </a:xfrm>
        <a:custGeom>
          <a:avLst/>
          <a:gdLst/>
          <a:ahLst/>
          <a:cxnLst/>
          <a:rect l="0" t="0" r="0" b="0"/>
          <a:pathLst>
            <a:path>
              <a:moveTo>
                <a:pt x="0" y="45720"/>
              </a:moveTo>
              <a:lnTo>
                <a:pt x="61419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0442" y="840081"/>
        <a:ext cx="32239" cy="6447"/>
      </dsp:txXfrm>
    </dsp:sp>
    <dsp:sp modelId="{22A53F2E-78ED-491F-85DF-8A72DB16001C}">
      <dsp:nvSpPr>
        <dsp:cNvPr id="0" name=""/>
        <dsp:cNvSpPr/>
      </dsp:nvSpPr>
      <dsp:spPr>
        <a:xfrm>
          <a:off x="407787" y="2263"/>
          <a:ext cx="2803475" cy="1682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11200">
            <a:lnSpc>
              <a:spcPct val="90000"/>
            </a:lnSpc>
            <a:spcBef>
              <a:spcPct val="0"/>
            </a:spcBef>
            <a:spcAft>
              <a:spcPct val="35000"/>
            </a:spcAft>
            <a:buNone/>
          </a:pPr>
          <a:r>
            <a:rPr lang="en-US" sz="1600" kern="1200"/>
            <a:t>Congruence is the term used to describe two figures that have the same size and shape.</a:t>
          </a:r>
        </a:p>
      </dsp:txBody>
      <dsp:txXfrm>
        <a:off x="407787" y="2263"/>
        <a:ext cx="2803475" cy="1682085"/>
      </dsp:txXfrm>
    </dsp:sp>
    <dsp:sp modelId="{8682738F-333A-4F70-9F7C-9D7E6E24DBAD}">
      <dsp:nvSpPr>
        <dsp:cNvPr id="0" name=""/>
        <dsp:cNvSpPr/>
      </dsp:nvSpPr>
      <dsp:spPr>
        <a:xfrm>
          <a:off x="6657737" y="797585"/>
          <a:ext cx="614199" cy="91440"/>
        </a:xfrm>
        <a:custGeom>
          <a:avLst/>
          <a:gdLst/>
          <a:ahLst/>
          <a:cxnLst/>
          <a:rect l="0" t="0" r="0" b="0"/>
          <a:pathLst>
            <a:path>
              <a:moveTo>
                <a:pt x="0" y="45720"/>
              </a:moveTo>
              <a:lnTo>
                <a:pt x="61419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8717" y="840081"/>
        <a:ext cx="32239" cy="6447"/>
      </dsp:txXfrm>
    </dsp:sp>
    <dsp:sp modelId="{D7FAC63E-00A6-492C-B71F-C1FD898C1FDF}">
      <dsp:nvSpPr>
        <dsp:cNvPr id="0" name=""/>
        <dsp:cNvSpPr/>
      </dsp:nvSpPr>
      <dsp:spPr>
        <a:xfrm>
          <a:off x="3856062" y="2263"/>
          <a:ext cx="2803475" cy="1682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11200">
            <a:lnSpc>
              <a:spcPct val="90000"/>
            </a:lnSpc>
            <a:spcBef>
              <a:spcPct val="0"/>
            </a:spcBef>
            <a:spcAft>
              <a:spcPct val="35000"/>
            </a:spcAft>
            <a:buNone/>
          </a:pPr>
          <a:r>
            <a:rPr lang="en-US" sz="1600" kern="1200"/>
            <a:t>Rotations are transformations that turn a figure about a fixed point called the center of rotation.</a:t>
          </a:r>
        </a:p>
      </dsp:txBody>
      <dsp:txXfrm>
        <a:off x="3856062" y="2263"/>
        <a:ext cx="2803475" cy="1682085"/>
      </dsp:txXfrm>
    </dsp:sp>
    <dsp:sp modelId="{945A5E00-15A2-40E3-BC95-E4024537B0C1}">
      <dsp:nvSpPr>
        <dsp:cNvPr id="0" name=""/>
        <dsp:cNvSpPr/>
      </dsp:nvSpPr>
      <dsp:spPr>
        <a:xfrm>
          <a:off x="1809525" y="1682548"/>
          <a:ext cx="6896549" cy="614199"/>
        </a:xfrm>
        <a:custGeom>
          <a:avLst/>
          <a:gdLst/>
          <a:ahLst/>
          <a:cxnLst/>
          <a:rect l="0" t="0" r="0" b="0"/>
          <a:pathLst>
            <a:path>
              <a:moveTo>
                <a:pt x="6896549" y="0"/>
              </a:moveTo>
              <a:lnTo>
                <a:pt x="6896549" y="324199"/>
              </a:lnTo>
              <a:lnTo>
                <a:pt x="0" y="324199"/>
              </a:lnTo>
              <a:lnTo>
                <a:pt x="0" y="614199"/>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4634" y="1986424"/>
        <a:ext cx="346331" cy="6447"/>
      </dsp:txXfrm>
    </dsp:sp>
    <dsp:sp modelId="{C37FA254-624D-404C-832E-8CC7F52AF953}">
      <dsp:nvSpPr>
        <dsp:cNvPr id="0" name=""/>
        <dsp:cNvSpPr/>
      </dsp:nvSpPr>
      <dsp:spPr>
        <a:xfrm>
          <a:off x="7304337" y="2263"/>
          <a:ext cx="2803475" cy="1682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11200">
            <a:lnSpc>
              <a:spcPct val="90000"/>
            </a:lnSpc>
            <a:spcBef>
              <a:spcPct val="0"/>
            </a:spcBef>
            <a:spcAft>
              <a:spcPct val="35000"/>
            </a:spcAft>
            <a:buNone/>
          </a:pPr>
          <a:r>
            <a:rPr lang="en-US" sz="1600" kern="1200"/>
            <a:t>Reflections are transformations that flip a figure over a line called the line of reflection.</a:t>
          </a:r>
        </a:p>
      </dsp:txBody>
      <dsp:txXfrm>
        <a:off x="7304337" y="2263"/>
        <a:ext cx="2803475" cy="1682085"/>
      </dsp:txXfrm>
    </dsp:sp>
    <dsp:sp modelId="{E6969732-3AAF-42B5-9332-CF7753E4CEB5}">
      <dsp:nvSpPr>
        <dsp:cNvPr id="0" name=""/>
        <dsp:cNvSpPr/>
      </dsp:nvSpPr>
      <dsp:spPr>
        <a:xfrm>
          <a:off x="3209462" y="3124470"/>
          <a:ext cx="614199" cy="91440"/>
        </a:xfrm>
        <a:custGeom>
          <a:avLst/>
          <a:gdLst/>
          <a:ahLst/>
          <a:cxnLst/>
          <a:rect l="0" t="0" r="0" b="0"/>
          <a:pathLst>
            <a:path>
              <a:moveTo>
                <a:pt x="0" y="45720"/>
              </a:moveTo>
              <a:lnTo>
                <a:pt x="61419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0442" y="3166966"/>
        <a:ext cx="32239" cy="6447"/>
      </dsp:txXfrm>
    </dsp:sp>
    <dsp:sp modelId="{6EF2C64F-E943-4498-BB4D-4CC7965CBBF9}">
      <dsp:nvSpPr>
        <dsp:cNvPr id="0" name=""/>
        <dsp:cNvSpPr/>
      </dsp:nvSpPr>
      <dsp:spPr>
        <a:xfrm>
          <a:off x="407787" y="2329147"/>
          <a:ext cx="2803475" cy="1682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11200">
            <a:lnSpc>
              <a:spcPct val="90000"/>
            </a:lnSpc>
            <a:spcBef>
              <a:spcPct val="0"/>
            </a:spcBef>
            <a:spcAft>
              <a:spcPct val="35000"/>
            </a:spcAft>
            <a:buNone/>
          </a:pPr>
          <a:r>
            <a:rPr lang="en-US" sz="1600" kern="1200"/>
            <a:t>Translations are transformations that slide a figure in a straight line without rotating or reflecting it.</a:t>
          </a:r>
        </a:p>
      </dsp:txBody>
      <dsp:txXfrm>
        <a:off x="407787" y="2329147"/>
        <a:ext cx="2803475" cy="1682085"/>
      </dsp:txXfrm>
    </dsp:sp>
    <dsp:sp modelId="{38BFFA89-BBEC-4E4A-A7A6-CB62EF122F99}">
      <dsp:nvSpPr>
        <dsp:cNvPr id="0" name=""/>
        <dsp:cNvSpPr/>
      </dsp:nvSpPr>
      <dsp:spPr>
        <a:xfrm>
          <a:off x="6657737" y="3124470"/>
          <a:ext cx="614199" cy="91440"/>
        </a:xfrm>
        <a:custGeom>
          <a:avLst/>
          <a:gdLst/>
          <a:ahLst/>
          <a:cxnLst/>
          <a:rect l="0" t="0" r="0" b="0"/>
          <a:pathLst>
            <a:path>
              <a:moveTo>
                <a:pt x="0" y="45720"/>
              </a:moveTo>
              <a:lnTo>
                <a:pt x="61419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48717" y="3166966"/>
        <a:ext cx="32239" cy="6447"/>
      </dsp:txXfrm>
    </dsp:sp>
    <dsp:sp modelId="{D0AC0994-81DE-45A0-9DFA-EEB5A8C9B9C8}">
      <dsp:nvSpPr>
        <dsp:cNvPr id="0" name=""/>
        <dsp:cNvSpPr/>
      </dsp:nvSpPr>
      <dsp:spPr>
        <a:xfrm>
          <a:off x="3856062" y="2329147"/>
          <a:ext cx="2803475" cy="1682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11200">
            <a:lnSpc>
              <a:spcPct val="90000"/>
            </a:lnSpc>
            <a:spcBef>
              <a:spcPct val="0"/>
            </a:spcBef>
            <a:spcAft>
              <a:spcPct val="35000"/>
            </a:spcAft>
            <a:buNone/>
          </a:pPr>
          <a:r>
            <a:rPr lang="en-US" sz="1600" kern="1200"/>
            <a:t>To show congruence between two figures, we need to use a sequence of transformations that can be used to change one figure into another.</a:t>
          </a:r>
        </a:p>
      </dsp:txBody>
      <dsp:txXfrm>
        <a:off x="3856062" y="2329147"/>
        <a:ext cx="2803475" cy="1682085"/>
      </dsp:txXfrm>
    </dsp:sp>
    <dsp:sp modelId="{FFEE1199-5B3F-488B-9A5F-5EA278F3D1DD}">
      <dsp:nvSpPr>
        <dsp:cNvPr id="0" name=""/>
        <dsp:cNvSpPr/>
      </dsp:nvSpPr>
      <dsp:spPr>
        <a:xfrm>
          <a:off x="7304337" y="2329147"/>
          <a:ext cx="2803475" cy="1682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73" tIns="144197" rIns="137373" bIns="144197" numCol="1" spcCol="1270" anchor="ctr" anchorCtr="0">
          <a:noAutofit/>
        </a:bodyPr>
        <a:lstStyle/>
        <a:p>
          <a:pPr marL="0" lvl="0" indent="0" algn="ctr" defTabSz="711200">
            <a:lnSpc>
              <a:spcPct val="90000"/>
            </a:lnSpc>
            <a:spcBef>
              <a:spcPct val="0"/>
            </a:spcBef>
            <a:spcAft>
              <a:spcPct val="35000"/>
            </a:spcAft>
            <a:buNone/>
          </a:pPr>
          <a:r>
            <a:rPr lang="en-US" sz="1600" kern="1200"/>
            <a:t>A sequence of transformations is a series of transformations that can be used to change one figure into another.</a:t>
          </a:r>
        </a:p>
      </dsp:txBody>
      <dsp:txXfrm>
        <a:off x="7304337" y="2329147"/>
        <a:ext cx="2803475" cy="168208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F7C51-2A82-4EDA-8072-40C124AD0197}"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2C148-D381-43E6-89B3-CDA9EAD3F237}" type="slidenum">
              <a:t>‹#›</a:t>
            </a:fld>
            <a:endParaRPr lang="en-US"/>
          </a:p>
        </p:txBody>
      </p:sp>
    </p:spTree>
    <p:extLst>
      <p:ext uri="{BB962C8B-B14F-4D97-AF65-F5344CB8AC3E}">
        <p14:creationId xmlns:p14="http://schemas.microsoft.com/office/powerpoint/2010/main" val="166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Exploring Congruence in 2D Figures. In this presentation, we will learn about congruent 2D figures and how to describe them. Let's get started.</a:t>
            </a:r>
          </a:p>
        </p:txBody>
      </p:sp>
      <p:sp>
        <p:nvSpPr>
          <p:cNvPr id="4" name="Slide Number Placeholder 3"/>
          <p:cNvSpPr>
            <a:spLocks noGrp="1"/>
          </p:cNvSpPr>
          <p:nvPr>
            <p:ph type="sldNum" sz="quarter" idx="5"/>
          </p:nvPr>
        </p:nvSpPr>
        <p:spPr/>
        <p:txBody>
          <a:bodyPr/>
          <a:lstStyle/>
          <a:p>
            <a:fld id="{266B248A-D757-4D78-AB2A-2B01784A0711}" type="slidenum">
              <a:t>1</a:t>
            </a:fld>
            <a:endParaRPr lang="en-US"/>
          </a:p>
        </p:txBody>
      </p:sp>
    </p:spTree>
    <p:extLst>
      <p:ext uri="{BB962C8B-B14F-4D97-AF65-F5344CB8AC3E}">
        <p14:creationId xmlns:p14="http://schemas.microsoft.com/office/powerpoint/2010/main" val="145684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Congruent figures are figures that have the same size and shape. To show that two figures are congruent, we need to show that one can be transformed into the other by a sequence of rotations, reflections, and translations. These transformations preserve the size and shape of the figure. In other words, they do not change the appearance of the figure. The three types of transformations that can be used to show congruence are rotations, reflections, and translations. Let's explore each of these transformations in more detail.</a:t>
            </a:r>
          </a:p>
        </p:txBody>
      </p:sp>
      <p:sp>
        <p:nvSpPr>
          <p:cNvPr id="4" name="Slide Number Placeholder 3"/>
          <p:cNvSpPr>
            <a:spLocks noGrp="1"/>
          </p:cNvSpPr>
          <p:nvPr>
            <p:ph type="sldNum" sz="quarter" idx="5"/>
          </p:nvPr>
        </p:nvSpPr>
        <p:spPr/>
        <p:txBody>
          <a:bodyPr/>
          <a:lstStyle/>
          <a:p>
            <a:fld id="{266B248A-D757-4D78-AB2A-2B01784A0711}" type="slidenum">
              <a:t>2</a:t>
            </a:fld>
            <a:endParaRPr lang="en-US"/>
          </a:p>
        </p:txBody>
      </p:sp>
    </p:spTree>
    <p:extLst>
      <p:ext uri="{BB962C8B-B14F-4D97-AF65-F5344CB8AC3E}">
        <p14:creationId xmlns:p14="http://schemas.microsoft.com/office/powerpoint/2010/main" val="174000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890E-1C1B-C9BA-A2AF-7FA00FA80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D6C7-3859-DF08-BF03-52B2AA1D5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AA365-430F-9094-BB55-0FC97A6F991C}"/>
              </a:ext>
            </a:extLst>
          </p:cNvPr>
          <p:cNvSpPr>
            <a:spLocks noGrp="1"/>
          </p:cNvSpPr>
          <p:nvPr>
            <p:ph type="body" idx="1"/>
          </p:nvPr>
        </p:nvSpPr>
        <p:spPr/>
        <p:txBody>
          <a:bodyPr/>
          <a:lstStyle/>
          <a:p>
            <a:r>
              <a:rPr lang="en-US"/>
              <a:t>Rotation is a transformation that turns a figure about a fixed point called the center of rotation. A figure can be rotated by any angle about its center of rotation. The direction of rotation can be clockwise or counterclockwise. To show that two figures are congruent, we need to show that one can be transformed into the other by a sequence of rotations. Let's practice some rotations.</a:t>
            </a:r>
          </a:p>
        </p:txBody>
      </p:sp>
      <p:sp>
        <p:nvSpPr>
          <p:cNvPr id="4" name="Slide Number Placeholder 3">
            <a:extLst>
              <a:ext uri="{FF2B5EF4-FFF2-40B4-BE49-F238E27FC236}">
                <a16:creationId xmlns:a16="http://schemas.microsoft.com/office/drawing/2014/main" id="{63B2BDF9-BEC2-7E7E-53E8-899C6E2CCB7F}"/>
              </a:ext>
            </a:extLst>
          </p:cNvPr>
          <p:cNvSpPr>
            <a:spLocks noGrp="1"/>
          </p:cNvSpPr>
          <p:nvPr>
            <p:ph type="sldNum" sz="quarter" idx="5"/>
          </p:nvPr>
        </p:nvSpPr>
        <p:spPr/>
        <p:txBody>
          <a:bodyPr/>
          <a:lstStyle/>
          <a:p>
            <a:fld id="{266B248A-D757-4D78-AB2A-2B01784A0711}" type="slidenum">
              <a:t>3</a:t>
            </a:fld>
            <a:endParaRPr lang="en-US"/>
          </a:p>
        </p:txBody>
      </p:sp>
    </p:spTree>
    <p:extLst>
      <p:ext uri="{BB962C8B-B14F-4D97-AF65-F5344CB8AC3E}">
        <p14:creationId xmlns:p14="http://schemas.microsoft.com/office/powerpoint/2010/main" val="217143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Rotation is a transformation that turns a figure about a fixed point called the center of rotation. A figure can be rotated by any angle about its center of rotation. The direction of rotation can be clockwise or counterclockwise. To show that two figures are congruent, we need to show that one can be transformed into the other by a sequence of rotations. Let's practice some rotations.</a:t>
            </a:r>
          </a:p>
        </p:txBody>
      </p:sp>
      <p:sp>
        <p:nvSpPr>
          <p:cNvPr id="4" name="Slide Number Placeholder 3"/>
          <p:cNvSpPr>
            <a:spLocks noGrp="1"/>
          </p:cNvSpPr>
          <p:nvPr>
            <p:ph type="sldNum" sz="quarter" idx="5"/>
          </p:nvPr>
        </p:nvSpPr>
        <p:spPr/>
        <p:txBody>
          <a:bodyPr/>
          <a:lstStyle/>
          <a:p>
            <a:fld id="{266B248A-D757-4D78-AB2A-2B01784A0711}" type="slidenum">
              <a:t>4</a:t>
            </a:fld>
            <a:endParaRPr lang="en-US"/>
          </a:p>
        </p:txBody>
      </p:sp>
    </p:spTree>
    <p:extLst>
      <p:ext uri="{BB962C8B-B14F-4D97-AF65-F5344CB8AC3E}">
        <p14:creationId xmlns:p14="http://schemas.microsoft.com/office/powerpoint/2010/main" val="572133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Reflection is a transformation that flips a figure over a line called the line of reflection. The line of reflection can be vertical, horizontal or diagonal. Reflections preserve the size and shape of a figure. To show that two figures are congruent, we need to show that one can be transformed into the other by a sequence of reflections. Let's practice some reflections.</a:t>
            </a:r>
          </a:p>
        </p:txBody>
      </p:sp>
      <p:sp>
        <p:nvSpPr>
          <p:cNvPr id="4" name="Slide Number Placeholder 3"/>
          <p:cNvSpPr>
            <a:spLocks noGrp="1"/>
          </p:cNvSpPr>
          <p:nvPr>
            <p:ph type="sldNum" sz="quarter" idx="5"/>
          </p:nvPr>
        </p:nvSpPr>
        <p:spPr/>
        <p:txBody>
          <a:bodyPr/>
          <a:lstStyle/>
          <a:p>
            <a:fld id="{266B248A-D757-4D78-AB2A-2B01784A0711}" type="slidenum">
              <a:t>5</a:t>
            </a:fld>
            <a:endParaRPr lang="en-US"/>
          </a:p>
        </p:txBody>
      </p:sp>
    </p:spTree>
    <p:extLst>
      <p:ext uri="{BB962C8B-B14F-4D97-AF65-F5344CB8AC3E}">
        <p14:creationId xmlns:p14="http://schemas.microsoft.com/office/powerpoint/2010/main" val="233504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Translation is a transformation that slides a figure in a straight line without rotating or reflecting it. The direction of the translation can be up, down, left or right. The distance of the translation can be any distance. To show that two figures are congruent, we need to show that one can be transformed into the other by a sequence of translations. Let's practice some translations.</a:t>
            </a:r>
          </a:p>
        </p:txBody>
      </p:sp>
      <p:sp>
        <p:nvSpPr>
          <p:cNvPr id="4" name="Slide Number Placeholder 3"/>
          <p:cNvSpPr>
            <a:spLocks noGrp="1"/>
          </p:cNvSpPr>
          <p:nvPr>
            <p:ph type="sldNum" sz="quarter" idx="5"/>
          </p:nvPr>
        </p:nvSpPr>
        <p:spPr/>
        <p:txBody>
          <a:bodyPr/>
          <a:lstStyle/>
          <a:p>
            <a:fld id="{266B248A-D757-4D78-AB2A-2B01784A0711}" type="slidenum">
              <a:t>6</a:t>
            </a:fld>
            <a:endParaRPr lang="en-US"/>
          </a:p>
        </p:txBody>
      </p:sp>
    </p:spTree>
    <p:extLst>
      <p:ext uri="{BB962C8B-B14F-4D97-AF65-F5344CB8AC3E}">
        <p14:creationId xmlns:p14="http://schemas.microsoft.com/office/powerpoint/2010/main" val="213214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show two figures are congruent, we need to show that one can be transformed into the other by a sequence of rotations, reflections, and translations. We can use a combination of these transformations to show congruence. Congruent figures have the same size and shape. Let's look at some examples of congruent figures.</a:t>
            </a:r>
          </a:p>
        </p:txBody>
      </p:sp>
      <p:sp>
        <p:nvSpPr>
          <p:cNvPr id="4" name="Slide Number Placeholder 3"/>
          <p:cNvSpPr>
            <a:spLocks noGrp="1"/>
          </p:cNvSpPr>
          <p:nvPr>
            <p:ph type="sldNum" sz="quarter" idx="5"/>
          </p:nvPr>
        </p:nvSpPr>
        <p:spPr/>
        <p:txBody>
          <a:bodyPr/>
          <a:lstStyle/>
          <a:p>
            <a:fld id="{266B248A-D757-4D78-AB2A-2B01784A0711}" type="slidenum">
              <a:t>7</a:t>
            </a:fld>
            <a:endParaRPr lang="en-US"/>
          </a:p>
        </p:txBody>
      </p:sp>
    </p:spTree>
    <p:extLst>
      <p:ext uri="{BB962C8B-B14F-4D97-AF65-F5344CB8AC3E}">
        <p14:creationId xmlns:p14="http://schemas.microsoft.com/office/powerpoint/2010/main" val="284953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summary slide highlights the key points discussed in the presentation on exploring congruence in 2D figures. By using a combination of rotations, reflections, and translations, we can show congruence between two figures. Congruent figures have the same size and shape. It is important to remember that a sequence of transformations is a series of transformations that can be used to change one figure into another.</a:t>
            </a:r>
          </a:p>
        </p:txBody>
      </p:sp>
      <p:sp>
        <p:nvSpPr>
          <p:cNvPr id="4" name="Slide Number Placeholder 3"/>
          <p:cNvSpPr>
            <a:spLocks noGrp="1"/>
          </p:cNvSpPr>
          <p:nvPr>
            <p:ph type="sldNum" sz="quarter" idx="5"/>
          </p:nvPr>
        </p:nvSpPr>
        <p:spPr/>
        <p:txBody>
          <a:bodyPr/>
          <a:lstStyle/>
          <a:p>
            <a:fld id="{1C32C148-D381-43E6-89B3-CDA9EAD3F237}" type="slidenum">
              <a:t>17</a:t>
            </a:fld>
            <a:endParaRPr lang="en-US"/>
          </a:p>
        </p:txBody>
      </p:sp>
    </p:spTree>
    <p:extLst>
      <p:ext uri="{BB962C8B-B14F-4D97-AF65-F5344CB8AC3E}">
        <p14:creationId xmlns:p14="http://schemas.microsoft.com/office/powerpoint/2010/main" val="212697617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92647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25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496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670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858934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23698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89239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26068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37752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5507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2723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89493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8366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84767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4509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31716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12606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5066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0D18-8B63-BB16-2912-532EB700A2A5}"/>
              </a:ext>
            </a:extLst>
          </p:cNvPr>
          <p:cNvSpPr>
            <a:spLocks noGrp="1"/>
          </p:cNvSpPr>
          <p:nvPr>
            <p:ph type="body" sz="quarter" idx="13"/>
          </p:nvPr>
        </p:nvSpPr>
        <p:spPr>
          <a:xfrm>
            <a:off x="892971" y="2234512"/>
            <a:ext cx="4906019" cy="671058"/>
          </a:xfrm>
        </p:spPr>
        <p:txBody>
          <a:bodyPr>
            <a:normAutofit/>
          </a:bodyPr>
          <a:lstStyle/>
          <a:p>
            <a:r>
              <a:rPr lang="en-US" sz="3500" dirty="0"/>
              <a:t>Congruent Figures</a:t>
            </a:r>
          </a:p>
        </p:txBody>
      </p:sp>
      <p:sp>
        <p:nvSpPr>
          <p:cNvPr id="7" name="Text Placeholder 2">
            <a:extLst>
              <a:ext uri="{FF2B5EF4-FFF2-40B4-BE49-F238E27FC236}">
                <a16:creationId xmlns:a16="http://schemas.microsoft.com/office/drawing/2014/main" id="{8D043306-C184-53C6-46D8-A8424E35E9E7}"/>
              </a:ext>
            </a:extLst>
          </p:cNvPr>
          <p:cNvSpPr>
            <a:spLocks noGrp="1"/>
          </p:cNvSpPr>
          <p:nvPr>
            <p:ph type="body" sz="quarter" idx="14"/>
          </p:nvPr>
        </p:nvSpPr>
        <p:spPr>
          <a:xfrm>
            <a:off x="1433662" y="2905570"/>
            <a:ext cx="4959350" cy="469900"/>
          </a:xfrm>
        </p:spPr>
        <p:txBody>
          <a:bodyPr>
            <a:normAutofit/>
          </a:bodyPr>
          <a:lstStyle/>
          <a:p>
            <a:r>
              <a:rPr lang="en-US" dirty="0"/>
              <a:t>Math 8B Unit 2 Lesson 8</a:t>
            </a:r>
          </a:p>
        </p:txBody>
      </p:sp>
    </p:spTree>
    <p:extLst>
      <p:ext uri="{BB962C8B-B14F-4D97-AF65-F5344CB8AC3E}">
        <p14:creationId xmlns:p14="http://schemas.microsoft.com/office/powerpoint/2010/main" val="428821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9ED6-86F3-040F-74F3-2749E1CDB5B8}"/>
              </a:ext>
            </a:extLst>
          </p:cNvPr>
          <p:cNvSpPr>
            <a:spLocks noGrp="1"/>
          </p:cNvSpPr>
          <p:nvPr>
            <p:ph type="title"/>
          </p:nvPr>
        </p:nvSpPr>
        <p:spPr>
          <a:xfrm>
            <a:off x="985018" y="999221"/>
            <a:ext cx="5670958" cy="2011260"/>
          </a:xfrm>
        </p:spPr>
        <p:txBody>
          <a:bodyPr vert="horz" lIns="91440" tIns="45720" rIns="91440" bIns="45720" rtlCol="0" anchor="b">
            <a:normAutofit/>
          </a:bodyPr>
          <a:lstStyle/>
          <a:p>
            <a:pPr>
              <a:lnSpc>
                <a:spcPct val="90000"/>
              </a:lnSpc>
            </a:pPr>
            <a:r>
              <a:rPr lang="en-US" sz="2300" dirty="0"/>
              <a:t>Jia says that there is only one way to transform the triangle in Quadrant II to prove congruence with the triangle in Quadrant III: reflection across the -axis and then a clockwise rotation, as shown. What do you tell her?</a:t>
            </a:r>
          </a:p>
        </p:txBody>
      </p:sp>
      <p:pic>
        <p:nvPicPr>
          <p:cNvPr id="4" name="Content Placeholder 3">
            <a:extLst>
              <a:ext uri="{FF2B5EF4-FFF2-40B4-BE49-F238E27FC236}">
                <a16:creationId xmlns:a16="http://schemas.microsoft.com/office/drawing/2014/main" id="{323B9126-A546-ECEB-F9C7-D27ACEB54760}"/>
              </a:ext>
            </a:extLst>
          </p:cNvPr>
          <p:cNvPicPr>
            <a:picLocks noGrp="1" noChangeAspect="1"/>
          </p:cNvPicPr>
          <p:nvPr>
            <p:ph idx="1"/>
          </p:nvPr>
        </p:nvPicPr>
        <p:blipFill>
          <a:blip r:embed="rId2"/>
          <a:stretch>
            <a:fillRect/>
          </a:stretch>
        </p:blipFill>
        <p:spPr>
          <a:xfrm>
            <a:off x="6714699" y="999221"/>
            <a:ext cx="5114977" cy="4859557"/>
          </a:xfrm>
          <a:prstGeom prst="rect">
            <a:avLst/>
          </a:prstGeom>
        </p:spPr>
      </p:pic>
    </p:spTree>
    <p:extLst>
      <p:ext uri="{BB962C8B-B14F-4D97-AF65-F5344CB8AC3E}">
        <p14:creationId xmlns:p14="http://schemas.microsoft.com/office/powerpoint/2010/main" val="174875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8F0DB-C307-B502-D228-5392F6893E96}"/>
              </a:ext>
            </a:extLst>
          </p:cNvPr>
          <p:cNvSpPr txBox="1"/>
          <p:nvPr/>
        </p:nvSpPr>
        <p:spPr>
          <a:xfrm>
            <a:off x="914401" y="2790825"/>
            <a:ext cx="10134600" cy="100915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120000"/>
              </a:lnSpc>
              <a:spcAft>
                <a:spcPts val="600"/>
              </a:spcAft>
              <a:buClr>
                <a:schemeClr val="accent5"/>
              </a:buClr>
              <a:buFont typeface="Arial" panose="020B0604020202020204" pitchFamily="34" charset="0"/>
              <a:buChar char="•"/>
            </a:pPr>
            <a:r>
              <a:rPr lang="en-US">
                <a:solidFill>
                  <a:schemeClr val="tx1"/>
                </a:solidFill>
              </a:rPr>
              <a:t> Jia’s series of transformations does show congruence, but there is often more than one way to demonstrate this. A simpler way would be to reflect the triangle in Quadrant II over the x-axis.</a:t>
            </a:r>
          </a:p>
        </p:txBody>
      </p:sp>
      <p:sp>
        <p:nvSpPr>
          <p:cNvPr id="5" name="Title 1">
            <a:extLst>
              <a:ext uri="{FF2B5EF4-FFF2-40B4-BE49-F238E27FC236}">
                <a16:creationId xmlns:a16="http://schemas.microsoft.com/office/drawing/2014/main" id="{D9E19342-E205-EACB-AE62-EA0E8DCDF584}"/>
              </a:ext>
            </a:extLst>
          </p:cNvPr>
          <p:cNvSpPr txBox="1">
            <a:spLocks noGrp="1"/>
          </p:cNvSpPr>
          <p:nvPr>
            <p:ph type="title"/>
          </p:nvPr>
        </p:nvSpPr>
        <p:spPr>
          <a:xfrm>
            <a:off x="914401" y="805026"/>
            <a:ext cx="4911725" cy="1422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a:lstStyle>
          <a:p>
            <a:pPr>
              <a:lnSpc>
                <a:spcPct val="100000"/>
              </a:lnSpc>
              <a:spcAft>
                <a:spcPts val="600"/>
              </a:spcAft>
            </a:pPr>
            <a:r>
              <a:rPr lang="en-US" dirty="0">
                <a:solidFill>
                  <a:schemeClr val="tx1"/>
                </a:solidFill>
              </a:rPr>
              <a:t>Answer:</a:t>
            </a:r>
          </a:p>
        </p:txBody>
      </p:sp>
    </p:spTree>
    <p:extLst>
      <p:ext uri="{BB962C8B-B14F-4D97-AF65-F5344CB8AC3E}">
        <p14:creationId xmlns:p14="http://schemas.microsoft.com/office/powerpoint/2010/main" val="23391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B742-88C4-BD47-5E38-69AA90D82E12}"/>
              </a:ext>
            </a:extLst>
          </p:cNvPr>
          <p:cNvSpPr>
            <a:spLocks noGrp="1"/>
          </p:cNvSpPr>
          <p:nvPr>
            <p:ph type="title"/>
          </p:nvPr>
        </p:nvSpPr>
        <p:spPr/>
        <p:txBody>
          <a:bodyPr/>
          <a:lstStyle/>
          <a:p>
            <a:r>
              <a:rPr lang="en-US" dirty="0"/>
              <a:t>Practice</a:t>
            </a:r>
          </a:p>
        </p:txBody>
      </p:sp>
      <p:pic>
        <p:nvPicPr>
          <p:cNvPr id="5" name="Picture 4">
            <a:extLst>
              <a:ext uri="{FF2B5EF4-FFF2-40B4-BE49-F238E27FC236}">
                <a16:creationId xmlns:a16="http://schemas.microsoft.com/office/drawing/2014/main" id="{A7C38297-D810-541C-F24C-F55673550DAF}"/>
              </a:ext>
            </a:extLst>
          </p:cNvPr>
          <p:cNvPicPr>
            <a:picLocks noChangeAspect="1"/>
          </p:cNvPicPr>
          <p:nvPr/>
        </p:nvPicPr>
        <p:blipFill>
          <a:blip r:embed="rId2"/>
          <a:stretch>
            <a:fillRect/>
          </a:stretch>
        </p:blipFill>
        <p:spPr>
          <a:xfrm>
            <a:off x="4988412" y="0"/>
            <a:ext cx="5940511" cy="6858000"/>
          </a:xfrm>
          <a:prstGeom prst="rect">
            <a:avLst/>
          </a:prstGeom>
        </p:spPr>
      </p:pic>
      <p:pic>
        <p:nvPicPr>
          <p:cNvPr id="7" name="Picture 6" descr="A blue circle with a white letter in it&#10;&#10;Description automatically generated">
            <a:extLst>
              <a:ext uri="{FF2B5EF4-FFF2-40B4-BE49-F238E27FC236}">
                <a16:creationId xmlns:a16="http://schemas.microsoft.com/office/drawing/2014/main" id="{7D39A317-3500-A6FD-B7CB-7E274F7E65DD}"/>
              </a:ext>
            </a:extLst>
          </p:cNvPr>
          <p:cNvPicPr>
            <a:picLocks noChangeAspect="1"/>
          </p:cNvPicPr>
          <p:nvPr/>
        </p:nvPicPr>
        <p:blipFill>
          <a:blip r:embed="rId3"/>
          <a:stretch>
            <a:fillRect/>
          </a:stretch>
        </p:blipFill>
        <p:spPr>
          <a:xfrm>
            <a:off x="-11819" y="1587"/>
            <a:ext cx="1039637" cy="843492"/>
          </a:xfrm>
          <a:prstGeom prst="rect">
            <a:avLst/>
          </a:prstGeom>
        </p:spPr>
      </p:pic>
    </p:spTree>
    <p:extLst>
      <p:ext uri="{BB962C8B-B14F-4D97-AF65-F5344CB8AC3E}">
        <p14:creationId xmlns:p14="http://schemas.microsoft.com/office/powerpoint/2010/main" val="113812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A8F1-4658-F8EB-684B-1A09866913B0}"/>
              </a:ext>
            </a:extLst>
          </p:cNvPr>
          <p:cNvSpPr>
            <a:spLocks noGrp="1"/>
          </p:cNvSpPr>
          <p:nvPr>
            <p:ph type="title"/>
          </p:nvPr>
        </p:nvSpPr>
        <p:spPr/>
        <p:txBody>
          <a:bodyPr/>
          <a:lstStyle/>
          <a:p>
            <a:r>
              <a:rPr lang="en-US" dirty="0"/>
              <a:t>Answer</a:t>
            </a:r>
          </a:p>
        </p:txBody>
      </p:sp>
      <p:pic>
        <p:nvPicPr>
          <p:cNvPr id="4" name="Picture 3" descr="A graph of a mathematical equation&#10;&#10;Description automatically generated">
            <a:extLst>
              <a:ext uri="{FF2B5EF4-FFF2-40B4-BE49-F238E27FC236}">
                <a16:creationId xmlns:a16="http://schemas.microsoft.com/office/drawing/2014/main" id="{9EBEED81-A7EA-7EB8-D7FA-926179691F56}"/>
              </a:ext>
            </a:extLst>
          </p:cNvPr>
          <p:cNvPicPr>
            <a:picLocks noChangeAspect="1"/>
          </p:cNvPicPr>
          <p:nvPr/>
        </p:nvPicPr>
        <p:blipFill>
          <a:blip r:embed="rId2"/>
          <a:stretch>
            <a:fillRect/>
          </a:stretch>
        </p:blipFill>
        <p:spPr>
          <a:xfrm>
            <a:off x="3361487" y="152684"/>
            <a:ext cx="6819900" cy="6438900"/>
          </a:xfrm>
          <a:prstGeom prst="rect">
            <a:avLst/>
          </a:prstGeom>
        </p:spPr>
      </p:pic>
      <p:pic>
        <p:nvPicPr>
          <p:cNvPr id="6" name="Picture 5" descr="A blue circle with a white letter in it&#10;&#10;Description automatically generated">
            <a:extLst>
              <a:ext uri="{FF2B5EF4-FFF2-40B4-BE49-F238E27FC236}">
                <a16:creationId xmlns:a16="http://schemas.microsoft.com/office/drawing/2014/main" id="{9175BE54-348C-C53A-F294-9CD1895DBC4C}"/>
              </a:ext>
            </a:extLst>
          </p:cNvPr>
          <p:cNvPicPr>
            <a:picLocks noChangeAspect="1"/>
          </p:cNvPicPr>
          <p:nvPr/>
        </p:nvPicPr>
        <p:blipFill>
          <a:blip r:embed="rId3"/>
          <a:stretch>
            <a:fillRect/>
          </a:stretch>
        </p:blipFill>
        <p:spPr>
          <a:xfrm>
            <a:off x="-11819" y="1587"/>
            <a:ext cx="1039637" cy="843492"/>
          </a:xfrm>
          <a:prstGeom prst="rect">
            <a:avLst/>
          </a:prstGeom>
        </p:spPr>
      </p:pic>
    </p:spTree>
    <p:extLst>
      <p:ext uri="{BB962C8B-B14F-4D97-AF65-F5344CB8AC3E}">
        <p14:creationId xmlns:p14="http://schemas.microsoft.com/office/powerpoint/2010/main" val="200549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185E-34C3-3542-13B6-E74AA18F23D7}"/>
              </a:ext>
            </a:extLst>
          </p:cNvPr>
          <p:cNvSpPr>
            <a:spLocks noGrp="1"/>
          </p:cNvSpPr>
          <p:nvPr>
            <p:ph type="title"/>
          </p:nvPr>
        </p:nvSpPr>
        <p:spPr>
          <a:xfrm>
            <a:off x="1079385" y="979415"/>
            <a:ext cx="3346823" cy="656440"/>
          </a:xfrm>
        </p:spPr>
        <p:txBody>
          <a:bodyPr>
            <a:normAutofit fontScale="90000"/>
          </a:bodyPr>
          <a:lstStyle/>
          <a:p>
            <a:r>
              <a:rPr lang="en-US" dirty="0"/>
              <a:t>Practice</a:t>
            </a:r>
          </a:p>
        </p:txBody>
      </p:sp>
      <p:pic>
        <p:nvPicPr>
          <p:cNvPr id="4" name="Content Placeholder 3" descr="A graph of equations and numbers&#10;&#10;Description automatically generated">
            <a:extLst>
              <a:ext uri="{FF2B5EF4-FFF2-40B4-BE49-F238E27FC236}">
                <a16:creationId xmlns:a16="http://schemas.microsoft.com/office/drawing/2014/main" id="{DFB1BD18-6D38-F847-4AE7-8855991E523B}"/>
              </a:ext>
            </a:extLst>
          </p:cNvPr>
          <p:cNvPicPr>
            <a:picLocks noChangeAspect="1"/>
          </p:cNvPicPr>
          <p:nvPr/>
        </p:nvPicPr>
        <p:blipFill>
          <a:blip r:embed="rId2"/>
          <a:stretch>
            <a:fillRect/>
          </a:stretch>
        </p:blipFill>
        <p:spPr>
          <a:xfrm>
            <a:off x="5327009" y="294746"/>
            <a:ext cx="5891450" cy="6316450"/>
          </a:xfrm>
          <a:prstGeom prst="rect">
            <a:avLst/>
          </a:prstGeom>
        </p:spPr>
      </p:pic>
    </p:spTree>
    <p:extLst>
      <p:ext uri="{BB962C8B-B14F-4D97-AF65-F5344CB8AC3E}">
        <p14:creationId xmlns:p14="http://schemas.microsoft.com/office/powerpoint/2010/main" val="338327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5A3778F-F724-4748-FA8D-CC66752D47C7}"/>
              </a:ext>
            </a:extLst>
          </p:cNvPr>
          <p:cNvPicPr>
            <a:picLocks noChangeAspect="1"/>
          </p:cNvPicPr>
          <p:nvPr/>
        </p:nvPicPr>
        <p:blipFill>
          <a:blip r:embed="rId2"/>
          <a:stretch>
            <a:fillRect/>
          </a:stretch>
        </p:blipFill>
        <p:spPr>
          <a:xfrm>
            <a:off x="177349" y="1016119"/>
            <a:ext cx="5434226" cy="4939494"/>
          </a:xfrm>
          <a:prstGeom prst="rect">
            <a:avLst/>
          </a:prstGeom>
        </p:spPr>
      </p:pic>
      <p:pic>
        <p:nvPicPr>
          <p:cNvPr id="5" name="Picture 4" descr="A graph of a function&#10;&#10;Description automatically generated">
            <a:extLst>
              <a:ext uri="{FF2B5EF4-FFF2-40B4-BE49-F238E27FC236}">
                <a16:creationId xmlns:a16="http://schemas.microsoft.com/office/drawing/2014/main" id="{E702419B-D2E9-E3C9-47FE-2DDA95E5FE9D}"/>
              </a:ext>
            </a:extLst>
          </p:cNvPr>
          <p:cNvPicPr>
            <a:picLocks noChangeAspect="1"/>
          </p:cNvPicPr>
          <p:nvPr/>
        </p:nvPicPr>
        <p:blipFill>
          <a:blip r:embed="rId3"/>
          <a:stretch>
            <a:fillRect/>
          </a:stretch>
        </p:blipFill>
        <p:spPr>
          <a:xfrm>
            <a:off x="6098558" y="645924"/>
            <a:ext cx="5624585" cy="5691260"/>
          </a:xfrm>
          <a:prstGeom prst="rect">
            <a:avLst/>
          </a:prstGeom>
        </p:spPr>
      </p:pic>
    </p:spTree>
    <p:extLst>
      <p:ext uri="{BB962C8B-B14F-4D97-AF65-F5344CB8AC3E}">
        <p14:creationId xmlns:p14="http://schemas.microsoft.com/office/powerpoint/2010/main" val="436477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mathematical equation&#10;&#10;Description automatically generated">
            <a:extLst>
              <a:ext uri="{FF2B5EF4-FFF2-40B4-BE49-F238E27FC236}">
                <a16:creationId xmlns:a16="http://schemas.microsoft.com/office/drawing/2014/main" id="{AD290C3E-3EA9-74E9-51D9-41DB06FD8D01}"/>
              </a:ext>
            </a:extLst>
          </p:cNvPr>
          <p:cNvPicPr>
            <a:picLocks noChangeAspect="1"/>
          </p:cNvPicPr>
          <p:nvPr/>
        </p:nvPicPr>
        <p:blipFill>
          <a:blip r:embed="rId2"/>
          <a:stretch>
            <a:fillRect/>
          </a:stretch>
        </p:blipFill>
        <p:spPr>
          <a:xfrm>
            <a:off x="334039" y="216089"/>
            <a:ext cx="5575773" cy="6425821"/>
          </a:xfrm>
          <a:prstGeom prst="rect">
            <a:avLst/>
          </a:prstGeom>
        </p:spPr>
      </p:pic>
      <p:pic>
        <p:nvPicPr>
          <p:cNvPr id="3" name="Picture 2" descr="A black text on a white background&#10;&#10;Description automatically generated">
            <a:extLst>
              <a:ext uri="{FF2B5EF4-FFF2-40B4-BE49-F238E27FC236}">
                <a16:creationId xmlns:a16="http://schemas.microsoft.com/office/drawing/2014/main" id="{4ECE7152-3899-298B-181B-A0376F5C226A}"/>
              </a:ext>
            </a:extLst>
          </p:cNvPr>
          <p:cNvPicPr>
            <a:picLocks noChangeAspect="1"/>
          </p:cNvPicPr>
          <p:nvPr/>
        </p:nvPicPr>
        <p:blipFill>
          <a:blip r:embed="rId3"/>
          <a:stretch>
            <a:fillRect/>
          </a:stretch>
        </p:blipFill>
        <p:spPr>
          <a:xfrm>
            <a:off x="6098844" y="1778119"/>
            <a:ext cx="5703626" cy="1880120"/>
          </a:xfrm>
          <a:prstGeom prst="rect">
            <a:avLst/>
          </a:prstGeom>
        </p:spPr>
      </p:pic>
    </p:spTree>
    <p:extLst>
      <p:ext uri="{BB962C8B-B14F-4D97-AF65-F5344CB8AC3E}">
        <p14:creationId xmlns:p14="http://schemas.microsoft.com/office/powerpoint/2010/main" val="3988174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B909-108E-F775-A4A9-CFEA7C25D2E3}"/>
              </a:ext>
            </a:extLst>
          </p:cNvPr>
          <p:cNvSpPr>
            <a:spLocks noGrp="1"/>
          </p:cNvSpPr>
          <p:nvPr>
            <p:ph type="title"/>
          </p:nvPr>
        </p:nvSpPr>
        <p:spPr>
          <a:xfrm>
            <a:off x="961029" y="1006774"/>
            <a:ext cx="10515600" cy="729157"/>
          </a:xfrm>
        </p:spPr>
        <p:txBody>
          <a:bodyPr>
            <a:normAutofit/>
          </a:bodyPr>
          <a:lstStyle/>
          <a:p>
            <a:r>
              <a:rPr lang="en-US" dirty="0"/>
              <a:t>Summary</a:t>
            </a:r>
          </a:p>
        </p:txBody>
      </p:sp>
      <p:graphicFrame>
        <p:nvGraphicFramePr>
          <p:cNvPr id="38" name="Content Placeholder 2">
            <a:extLst>
              <a:ext uri="{FF2B5EF4-FFF2-40B4-BE49-F238E27FC236}">
                <a16:creationId xmlns:a16="http://schemas.microsoft.com/office/drawing/2014/main" id="{F5F614F4-ADA3-C0ED-5A1D-BBE42C98FABF}"/>
              </a:ext>
            </a:extLst>
          </p:cNvPr>
          <p:cNvGraphicFramePr>
            <a:graphicFrameLocks noGrp="1"/>
          </p:cNvGraphicFramePr>
          <p:nvPr>
            <p:ph idx="1"/>
            <p:extLst>
              <p:ext uri="{D42A27DB-BD31-4B8C-83A1-F6EECF244321}">
                <p14:modId xmlns:p14="http://schemas.microsoft.com/office/powerpoint/2010/main" val="2446992306"/>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8261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ngruence And Similarity - GCSE Maths - Steps &amp; Examples">
            <a:extLst>
              <a:ext uri="{FF2B5EF4-FFF2-40B4-BE49-F238E27FC236}">
                <a16:creationId xmlns:a16="http://schemas.microsoft.com/office/drawing/2014/main" id="{A91742FF-F888-A3A2-3BA7-6FC3F27EC756}"/>
              </a:ext>
            </a:extLst>
          </p:cNvPr>
          <p:cNvPicPr>
            <a:picLocks noGrp="1" noChangeAspect="1"/>
          </p:cNvPicPr>
          <p:nvPr>
            <p:ph sz="half" idx="1"/>
          </p:nvPr>
        </p:nvPicPr>
        <p:blipFill>
          <a:blip r:embed="rId3"/>
          <a:stretch>
            <a:fillRect/>
          </a:stretch>
        </p:blipFill>
        <p:spPr>
          <a:xfrm>
            <a:off x="838200" y="2551386"/>
            <a:ext cx="5181600" cy="3297381"/>
          </a:xfrm>
          <a:noFill/>
        </p:spPr>
      </p:pic>
      <p:sp>
        <p:nvSpPr>
          <p:cNvPr id="2" name="Title 1">
            <a:extLst>
              <a:ext uri="{FF2B5EF4-FFF2-40B4-BE49-F238E27FC236}">
                <a16:creationId xmlns:a16="http://schemas.microsoft.com/office/drawing/2014/main" id="{A4503DA9-27DA-AD70-8079-15C54DC6BDBB}"/>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Congruence?</a:t>
            </a:r>
          </a:p>
        </p:txBody>
      </p:sp>
      <p:sp>
        <p:nvSpPr>
          <p:cNvPr id="4" name="Content Placeholder 3">
            <a:extLst>
              <a:ext uri="{FF2B5EF4-FFF2-40B4-BE49-F238E27FC236}">
                <a16:creationId xmlns:a16="http://schemas.microsoft.com/office/drawing/2014/main" id="{815695E2-CEE8-1F15-5062-9B2AAA179041}"/>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a:t>Congruence is a term used to describe two figures that have the same size and shape.</a:t>
            </a:r>
          </a:p>
          <a:p>
            <a:r>
              <a:rPr lang="en-US"/>
              <a:t>To show two figures are congruent, we need to show that one can be transformed into the other by a sequence of rotations, reflections, and translations.</a:t>
            </a:r>
          </a:p>
          <a:p>
            <a:r>
              <a:rPr lang="en-US"/>
              <a:t>The three types of transformations that can be used to show congruence are rotations, reflections, and translations.</a:t>
            </a:r>
          </a:p>
        </p:txBody>
      </p:sp>
    </p:spTree>
    <p:extLst>
      <p:ext uri="{BB962C8B-B14F-4D97-AF65-F5344CB8AC3E}">
        <p14:creationId xmlns:p14="http://schemas.microsoft.com/office/powerpoint/2010/main" val="183209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3449-DF23-5CF6-936F-DDDC32633AE0}"/>
            </a:ext>
          </a:extLst>
        </p:cNvPr>
        <p:cNvGrpSpPr/>
        <p:nvPr/>
      </p:nvGrpSpPr>
      <p:grpSpPr>
        <a:xfrm>
          <a:off x="0" y="0"/>
          <a:ext cx="0" cy="0"/>
          <a:chOff x="0" y="0"/>
          <a:chExt cx="0" cy="0"/>
        </a:xfrm>
      </p:grpSpPr>
      <p:pic>
        <p:nvPicPr>
          <p:cNvPr id="5" name="Content Placeholder 4" descr="Set of circular arrows colored in blue, green, red, orange and yellow isolated on white background">
            <a:extLst>
              <a:ext uri="{FF2B5EF4-FFF2-40B4-BE49-F238E27FC236}">
                <a16:creationId xmlns:a16="http://schemas.microsoft.com/office/drawing/2014/main" id="{E6666E6F-B65C-E11B-5FA5-E903B63CC4CD}"/>
              </a:ext>
            </a:extLst>
          </p:cNvPr>
          <p:cNvPicPr>
            <a:picLocks noGrp="1" noChangeAspect="1"/>
          </p:cNvPicPr>
          <p:nvPr>
            <p:ph sz="half" idx="1"/>
          </p:nvPr>
        </p:nvPicPr>
        <p:blipFill rotWithShape="1">
          <a:blip r:embed="rId3"/>
          <a:stretch/>
        </p:blipFill>
        <p:spPr>
          <a:xfrm>
            <a:off x="1142818" y="2024063"/>
            <a:ext cx="4572364" cy="4351337"/>
          </a:xfrm>
          <a:prstGeom prst="rect">
            <a:avLst/>
          </a:prstGeom>
        </p:spPr>
      </p:pic>
      <p:sp>
        <p:nvSpPr>
          <p:cNvPr id="2" name="Title 1">
            <a:extLst>
              <a:ext uri="{FF2B5EF4-FFF2-40B4-BE49-F238E27FC236}">
                <a16:creationId xmlns:a16="http://schemas.microsoft.com/office/drawing/2014/main" id="{BDE54207-837D-36BF-B923-5192B2086919}"/>
              </a:ext>
            </a:extLst>
          </p:cNvPr>
          <p:cNvSpPr>
            <a:spLocks noGrp="1"/>
          </p:cNvSpPr>
          <p:nvPr>
            <p:ph type="title"/>
          </p:nvPr>
        </p:nvSpPr>
        <p:spPr/>
        <p:txBody>
          <a:bodyPr vert="horz" lIns="91440" tIns="45720" rIns="91440" bIns="45720" rtlCol="0" anchor="b">
            <a:normAutofit fontScale="90000"/>
          </a:bodyPr>
          <a:lstStyle/>
          <a:p>
            <a:pPr>
              <a:lnSpc>
                <a:spcPct val="100000"/>
              </a:lnSpc>
            </a:pPr>
            <a:r>
              <a:rPr lang="en-US" sz="5400"/>
              <a:t>Center of Rotations</a:t>
            </a:r>
          </a:p>
        </p:txBody>
      </p:sp>
      <p:sp>
        <p:nvSpPr>
          <p:cNvPr id="4" name="Content Placeholder 3">
            <a:extLst>
              <a:ext uri="{FF2B5EF4-FFF2-40B4-BE49-F238E27FC236}">
                <a16:creationId xmlns:a16="http://schemas.microsoft.com/office/drawing/2014/main" id="{65243031-4E3B-4399-0016-30A203F6099A}"/>
              </a:ext>
            </a:extLst>
          </p:cNvPr>
          <p:cNvSpPr>
            <a:spLocks noGrp="1"/>
          </p:cNvSpPr>
          <p:nvPr>
            <p:ph sz="half" idx="13"/>
          </p:nvPr>
        </p:nvSpPr>
        <p:spPr>
          <a:xfrm>
            <a:off x="5517860" y="3894863"/>
            <a:ext cx="6386117" cy="609735"/>
          </a:xfrm>
        </p:spPr>
        <p:txBody>
          <a:bodyPr vert="horz" lIns="91440" tIns="45720" rIns="91440" bIns="45720" rtlCol="0" anchor="t">
            <a:normAutofit/>
          </a:bodyPr>
          <a:lstStyle/>
          <a:p>
            <a:pPr marL="0" indent="0">
              <a:buNone/>
            </a:pPr>
            <a:r>
              <a:rPr lang="en-US" sz="1600" b="1" cap="all" spc="300" dirty="0"/>
              <a:t> Fixed point from which a figure is turned.</a:t>
            </a:r>
          </a:p>
        </p:txBody>
      </p:sp>
      <p:sp>
        <p:nvSpPr>
          <p:cNvPr id="3" name="Oval 2">
            <a:extLst>
              <a:ext uri="{FF2B5EF4-FFF2-40B4-BE49-F238E27FC236}">
                <a16:creationId xmlns:a16="http://schemas.microsoft.com/office/drawing/2014/main" id="{4D1A63E5-6333-8EF9-BC95-AB033185512C}"/>
              </a:ext>
            </a:extLst>
          </p:cNvPr>
          <p:cNvSpPr/>
          <p:nvPr/>
        </p:nvSpPr>
        <p:spPr>
          <a:xfrm>
            <a:off x="3309582" y="4086000"/>
            <a:ext cx="238835" cy="2274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2021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et of circular arrows colored in blue, green, red, orange and yellow isolated on white background">
            <a:extLst>
              <a:ext uri="{FF2B5EF4-FFF2-40B4-BE49-F238E27FC236}">
                <a16:creationId xmlns:a16="http://schemas.microsoft.com/office/drawing/2014/main" id="{B20FE93C-D0E3-EEE2-4197-E413EF822850}"/>
              </a:ext>
            </a:extLst>
          </p:cNvPr>
          <p:cNvPicPr>
            <a:picLocks noGrp="1" noChangeAspect="1"/>
          </p:cNvPicPr>
          <p:nvPr>
            <p:ph sz="half" idx="1"/>
          </p:nvPr>
        </p:nvPicPr>
        <p:blipFill>
          <a:blip r:embed="rId3"/>
          <a:stretch>
            <a:fillRect/>
          </a:stretch>
        </p:blipFill>
        <p:spPr>
          <a:xfrm>
            <a:off x="1142818" y="2024063"/>
            <a:ext cx="4572364" cy="4351337"/>
          </a:xfrm>
          <a:prstGeom prst="rect">
            <a:avLst/>
          </a:prstGeom>
        </p:spPr>
      </p:pic>
      <p:sp>
        <p:nvSpPr>
          <p:cNvPr id="2" name="Title 1">
            <a:extLst>
              <a:ext uri="{FF2B5EF4-FFF2-40B4-BE49-F238E27FC236}">
                <a16:creationId xmlns:a16="http://schemas.microsoft.com/office/drawing/2014/main" id="{5A916671-0F2F-5E4D-4490-627485B921B0}"/>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Rotations</a:t>
            </a:r>
          </a:p>
        </p:txBody>
      </p:sp>
      <p:sp>
        <p:nvSpPr>
          <p:cNvPr id="4" name="Content Placeholder 3">
            <a:extLst>
              <a:ext uri="{FF2B5EF4-FFF2-40B4-BE49-F238E27FC236}">
                <a16:creationId xmlns:a16="http://schemas.microsoft.com/office/drawing/2014/main" id="{2A068121-C923-BF4B-14F9-C327F1AFC5FF}"/>
              </a:ext>
            </a:extLst>
          </p:cNvPr>
          <p:cNvSpPr>
            <a:spLocks noGrp="1"/>
          </p:cNvSpPr>
          <p:nvPr>
            <p:ph sz="half" idx="13"/>
          </p:nvPr>
        </p:nvSpPr>
        <p:spPr>
          <a:xfrm>
            <a:off x="6172201" y="1410511"/>
            <a:ext cx="5471807" cy="4965235"/>
          </a:xfrm>
        </p:spPr>
        <p:txBody>
          <a:bodyPr vert="horz" lIns="91440" tIns="45720" rIns="91440" bIns="45720" rtlCol="0">
            <a:normAutofit/>
          </a:bodyPr>
          <a:lstStyle/>
          <a:p>
            <a:r>
              <a:rPr lang="en-US" sz="2800" dirty="0"/>
              <a:t>Rotation is a transformation that turns a figure about a fixed point called the center of rotation.</a:t>
            </a:r>
          </a:p>
          <a:p>
            <a:r>
              <a:rPr lang="en-US" sz="2800" dirty="0"/>
              <a:t>A figure can be rotated by any angle about its center of rotation.</a:t>
            </a:r>
          </a:p>
          <a:p>
            <a:r>
              <a:rPr lang="en-US" sz="2800" dirty="0"/>
              <a:t>The direction of rotation can be clockwise or counterclockwise.</a:t>
            </a:r>
          </a:p>
        </p:txBody>
      </p:sp>
      <p:sp>
        <p:nvSpPr>
          <p:cNvPr id="7" name="Oval 6">
            <a:extLst>
              <a:ext uri="{FF2B5EF4-FFF2-40B4-BE49-F238E27FC236}">
                <a16:creationId xmlns:a16="http://schemas.microsoft.com/office/drawing/2014/main" id="{30995A14-E79F-7AF3-59B8-ACB3E27CD3C3}"/>
              </a:ext>
            </a:extLst>
          </p:cNvPr>
          <p:cNvSpPr/>
          <p:nvPr/>
        </p:nvSpPr>
        <p:spPr>
          <a:xfrm>
            <a:off x="3309582" y="4086000"/>
            <a:ext cx="238835" cy="2274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307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8AD509-5206-6122-D420-F51941DC447E}"/>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Reflection is a transformation that flips a figure over a line called the line of reflection.</a:t>
            </a:r>
          </a:p>
          <a:p>
            <a:r>
              <a:rPr lang="en-US"/>
              <a:t>The line of reflection can be vertical, horizontal or diagonal.</a:t>
            </a:r>
          </a:p>
          <a:p>
            <a:r>
              <a:rPr lang="en-US"/>
              <a:t>Reflections preserve the size and shape of a figure.</a:t>
            </a:r>
          </a:p>
        </p:txBody>
      </p:sp>
      <p:sp>
        <p:nvSpPr>
          <p:cNvPr id="2" name="Title 1">
            <a:extLst>
              <a:ext uri="{FF2B5EF4-FFF2-40B4-BE49-F238E27FC236}">
                <a16:creationId xmlns:a16="http://schemas.microsoft.com/office/drawing/2014/main" id="{C31ADD1A-8AC8-9CD3-D11E-09E9758B368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Reflections</a:t>
            </a:r>
          </a:p>
        </p:txBody>
      </p:sp>
      <p:pic>
        <p:nvPicPr>
          <p:cNvPr id="3" name="Picture 2" descr="Reflection, Translation, Rotation Poster | Teach Starter">
            <a:extLst>
              <a:ext uri="{FF2B5EF4-FFF2-40B4-BE49-F238E27FC236}">
                <a16:creationId xmlns:a16="http://schemas.microsoft.com/office/drawing/2014/main" id="{1C56DA83-6384-C50D-6EBF-526E7BB21941}"/>
              </a:ext>
            </a:extLst>
          </p:cNvPr>
          <p:cNvPicPr>
            <a:picLocks noChangeAspect="1"/>
          </p:cNvPicPr>
          <p:nvPr/>
        </p:nvPicPr>
        <p:blipFill rotWithShape="1">
          <a:blip r:embed="rId3"/>
          <a:srcRect l="9543" t="757" r="70539" b="-794"/>
          <a:stretch/>
        </p:blipFill>
        <p:spPr>
          <a:xfrm>
            <a:off x="7935941" y="2024408"/>
            <a:ext cx="1654122" cy="4351338"/>
          </a:xfrm>
          <a:prstGeom prst="rect">
            <a:avLst/>
          </a:prstGeom>
          <a:noFill/>
        </p:spPr>
      </p:pic>
    </p:spTree>
    <p:extLst>
      <p:ext uri="{BB962C8B-B14F-4D97-AF65-F5344CB8AC3E}">
        <p14:creationId xmlns:p14="http://schemas.microsoft.com/office/powerpoint/2010/main" val="2052542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101E5E-1BB5-EA22-112E-CECEB4B95E2A}"/>
              </a:ext>
            </a:extLst>
          </p:cNvPr>
          <p:cNvSpPr>
            <a:spLocks noGrp="1"/>
          </p:cNvSpPr>
          <p:nvPr>
            <p:ph sz="half" idx="1"/>
          </p:nvPr>
        </p:nvSpPr>
        <p:spPr/>
        <p:txBody>
          <a:bodyPr vert="horz" lIns="91440" tIns="45720" rIns="91440" bIns="45720" rtlCol="0">
            <a:normAutofit/>
          </a:bodyPr>
          <a:lstStyle/>
          <a:p>
            <a:r>
              <a:rPr lang="en-US"/>
              <a:t>Translation is a transformation that slides a figure in a straight line without rotating or reflecting it.</a:t>
            </a:r>
          </a:p>
          <a:p>
            <a:r>
              <a:rPr lang="en-US"/>
              <a:t>The direction of the translation can be up, down, left or right.</a:t>
            </a:r>
          </a:p>
          <a:p>
            <a:r>
              <a:rPr lang="en-US"/>
              <a:t>The distance of the translation can be any distance.</a:t>
            </a:r>
          </a:p>
        </p:txBody>
      </p:sp>
      <p:sp>
        <p:nvSpPr>
          <p:cNvPr id="2" name="Title 1">
            <a:extLst>
              <a:ext uri="{FF2B5EF4-FFF2-40B4-BE49-F238E27FC236}">
                <a16:creationId xmlns:a16="http://schemas.microsoft.com/office/drawing/2014/main" id="{DD5083A0-7F7A-E655-B483-98ED6EE4C55E}"/>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Translations</a:t>
            </a:r>
          </a:p>
        </p:txBody>
      </p:sp>
      <p:pic>
        <p:nvPicPr>
          <p:cNvPr id="11" name="Picture 10" descr="What is the Translation of Shapes? Definition - Twinkl">
            <a:extLst>
              <a:ext uri="{FF2B5EF4-FFF2-40B4-BE49-F238E27FC236}">
                <a16:creationId xmlns:a16="http://schemas.microsoft.com/office/drawing/2014/main" id="{DF3C8C4D-8B1D-149A-2126-4950C303B4CD}"/>
              </a:ext>
            </a:extLst>
          </p:cNvPr>
          <p:cNvPicPr>
            <a:picLocks noChangeAspect="1"/>
          </p:cNvPicPr>
          <p:nvPr/>
        </p:nvPicPr>
        <p:blipFill>
          <a:blip r:embed="rId3"/>
          <a:stretch>
            <a:fillRect/>
          </a:stretch>
        </p:blipFill>
        <p:spPr>
          <a:xfrm>
            <a:off x="6241166" y="1672017"/>
            <a:ext cx="5235463" cy="3513966"/>
          </a:xfrm>
          <a:prstGeom prst="rect">
            <a:avLst/>
          </a:prstGeom>
        </p:spPr>
      </p:pic>
    </p:spTree>
    <p:extLst>
      <p:ext uri="{BB962C8B-B14F-4D97-AF65-F5344CB8AC3E}">
        <p14:creationId xmlns:p14="http://schemas.microsoft.com/office/powerpoint/2010/main" val="359384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F272-18C3-B184-9BA2-64C119725FEE}"/>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Putting It All Together</a:t>
            </a:r>
          </a:p>
        </p:txBody>
      </p:sp>
      <p:sp>
        <p:nvSpPr>
          <p:cNvPr id="4" name="Content Placeholder 3">
            <a:extLst>
              <a:ext uri="{FF2B5EF4-FFF2-40B4-BE49-F238E27FC236}">
                <a16:creationId xmlns:a16="http://schemas.microsoft.com/office/drawing/2014/main" id="{F1A6A04F-1504-EEEC-ED77-33932C2F9A97}"/>
              </a:ext>
            </a:extLst>
          </p:cNvPr>
          <p:cNvSpPr>
            <a:spLocks noGrp="1"/>
          </p:cNvSpPr>
          <p:nvPr>
            <p:ph idx="1"/>
          </p:nvPr>
        </p:nvSpPr>
        <p:spPr>
          <a:xfrm>
            <a:off x="968828" y="2009617"/>
            <a:ext cx="4653759" cy="4013496"/>
          </a:xfrm>
        </p:spPr>
        <p:txBody>
          <a:bodyPr vert="horz" lIns="91440" tIns="45720" rIns="91440" bIns="45720" rtlCol="0">
            <a:normAutofit/>
          </a:bodyPr>
          <a:lstStyle/>
          <a:p>
            <a:r>
              <a:rPr lang="en-US" dirty="0"/>
              <a:t>To show two figures are congruent, we need to show that one can be transformed into the other by a sequence of rotations, reflections, and translations.</a:t>
            </a:r>
          </a:p>
          <a:p>
            <a:r>
              <a:rPr lang="en-US" dirty="0"/>
              <a:t>We can use a combination of these transformations to show congruence.</a:t>
            </a:r>
          </a:p>
          <a:p>
            <a:r>
              <a:rPr lang="en-US" dirty="0"/>
              <a:t>Congruent figures have the same size and shape.</a:t>
            </a:r>
          </a:p>
        </p:txBody>
      </p:sp>
      <p:pic>
        <p:nvPicPr>
          <p:cNvPr id="9" name="Picture 8" descr="Reflection, Translation, Rotation Poster | Teach Starter">
            <a:extLst>
              <a:ext uri="{FF2B5EF4-FFF2-40B4-BE49-F238E27FC236}">
                <a16:creationId xmlns:a16="http://schemas.microsoft.com/office/drawing/2014/main" id="{BC6468ED-EDBB-4426-DBDF-D9CDFCEB9728}"/>
              </a:ext>
            </a:extLst>
          </p:cNvPr>
          <p:cNvPicPr>
            <a:picLocks noChangeAspect="1"/>
          </p:cNvPicPr>
          <p:nvPr/>
        </p:nvPicPr>
        <p:blipFill rotWithShape="1">
          <a:blip r:embed="rId3"/>
          <a:srcRect l="11443" t="11905" r="36318" b="-1905"/>
          <a:stretch/>
        </p:blipFill>
        <p:spPr>
          <a:xfrm>
            <a:off x="7154476" y="2125493"/>
            <a:ext cx="3497573" cy="3149377"/>
          </a:xfrm>
          <a:prstGeom prst="rect">
            <a:avLst/>
          </a:prstGeom>
        </p:spPr>
      </p:pic>
    </p:spTree>
    <p:extLst>
      <p:ext uri="{BB962C8B-B14F-4D97-AF65-F5344CB8AC3E}">
        <p14:creationId xmlns:p14="http://schemas.microsoft.com/office/powerpoint/2010/main" val="299536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1B4F-C6E7-1483-BA08-00FAEA392C78}"/>
              </a:ext>
            </a:extLst>
          </p:cNvPr>
          <p:cNvSpPr>
            <a:spLocks noGrp="1"/>
          </p:cNvSpPr>
          <p:nvPr>
            <p:ph type="title"/>
          </p:nvPr>
        </p:nvSpPr>
        <p:spPr>
          <a:xfrm>
            <a:off x="979714" y="1006774"/>
            <a:ext cx="10515600" cy="729157"/>
          </a:xfrm>
        </p:spPr>
        <p:txBody>
          <a:bodyPr>
            <a:normAutofit/>
          </a:bodyPr>
          <a:lstStyle/>
          <a:p>
            <a:r>
              <a:rPr lang="en-US" dirty="0"/>
              <a:t>Practice</a:t>
            </a:r>
          </a:p>
        </p:txBody>
      </p:sp>
      <p:pic>
        <p:nvPicPr>
          <p:cNvPr id="7" name="Picture 6" descr="A graph of a rectangular object with lines and dots&#10;&#10;Description automatically generated">
            <a:extLst>
              <a:ext uri="{FF2B5EF4-FFF2-40B4-BE49-F238E27FC236}">
                <a16:creationId xmlns:a16="http://schemas.microsoft.com/office/drawing/2014/main" id="{1B466B2F-7A7C-487C-0F20-8AC601ED60CE}"/>
              </a:ext>
            </a:extLst>
          </p:cNvPr>
          <p:cNvPicPr>
            <a:picLocks noChangeAspect="1"/>
          </p:cNvPicPr>
          <p:nvPr/>
        </p:nvPicPr>
        <p:blipFill>
          <a:blip r:embed="rId2"/>
          <a:stretch>
            <a:fillRect/>
          </a:stretch>
        </p:blipFill>
        <p:spPr>
          <a:xfrm>
            <a:off x="5035965" y="386341"/>
            <a:ext cx="5567183" cy="5938329"/>
          </a:xfrm>
          <a:prstGeom prst="rect">
            <a:avLst/>
          </a:prstGeom>
          <a:noFill/>
        </p:spPr>
      </p:pic>
    </p:spTree>
    <p:extLst>
      <p:ext uri="{BB962C8B-B14F-4D97-AF65-F5344CB8AC3E}">
        <p14:creationId xmlns:p14="http://schemas.microsoft.com/office/powerpoint/2010/main" val="304850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09F5E-9DAF-A58B-02AE-1F4918902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BA808-5697-1E63-61F9-662FD62BEAA8}"/>
              </a:ext>
            </a:extLst>
          </p:cNvPr>
          <p:cNvSpPr>
            <a:spLocks noGrp="1"/>
          </p:cNvSpPr>
          <p:nvPr>
            <p:ph type="title"/>
          </p:nvPr>
        </p:nvSpPr>
        <p:spPr/>
        <p:txBody>
          <a:bodyPr/>
          <a:lstStyle/>
          <a:p>
            <a:r>
              <a:rPr lang="en-US" dirty="0"/>
              <a:t>Answer:</a:t>
            </a:r>
          </a:p>
        </p:txBody>
      </p:sp>
      <p:pic>
        <p:nvPicPr>
          <p:cNvPr id="3" name="Picture 2" descr="A black and white text&#10;&#10;Description automatically generated">
            <a:extLst>
              <a:ext uri="{FF2B5EF4-FFF2-40B4-BE49-F238E27FC236}">
                <a16:creationId xmlns:a16="http://schemas.microsoft.com/office/drawing/2014/main" id="{A69C8853-AEA1-5AC2-EF85-B25C5371E3DA}"/>
              </a:ext>
            </a:extLst>
          </p:cNvPr>
          <p:cNvPicPr>
            <a:picLocks noChangeAspect="1"/>
          </p:cNvPicPr>
          <p:nvPr/>
        </p:nvPicPr>
        <p:blipFill>
          <a:blip r:embed="rId2"/>
          <a:stretch>
            <a:fillRect/>
          </a:stretch>
        </p:blipFill>
        <p:spPr>
          <a:xfrm>
            <a:off x="4967287" y="3062287"/>
            <a:ext cx="2257425" cy="733425"/>
          </a:xfrm>
          <a:prstGeom prst="rect">
            <a:avLst/>
          </a:prstGeom>
        </p:spPr>
      </p:pic>
    </p:spTree>
    <p:extLst>
      <p:ext uri="{BB962C8B-B14F-4D97-AF65-F5344CB8AC3E}">
        <p14:creationId xmlns:p14="http://schemas.microsoft.com/office/powerpoint/2010/main" val="3318665902"/>
      </p:ext>
    </p:extLst>
  </p:cSld>
  <p:clrMapOvr>
    <a:masterClrMapping/>
  </p:clrMapOvr>
</p:sld>
</file>

<file path=ppt/theme/theme1.xml><?xml version="1.0" encoding="utf-8"?>
<a:theme xmlns:a="http://schemas.openxmlformats.org/drawingml/2006/main" name="math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id="{8F1D3742-969E-4397-9B88-1C1CA42A10F2}" vid="{E913FC37-1CC1-428C-A71F-3121308922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8D849D-2764-4E80-9095-754491F9436F}">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0B2E7733-4530-4A5B-BF0D-15DF1420A9DB}">
  <ds:schemaRefs>
    <ds:schemaRef ds:uri="http://schemas.microsoft.com/sharepoint/v3/contenttype/forms"/>
  </ds:schemaRefs>
</ds:datastoreItem>
</file>

<file path=customXml/itemProps3.xml><?xml version="1.0" encoding="utf-8"?>
<ds:datastoreItem xmlns:ds="http://schemas.openxmlformats.org/officeDocument/2006/customXml" ds:itemID="{8540BC3C-D516-4A53-A21C-997FC06BA9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math theme</Template>
  <TotalTime>27</TotalTime>
  <Words>1039</Words>
  <Application>Microsoft Office PowerPoint</Application>
  <PresentationFormat>Widescreen</PresentationFormat>
  <Paragraphs>55</Paragraphs>
  <Slides>18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Open Sans Light</vt:lpstr>
      <vt:lpstr>Open Sans Semibold</vt:lpstr>
      <vt:lpstr>math theme</vt:lpstr>
      <vt:lpstr>PowerPoint Presentation</vt:lpstr>
      <vt:lpstr>What is Congruence?</vt:lpstr>
      <vt:lpstr>Center of Rotations</vt:lpstr>
      <vt:lpstr>Rotations</vt:lpstr>
      <vt:lpstr>Reflections</vt:lpstr>
      <vt:lpstr>Translations</vt:lpstr>
      <vt:lpstr>Putting It All Together</vt:lpstr>
      <vt:lpstr>Practice</vt:lpstr>
      <vt:lpstr>Answer:</vt:lpstr>
      <vt:lpstr>Jia says that there is only one way to transform the triangle in Quadrant II to prove congruence with the triangle in Quadrant III: reflection across the -axis and then a clockwise rotation, as shown. What do you tell her?</vt:lpstr>
      <vt:lpstr>Answer:</vt:lpstr>
      <vt:lpstr>Practice</vt:lpstr>
      <vt:lpstr>Answer</vt:lpstr>
      <vt:lpstr>Practice</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180</cp:revision>
  <dcterms:created xsi:type="dcterms:W3CDTF">2024-01-09T19:50:27Z</dcterms:created>
  <dcterms:modified xsi:type="dcterms:W3CDTF">2024-01-31T20:52:33Z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