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6"/>
  </p:notesMasterIdLst>
  <p:sldIdLst>
    <p:sldId id="256" r:id="rId5"/>
    <p:sldId id="262" r:id="rId6"/>
    <p:sldId id="257" r:id="rId7"/>
    <p:sldId id="259" r:id="rId8"/>
    <p:sldId id="258" r:id="rId9"/>
    <p:sldId id="260" r:id="rId10"/>
    <p:sldId id="271" r:id="rId11"/>
    <p:sldId id="272" r:id="rId12"/>
    <p:sldId id="274" r:id="rId13"/>
    <p:sldId id="263" r:id="rId14"/>
    <p:sldId id="264" r:id="rId15"/>
    <p:sldId id="265" r:id="rId16"/>
    <p:sldId id="266" r:id="rId17"/>
    <p:sldId id="275" r:id="rId18"/>
    <p:sldId id="276" r:id="rId19"/>
    <p:sldId id="267" r:id="rId20"/>
    <p:sldId id="268" r:id="rId21"/>
    <p:sldId id="269" r:id="rId22"/>
    <p:sldId id="270" r:id="rId23"/>
    <p:sldId id="261"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EC5596-89BD-47F2-8E6D-7FE2A1C75886}" type="doc">
      <dgm:prSet loTypeId="urn:microsoft.com/office/officeart/2016/7/layout/RepeatingBendingProcessNew" loCatId="process" qsTypeId="urn:microsoft.com/office/officeart/2005/8/quickstyle/simple2" qsCatId="simple" csTypeId="urn:microsoft.com/office/officeart/2005/8/colors/accent3_2" csCatId="accent3"/>
      <dgm:spPr/>
      <dgm:t>
        <a:bodyPr/>
        <a:lstStyle/>
        <a:p>
          <a:endParaRPr lang="en-US"/>
        </a:p>
      </dgm:t>
    </dgm:pt>
    <dgm:pt modelId="{6769C2A6-6E88-49A4-BFF5-D837D63CAA5A}">
      <dgm:prSet/>
      <dgm:spPr/>
      <dgm:t>
        <a:bodyPr/>
        <a:lstStyle/>
        <a:p>
          <a:r>
            <a:rPr lang="en-US"/>
            <a:t>Categorical variables are variables with values that are names or labels;  qualitative. </a:t>
          </a:r>
        </a:p>
      </dgm:t>
    </dgm:pt>
    <dgm:pt modelId="{E316ACF1-8F0E-4B89-A130-4963507C04C2}" type="parTrans" cxnId="{01B56434-58B1-4DAB-A4BE-A91C3BF70937}">
      <dgm:prSet/>
      <dgm:spPr/>
      <dgm:t>
        <a:bodyPr/>
        <a:lstStyle/>
        <a:p>
          <a:endParaRPr lang="en-US"/>
        </a:p>
      </dgm:t>
    </dgm:pt>
    <dgm:pt modelId="{969B3500-C7D5-4A05-AB0B-B380E1DFE205}" type="sibTrans" cxnId="{01B56434-58B1-4DAB-A4BE-A91C3BF70937}">
      <dgm:prSet/>
      <dgm:spPr/>
      <dgm:t>
        <a:bodyPr/>
        <a:lstStyle/>
        <a:p>
          <a:endParaRPr lang="en-US"/>
        </a:p>
      </dgm:t>
    </dgm:pt>
    <dgm:pt modelId="{F1AB3D64-080F-4455-874D-B58196EEDE96}">
      <dgm:prSet/>
      <dgm:spPr/>
      <dgm:t>
        <a:bodyPr/>
        <a:lstStyle/>
        <a:p>
          <a:r>
            <a:rPr lang="en-US"/>
            <a:t>They are non-numeric variables that are usually measured in words rather than numbers. </a:t>
          </a:r>
        </a:p>
      </dgm:t>
    </dgm:pt>
    <dgm:pt modelId="{EC4900C2-6495-4301-9807-283B87059A7D}" type="parTrans" cxnId="{BDD37052-E684-405E-8EB0-377599E3D11C}">
      <dgm:prSet/>
      <dgm:spPr/>
      <dgm:t>
        <a:bodyPr/>
        <a:lstStyle/>
        <a:p>
          <a:endParaRPr lang="en-US"/>
        </a:p>
      </dgm:t>
    </dgm:pt>
    <dgm:pt modelId="{06563952-0C0C-4E7E-AB67-409229B6154E}" type="sibTrans" cxnId="{BDD37052-E684-405E-8EB0-377599E3D11C}">
      <dgm:prSet/>
      <dgm:spPr/>
      <dgm:t>
        <a:bodyPr/>
        <a:lstStyle/>
        <a:p>
          <a:endParaRPr lang="en-US"/>
        </a:p>
      </dgm:t>
    </dgm:pt>
    <dgm:pt modelId="{20BBC3D4-D022-4B6C-B9CC-BF8609F2D00F}">
      <dgm:prSet/>
      <dgm:spPr/>
      <dgm:t>
        <a:bodyPr/>
        <a:lstStyle/>
        <a:p>
          <a:r>
            <a:rPr lang="en-US"/>
            <a:t>For example, the color of a car, the type of fruit, or the name of a person are all categorical variables.</a:t>
          </a:r>
        </a:p>
      </dgm:t>
    </dgm:pt>
    <dgm:pt modelId="{AB708ABF-1ACF-495D-8FC8-FCA3D3B4388C}" type="parTrans" cxnId="{2508FF7A-BFB1-4F1C-AEE7-DD429E6D12A5}">
      <dgm:prSet/>
      <dgm:spPr/>
      <dgm:t>
        <a:bodyPr/>
        <a:lstStyle/>
        <a:p>
          <a:endParaRPr lang="en-US"/>
        </a:p>
      </dgm:t>
    </dgm:pt>
    <dgm:pt modelId="{5E3A3F4E-5DF9-4DE6-9DA6-09A75C848324}" type="sibTrans" cxnId="{2508FF7A-BFB1-4F1C-AEE7-DD429E6D12A5}">
      <dgm:prSet/>
      <dgm:spPr/>
      <dgm:t>
        <a:bodyPr/>
        <a:lstStyle/>
        <a:p>
          <a:endParaRPr lang="en-US"/>
        </a:p>
      </dgm:t>
    </dgm:pt>
    <dgm:pt modelId="{8F75BD69-13D2-4ABE-B0DE-D0D6E0E7E5B8}">
      <dgm:prSet/>
      <dgm:spPr/>
      <dgm:t>
        <a:bodyPr/>
        <a:lstStyle/>
        <a:p>
          <a:r>
            <a:rPr lang="en-US"/>
            <a:t>A categorical variable can be nominal or ordinal. </a:t>
          </a:r>
        </a:p>
      </dgm:t>
    </dgm:pt>
    <dgm:pt modelId="{D121EBA5-1F3D-494E-873F-DBF32D0C90B7}" type="parTrans" cxnId="{EEDD26C9-A643-4BFF-B7EF-04130D1BE6B2}">
      <dgm:prSet/>
      <dgm:spPr/>
      <dgm:t>
        <a:bodyPr/>
        <a:lstStyle/>
        <a:p>
          <a:endParaRPr lang="en-US"/>
        </a:p>
      </dgm:t>
    </dgm:pt>
    <dgm:pt modelId="{C152567F-A351-4EA9-AA4E-CE98ECEE862F}" type="sibTrans" cxnId="{EEDD26C9-A643-4BFF-B7EF-04130D1BE6B2}">
      <dgm:prSet/>
      <dgm:spPr/>
      <dgm:t>
        <a:bodyPr/>
        <a:lstStyle/>
        <a:p>
          <a:endParaRPr lang="en-US"/>
        </a:p>
      </dgm:t>
    </dgm:pt>
    <dgm:pt modelId="{87D82D11-464C-48BE-887A-91234DB24F7C}">
      <dgm:prSet/>
      <dgm:spPr/>
      <dgm:t>
        <a:bodyPr/>
        <a:lstStyle/>
        <a:p>
          <a:r>
            <a:rPr lang="en-US"/>
            <a:t>A nominal variable is one that has no inherent order or ranking, such as colors or names. </a:t>
          </a:r>
        </a:p>
      </dgm:t>
    </dgm:pt>
    <dgm:pt modelId="{F4594908-0CFF-4885-A28E-22F28EDFB9EC}" type="parTrans" cxnId="{BF4074D0-9CB5-4949-9E74-2FB06E1DC799}">
      <dgm:prSet/>
      <dgm:spPr/>
      <dgm:t>
        <a:bodyPr/>
        <a:lstStyle/>
        <a:p>
          <a:endParaRPr lang="en-US"/>
        </a:p>
      </dgm:t>
    </dgm:pt>
    <dgm:pt modelId="{04D77833-91AD-44D4-B0D1-EC16BB6D50F8}" type="sibTrans" cxnId="{BF4074D0-9CB5-4949-9E74-2FB06E1DC799}">
      <dgm:prSet/>
      <dgm:spPr/>
      <dgm:t>
        <a:bodyPr/>
        <a:lstStyle/>
        <a:p>
          <a:endParaRPr lang="en-US"/>
        </a:p>
      </dgm:t>
    </dgm:pt>
    <dgm:pt modelId="{8BED2040-697A-4456-9967-96452FCAE5A8}">
      <dgm:prSet/>
      <dgm:spPr/>
      <dgm:t>
        <a:bodyPr/>
        <a:lstStyle/>
        <a:p>
          <a:r>
            <a:rPr lang="en-US"/>
            <a:t>An ordinal variable is one that has a natural order or ranking, such as grades or levels of education.</a:t>
          </a:r>
        </a:p>
      </dgm:t>
    </dgm:pt>
    <dgm:pt modelId="{78E1B5E1-0D36-4A1A-8D26-320E424AFCB9}" type="parTrans" cxnId="{0FBEDBD5-5088-4FD1-A110-45136C20BB6E}">
      <dgm:prSet/>
      <dgm:spPr/>
      <dgm:t>
        <a:bodyPr/>
        <a:lstStyle/>
        <a:p>
          <a:endParaRPr lang="en-US"/>
        </a:p>
      </dgm:t>
    </dgm:pt>
    <dgm:pt modelId="{72B14FA1-1A25-4A79-8DE9-0C75CB6308FD}" type="sibTrans" cxnId="{0FBEDBD5-5088-4FD1-A110-45136C20BB6E}">
      <dgm:prSet/>
      <dgm:spPr/>
      <dgm:t>
        <a:bodyPr/>
        <a:lstStyle/>
        <a:p>
          <a:endParaRPr lang="en-US"/>
        </a:p>
      </dgm:t>
    </dgm:pt>
    <dgm:pt modelId="{B1299D65-9D01-4C68-AD74-5E988BC9C853}" type="pres">
      <dgm:prSet presAssocID="{F8EC5596-89BD-47F2-8E6D-7FE2A1C75886}" presName="Name0" presStyleCnt="0">
        <dgm:presLayoutVars>
          <dgm:dir/>
          <dgm:resizeHandles val="exact"/>
        </dgm:presLayoutVars>
      </dgm:prSet>
      <dgm:spPr/>
    </dgm:pt>
    <dgm:pt modelId="{309C24E3-CB19-4DE4-90CC-B2BE3E8751D5}" type="pres">
      <dgm:prSet presAssocID="{6769C2A6-6E88-49A4-BFF5-D837D63CAA5A}" presName="node" presStyleLbl="node1" presStyleIdx="0" presStyleCnt="6">
        <dgm:presLayoutVars>
          <dgm:bulletEnabled val="1"/>
        </dgm:presLayoutVars>
      </dgm:prSet>
      <dgm:spPr/>
    </dgm:pt>
    <dgm:pt modelId="{7CB55363-BA5D-4A46-BC17-58DA8BC04E50}" type="pres">
      <dgm:prSet presAssocID="{969B3500-C7D5-4A05-AB0B-B380E1DFE205}" presName="sibTrans" presStyleLbl="sibTrans1D1" presStyleIdx="0" presStyleCnt="5"/>
      <dgm:spPr/>
    </dgm:pt>
    <dgm:pt modelId="{4F9670BE-A453-4819-ACFB-E0ABCA2F2ED6}" type="pres">
      <dgm:prSet presAssocID="{969B3500-C7D5-4A05-AB0B-B380E1DFE205}" presName="connectorText" presStyleLbl="sibTrans1D1" presStyleIdx="0" presStyleCnt="5"/>
      <dgm:spPr/>
    </dgm:pt>
    <dgm:pt modelId="{922CF094-25C5-4087-913F-F2867346A73B}" type="pres">
      <dgm:prSet presAssocID="{F1AB3D64-080F-4455-874D-B58196EEDE96}" presName="node" presStyleLbl="node1" presStyleIdx="1" presStyleCnt="6">
        <dgm:presLayoutVars>
          <dgm:bulletEnabled val="1"/>
        </dgm:presLayoutVars>
      </dgm:prSet>
      <dgm:spPr/>
    </dgm:pt>
    <dgm:pt modelId="{00B7C74A-CB02-4754-9B41-DDC7A9199737}" type="pres">
      <dgm:prSet presAssocID="{06563952-0C0C-4E7E-AB67-409229B6154E}" presName="sibTrans" presStyleLbl="sibTrans1D1" presStyleIdx="1" presStyleCnt="5"/>
      <dgm:spPr/>
    </dgm:pt>
    <dgm:pt modelId="{E43E9FFA-E51B-452C-9C31-FBA7BE3CDC06}" type="pres">
      <dgm:prSet presAssocID="{06563952-0C0C-4E7E-AB67-409229B6154E}" presName="connectorText" presStyleLbl="sibTrans1D1" presStyleIdx="1" presStyleCnt="5"/>
      <dgm:spPr/>
    </dgm:pt>
    <dgm:pt modelId="{452B0640-3DC1-4A25-955C-CFF88AF64215}" type="pres">
      <dgm:prSet presAssocID="{20BBC3D4-D022-4B6C-B9CC-BF8609F2D00F}" presName="node" presStyleLbl="node1" presStyleIdx="2" presStyleCnt="6">
        <dgm:presLayoutVars>
          <dgm:bulletEnabled val="1"/>
        </dgm:presLayoutVars>
      </dgm:prSet>
      <dgm:spPr/>
    </dgm:pt>
    <dgm:pt modelId="{7FCDCCE7-9541-4163-ACC5-03AEAB1CAFDF}" type="pres">
      <dgm:prSet presAssocID="{5E3A3F4E-5DF9-4DE6-9DA6-09A75C848324}" presName="sibTrans" presStyleLbl="sibTrans1D1" presStyleIdx="2" presStyleCnt="5"/>
      <dgm:spPr/>
    </dgm:pt>
    <dgm:pt modelId="{8734247C-A283-4981-9983-8C86FC25263B}" type="pres">
      <dgm:prSet presAssocID="{5E3A3F4E-5DF9-4DE6-9DA6-09A75C848324}" presName="connectorText" presStyleLbl="sibTrans1D1" presStyleIdx="2" presStyleCnt="5"/>
      <dgm:spPr/>
    </dgm:pt>
    <dgm:pt modelId="{525A41AE-0021-495D-88CD-177E01ED9B91}" type="pres">
      <dgm:prSet presAssocID="{8F75BD69-13D2-4ABE-B0DE-D0D6E0E7E5B8}" presName="node" presStyleLbl="node1" presStyleIdx="3" presStyleCnt="6">
        <dgm:presLayoutVars>
          <dgm:bulletEnabled val="1"/>
        </dgm:presLayoutVars>
      </dgm:prSet>
      <dgm:spPr/>
    </dgm:pt>
    <dgm:pt modelId="{F34CC915-60A6-4052-800D-F061CA6133DE}" type="pres">
      <dgm:prSet presAssocID="{C152567F-A351-4EA9-AA4E-CE98ECEE862F}" presName="sibTrans" presStyleLbl="sibTrans1D1" presStyleIdx="3" presStyleCnt="5"/>
      <dgm:spPr/>
    </dgm:pt>
    <dgm:pt modelId="{F8E7DD2B-192C-41F3-9177-3F186E6986DD}" type="pres">
      <dgm:prSet presAssocID="{C152567F-A351-4EA9-AA4E-CE98ECEE862F}" presName="connectorText" presStyleLbl="sibTrans1D1" presStyleIdx="3" presStyleCnt="5"/>
      <dgm:spPr/>
    </dgm:pt>
    <dgm:pt modelId="{72D84E20-85C8-4935-8512-1400188C5F27}" type="pres">
      <dgm:prSet presAssocID="{87D82D11-464C-48BE-887A-91234DB24F7C}" presName="node" presStyleLbl="node1" presStyleIdx="4" presStyleCnt="6">
        <dgm:presLayoutVars>
          <dgm:bulletEnabled val="1"/>
        </dgm:presLayoutVars>
      </dgm:prSet>
      <dgm:spPr/>
    </dgm:pt>
    <dgm:pt modelId="{99EC88C9-82E1-4CC7-8CDD-6DBDEA563984}" type="pres">
      <dgm:prSet presAssocID="{04D77833-91AD-44D4-B0D1-EC16BB6D50F8}" presName="sibTrans" presStyleLbl="sibTrans1D1" presStyleIdx="4" presStyleCnt="5"/>
      <dgm:spPr/>
    </dgm:pt>
    <dgm:pt modelId="{B7D115DC-C167-4270-A087-C56FE60D8DE6}" type="pres">
      <dgm:prSet presAssocID="{04D77833-91AD-44D4-B0D1-EC16BB6D50F8}" presName="connectorText" presStyleLbl="sibTrans1D1" presStyleIdx="4" presStyleCnt="5"/>
      <dgm:spPr/>
    </dgm:pt>
    <dgm:pt modelId="{A3F5AE80-ECB2-4020-A786-6B32ECEFDE1F}" type="pres">
      <dgm:prSet presAssocID="{8BED2040-697A-4456-9967-96452FCAE5A8}" presName="node" presStyleLbl="node1" presStyleIdx="5" presStyleCnt="6">
        <dgm:presLayoutVars>
          <dgm:bulletEnabled val="1"/>
        </dgm:presLayoutVars>
      </dgm:prSet>
      <dgm:spPr/>
    </dgm:pt>
  </dgm:ptLst>
  <dgm:cxnLst>
    <dgm:cxn modelId="{3875D922-C161-4861-9FE8-C2A3C5775E25}" type="presOf" srcId="{20BBC3D4-D022-4B6C-B9CC-BF8609F2D00F}" destId="{452B0640-3DC1-4A25-955C-CFF88AF64215}" srcOrd="0" destOrd="0" presId="urn:microsoft.com/office/officeart/2016/7/layout/RepeatingBendingProcessNew"/>
    <dgm:cxn modelId="{01B56434-58B1-4DAB-A4BE-A91C3BF70937}" srcId="{F8EC5596-89BD-47F2-8E6D-7FE2A1C75886}" destId="{6769C2A6-6E88-49A4-BFF5-D837D63CAA5A}" srcOrd="0" destOrd="0" parTransId="{E316ACF1-8F0E-4B89-A130-4963507C04C2}" sibTransId="{969B3500-C7D5-4A05-AB0B-B380E1DFE205}"/>
    <dgm:cxn modelId="{3DBDCD5C-DFAC-4561-87CC-1A4640759DD4}" type="presOf" srcId="{5E3A3F4E-5DF9-4DE6-9DA6-09A75C848324}" destId="{7FCDCCE7-9541-4163-ACC5-03AEAB1CAFDF}" srcOrd="0" destOrd="0" presId="urn:microsoft.com/office/officeart/2016/7/layout/RepeatingBendingProcessNew"/>
    <dgm:cxn modelId="{CFDE5042-0569-4E3A-8282-272DA1F22077}" type="presOf" srcId="{87D82D11-464C-48BE-887A-91234DB24F7C}" destId="{72D84E20-85C8-4935-8512-1400188C5F27}" srcOrd="0" destOrd="0" presId="urn:microsoft.com/office/officeart/2016/7/layout/RepeatingBendingProcessNew"/>
    <dgm:cxn modelId="{F3C0634A-607B-429D-A7BC-3087F94C7D68}" type="presOf" srcId="{04D77833-91AD-44D4-B0D1-EC16BB6D50F8}" destId="{99EC88C9-82E1-4CC7-8CDD-6DBDEA563984}" srcOrd="0" destOrd="0" presId="urn:microsoft.com/office/officeart/2016/7/layout/RepeatingBendingProcessNew"/>
    <dgm:cxn modelId="{42D31D4C-C200-4F19-97D2-AFD2133FF8AE}" type="presOf" srcId="{06563952-0C0C-4E7E-AB67-409229B6154E}" destId="{E43E9FFA-E51B-452C-9C31-FBA7BE3CDC06}" srcOrd="1" destOrd="0" presId="urn:microsoft.com/office/officeart/2016/7/layout/RepeatingBendingProcessNew"/>
    <dgm:cxn modelId="{747A984F-F218-497C-8CC3-093EB00CD1D9}" type="presOf" srcId="{06563952-0C0C-4E7E-AB67-409229B6154E}" destId="{00B7C74A-CB02-4754-9B41-DDC7A9199737}" srcOrd="0" destOrd="0" presId="urn:microsoft.com/office/officeart/2016/7/layout/RepeatingBendingProcessNew"/>
    <dgm:cxn modelId="{BDD37052-E684-405E-8EB0-377599E3D11C}" srcId="{F8EC5596-89BD-47F2-8E6D-7FE2A1C75886}" destId="{F1AB3D64-080F-4455-874D-B58196EEDE96}" srcOrd="1" destOrd="0" parTransId="{EC4900C2-6495-4301-9807-283B87059A7D}" sibTransId="{06563952-0C0C-4E7E-AB67-409229B6154E}"/>
    <dgm:cxn modelId="{2508FF7A-BFB1-4F1C-AEE7-DD429E6D12A5}" srcId="{F8EC5596-89BD-47F2-8E6D-7FE2A1C75886}" destId="{20BBC3D4-D022-4B6C-B9CC-BF8609F2D00F}" srcOrd="2" destOrd="0" parTransId="{AB708ABF-1ACF-495D-8FC8-FCA3D3B4388C}" sibTransId="{5E3A3F4E-5DF9-4DE6-9DA6-09A75C848324}"/>
    <dgm:cxn modelId="{EE69AA84-CB07-4ABD-8088-1CCE1A74DD03}" type="presOf" srcId="{6769C2A6-6E88-49A4-BFF5-D837D63CAA5A}" destId="{309C24E3-CB19-4DE4-90CC-B2BE3E8751D5}" srcOrd="0" destOrd="0" presId="urn:microsoft.com/office/officeart/2016/7/layout/RepeatingBendingProcessNew"/>
    <dgm:cxn modelId="{518E2885-B50A-4D5D-A2D1-FA74CF933A20}" type="presOf" srcId="{04D77833-91AD-44D4-B0D1-EC16BB6D50F8}" destId="{B7D115DC-C167-4270-A087-C56FE60D8DE6}" srcOrd="1" destOrd="0" presId="urn:microsoft.com/office/officeart/2016/7/layout/RepeatingBendingProcessNew"/>
    <dgm:cxn modelId="{25A23E8B-477B-4BC6-8BE9-7CB92C3BCDD9}" type="presOf" srcId="{C152567F-A351-4EA9-AA4E-CE98ECEE862F}" destId="{F34CC915-60A6-4052-800D-F061CA6133DE}" srcOrd="0" destOrd="0" presId="urn:microsoft.com/office/officeart/2016/7/layout/RepeatingBendingProcessNew"/>
    <dgm:cxn modelId="{9B3CA691-56C7-4FDA-B6E6-17A35DA623C7}" type="presOf" srcId="{969B3500-C7D5-4A05-AB0B-B380E1DFE205}" destId="{4F9670BE-A453-4819-ACFB-E0ABCA2F2ED6}" srcOrd="1" destOrd="0" presId="urn:microsoft.com/office/officeart/2016/7/layout/RepeatingBendingProcessNew"/>
    <dgm:cxn modelId="{FA2E1695-EB3D-4ECF-BECF-A3BD56F4A761}" type="presOf" srcId="{8F75BD69-13D2-4ABE-B0DE-D0D6E0E7E5B8}" destId="{525A41AE-0021-495D-88CD-177E01ED9B91}" srcOrd="0" destOrd="0" presId="urn:microsoft.com/office/officeart/2016/7/layout/RepeatingBendingProcessNew"/>
    <dgm:cxn modelId="{07C11A99-AA6B-4E4C-B97E-F59D1AF29E82}" type="presOf" srcId="{969B3500-C7D5-4A05-AB0B-B380E1DFE205}" destId="{7CB55363-BA5D-4A46-BC17-58DA8BC04E50}" srcOrd="0" destOrd="0" presId="urn:microsoft.com/office/officeart/2016/7/layout/RepeatingBendingProcessNew"/>
    <dgm:cxn modelId="{9E2915BD-7A27-4B22-8C20-81EC2E9F8D3F}" type="presOf" srcId="{F8EC5596-89BD-47F2-8E6D-7FE2A1C75886}" destId="{B1299D65-9D01-4C68-AD74-5E988BC9C853}" srcOrd="0" destOrd="0" presId="urn:microsoft.com/office/officeart/2016/7/layout/RepeatingBendingProcessNew"/>
    <dgm:cxn modelId="{33A10BC3-8F9E-480F-BD02-33C64ABD32D1}" type="presOf" srcId="{5E3A3F4E-5DF9-4DE6-9DA6-09A75C848324}" destId="{8734247C-A283-4981-9983-8C86FC25263B}" srcOrd="1" destOrd="0" presId="urn:microsoft.com/office/officeart/2016/7/layout/RepeatingBendingProcessNew"/>
    <dgm:cxn modelId="{EEDD26C9-A643-4BFF-B7EF-04130D1BE6B2}" srcId="{F8EC5596-89BD-47F2-8E6D-7FE2A1C75886}" destId="{8F75BD69-13D2-4ABE-B0DE-D0D6E0E7E5B8}" srcOrd="3" destOrd="0" parTransId="{D121EBA5-1F3D-494E-873F-DBF32D0C90B7}" sibTransId="{C152567F-A351-4EA9-AA4E-CE98ECEE862F}"/>
    <dgm:cxn modelId="{DE185FCF-6317-486E-9DE3-D806093EFAFE}" type="presOf" srcId="{8BED2040-697A-4456-9967-96452FCAE5A8}" destId="{A3F5AE80-ECB2-4020-A786-6B32ECEFDE1F}" srcOrd="0" destOrd="0" presId="urn:microsoft.com/office/officeart/2016/7/layout/RepeatingBendingProcessNew"/>
    <dgm:cxn modelId="{BF4074D0-9CB5-4949-9E74-2FB06E1DC799}" srcId="{F8EC5596-89BD-47F2-8E6D-7FE2A1C75886}" destId="{87D82D11-464C-48BE-887A-91234DB24F7C}" srcOrd="4" destOrd="0" parTransId="{F4594908-0CFF-4885-A28E-22F28EDFB9EC}" sibTransId="{04D77833-91AD-44D4-B0D1-EC16BB6D50F8}"/>
    <dgm:cxn modelId="{0FBEDBD5-5088-4FD1-A110-45136C20BB6E}" srcId="{F8EC5596-89BD-47F2-8E6D-7FE2A1C75886}" destId="{8BED2040-697A-4456-9967-96452FCAE5A8}" srcOrd="5" destOrd="0" parTransId="{78E1B5E1-0D36-4A1A-8D26-320E424AFCB9}" sibTransId="{72B14FA1-1A25-4A79-8DE9-0C75CB6308FD}"/>
    <dgm:cxn modelId="{EB75E9D8-DC12-4415-9F4A-05037C774F1F}" type="presOf" srcId="{C152567F-A351-4EA9-AA4E-CE98ECEE862F}" destId="{F8E7DD2B-192C-41F3-9177-3F186E6986DD}" srcOrd="1" destOrd="0" presId="urn:microsoft.com/office/officeart/2016/7/layout/RepeatingBendingProcessNew"/>
    <dgm:cxn modelId="{8B280CE9-2A6D-4AD7-9ACC-314127942E0A}" type="presOf" srcId="{F1AB3D64-080F-4455-874D-B58196EEDE96}" destId="{922CF094-25C5-4087-913F-F2867346A73B}" srcOrd="0" destOrd="0" presId="urn:microsoft.com/office/officeart/2016/7/layout/RepeatingBendingProcessNew"/>
    <dgm:cxn modelId="{55D80946-099B-4383-BF75-7638132A91FE}" type="presParOf" srcId="{B1299D65-9D01-4C68-AD74-5E988BC9C853}" destId="{309C24E3-CB19-4DE4-90CC-B2BE3E8751D5}" srcOrd="0" destOrd="0" presId="urn:microsoft.com/office/officeart/2016/7/layout/RepeatingBendingProcessNew"/>
    <dgm:cxn modelId="{3DF0CAD2-7092-41F1-B10A-F12B60FB1588}" type="presParOf" srcId="{B1299D65-9D01-4C68-AD74-5E988BC9C853}" destId="{7CB55363-BA5D-4A46-BC17-58DA8BC04E50}" srcOrd="1" destOrd="0" presId="urn:microsoft.com/office/officeart/2016/7/layout/RepeatingBendingProcessNew"/>
    <dgm:cxn modelId="{7EC05F34-091C-4CA7-A6F6-99893D6B2765}" type="presParOf" srcId="{7CB55363-BA5D-4A46-BC17-58DA8BC04E50}" destId="{4F9670BE-A453-4819-ACFB-E0ABCA2F2ED6}" srcOrd="0" destOrd="0" presId="urn:microsoft.com/office/officeart/2016/7/layout/RepeatingBendingProcessNew"/>
    <dgm:cxn modelId="{C01EFAA4-3D0D-404C-869B-11658D4B1CA0}" type="presParOf" srcId="{B1299D65-9D01-4C68-AD74-5E988BC9C853}" destId="{922CF094-25C5-4087-913F-F2867346A73B}" srcOrd="2" destOrd="0" presId="urn:microsoft.com/office/officeart/2016/7/layout/RepeatingBendingProcessNew"/>
    <dgm:cxn modelId="{52A37FEF-9393-430C-8E9D-D22BA90DE2B6}" type="presParOf" srcId="{B1299D65-9D01-4C68-AD74-5E988BC9C853}" destId="{00B7C74A-CB02-4754-9B41-DDC7A9199737}" srcOrd="3" destOrd="0" presId="urn:microsoft.com/office/officeart/2016/7/layout/RepeatingBendingProcessNew"/>
    <dgm:cxn modelId="{DB92AFBF-8BD8-471C-BA15-3116ACB8F8D7}" type="presParOf" srcId="{00B7C74A-CB02-4754-9B41-DDC7A9199737}" destId="{E43E9FFA-E51B-452C-9C31-FBA7BE3CDC06}" srcOrd="0" destOrd="0" presId="urn:microsoft.com/office/officeart/2016/7/layout/RepeatingBendingProcessNew"/>
    <dgm:cxn modelId="{D88752A1-7126-41B7-9B8E-0B9980F13E67}" type="presParOf" srcId="{B1299D65-9D01-4C68-AD74-5E988BC9C853}" destId="{452B0640-3DC1-4A25-955C-CFF88AF64215}" srcOrd="4" destOrd="0" presId="urn:microsoft.com/office/officeart/2016/7/layout/RepeatingBendingProcessNew"/>
    <dgm:cxn modelId="{62D20E48-1A0C-4604-8C54-FB1B3D9A6D3C}" type="presParOf" srcId="{B1299D65-9D01-4C68-AD74-5E988BC9C853}" destId="{7FCDCCE7-9541-4163-ACC5-03AEAB1CAFDF}" srcOrd="5" destOrd="0" presId="urn:microsoft.com/office/officeart/2016/7/layout/RepeatingBendingProcessNew"/>
    <dgm:cxn modelId="{313A8EF8-D14F-46F5-9A0A-0A90375295DB}" type="presParOf" srcId="{7FCDCCE7-9541-4163-ACC5-03AEAB1CAFDF}" destId="{8734247C-A283-4981-9983-8C86FC25263B}" srcOrd="0" destOrd="0" presId="urn:microsoft.com/office/officeart/2016/7/layout/RepeatingBendingProcessNew"/>
    <dgm:cxn modelId="{A5777777-7992-4A95-BB13-F4C1939DB9E7}" type="presParOf" srcId="{B1299D65-9D01-4C68-AD74-5E988BC9C853}" destId="{525A41AE-0021-495D-88CD-177E01ED9B91}" srcOrd="6" destOrd="0" presId="urn:microsoft.com/office/officeart/2016/7/layout/RepeatingBendingProcessNew"/>
    <dgm:cxn modelId="{1B1213DD-D047-458C-9446-462564AC7C62}" type="presParOf" srcId="{B1299D65-9D01-4C68-AD74-5E988BC9C853}" destId="{F34CC915-60A6-4052-800D-F061CA6133DE}" srcOrd="7" destOrd="0" presId="urn:microsoft.com/office/officeart/2016/7/layout/RepeatingBendingProcessNew"/>
    <dgm:cxn modelId="{BC70E03C-5AEE-4B15-A3A3-B90309F07ABF}" type="presParOf" srcId="{F34CC915-60A6-4052-800D-F061CA6133DE}" destId="{F8E7DD2B-192C-41F3-9177-3F186E6986DD}" srcOrd="0" destOrd="0" presId="urn:microsoft.com/office/officeart/2016/7/layout/RepeatingBendingProcessNew"/>
    <dgm:cxn modelId="{9039F043-29E2-4478-869A-D369924575A6}" type="presParOf" srcId="{B1299D65-9D01-4C68-AD74-5E988BC9C853}" destId="{72D84E20-85C8-4935-8512-1400188C5F27}" srcOrd="8" destOrd="0" presId="urn:microsoft.com/office/officeart/2016/7/layout/RepeatingBendingProcessNew"/>
    <dgm:cxn modelId="{55AEEEF0-4D13-4466-ABD4-2DFB04EEBBAA}" type="presParOf" srcId="{B1299D65-9D01-4C68-AD74-5E988BC9C853}" destId="{99EC88C9-82E1-4CC7-8CDD-6DBDEA563984}" srcOrd="9" destOrd="0" presId="urn:microsoft.com/office/officeart/2016/7/layout/RepeatingBendingProcessNew"/>
    <dgm:cxn modelId="{82E6EEE8-0903-48AF-A811-8EBC40DFDB4B}" type="presParOf" srcId="{99EC88C9-82E1-4CC7-8CDD-6DBDEA563984}" destId="{B7D115DC-C167-4270-A087-C56FE60D8DE6}" srcOrd="0" destOrd="0" presId="urn:microsoft.com/office/officeart/2016/7/layout/RepeatingBendingProcessNew"/>
    <dgm:cxn modelId="{104A7826-04E0-46EE-A973-2B4E42C6093C}" type="presParOf" srcId="{B1299D65-9D01-4C68-AD74-5E988BC9C853}" destId="{A3F5AE80-ECB2-4020-A786-6B32ECEFDE1F}"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71907-AECD-4F2B-8886-F45D297555F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73C585-3613-40A2-853E-DBDCEC0E49B6}">
      <dgm:prSet/>
      <dgm:spPr/>
      <dgm:t>
        <a:bodyPr/>
        <a:lstStyle/>
        <a:p>
          <a:r>
            <a:rPr lang="en-US"/>
            <a:t>A two-way table is a table that shows the relationship between two sets of data.</a:t>
          </a:r>
        </a:p>
      </dgm:t>
    </dgm:pt>
    <dgm:pt modelId="{F8517D18-E159-49DD-B7C4-78F6226786A9}" type="parTrans" cxnId="{3004A6E2-AD29-48CE-8ED1-E161D1DDBFD3}">
      <dgm:prSet/>
      <dgm:spPr/>
      <dgm:t>
        <a:bodyPr/>
        <a:lstStyle/>
        <a:p>
          <a:endParaRPr lang="en-US"/>
        </a:p>
      </dgm:t>
    </dgm:pt>
    <dgm:pt modelId="{30BD7404-D1CE-464A-8B7D-3B3DA34848BC}" type="sibTrans" cxnId="{3004A6E2-AD29-48CE-8ED1-E161D1DDBFD3}">
      <dgm:prSet/>
      <dgm:spPr/>
      <dgm:t>
        <a:bodyPr/>
        <a:lstStyle/>
        <a:p>
          <a:endParaRPr lang="en-US"/>
        </a:p>
      </dgm:t>
    </dgm:pt>
    <dgm:pt modelId="{18AB9071-0EA4-4867-B6A4-AD8DF84126F4}">
      <dgm:prSet/>
      <dgm:spPr/>
      <dgm:t>
        <a:bodyPr/>
        <a:lstStyle/>
        <a:p>
          <a:r>
            <a:rPr lang="en-US"/>
            <a:t>It has two categories for each set of data being analyzed.</a:t>
          </a:r>
        </a:p>
      </dgm:t>
    </dgm:pt>
    <dgm:pt modelId="{127D6B11-0F40-4CA3-B695-18E4F17C8EFE}" type="parTrans" cxnId="{6DDDD899-A39A-4638-BA09-B226F7EA84E2}">
      <dgm:prSet/>
      <dgm:spPr/>
      <dgm:t>
        <a:bodyPr/>
        <a:lstStyle/>
        <a:p>
          <a:endParaRPr lang="en-US"/>
        </a:p>
      </dgm:t>
    </dgm:pt>
    <dgm:pt modelId="{4D7A83CA-1742-4939-B47A-897DDB6099F7}" type="sibTrans" cxnId="{6DDDD899-A39A-4638-BA09-B226F7EA84E2}">
      <dgm:prSet/>
      <dgm:spPr/>
      <dgm:t>
        <a:bodyPr/>
        <a:lstStyle/>
        <a:p>
          <a:endParaRPr lang="en-US"/>
        </a:p>
      </dgm:t>
    </dgm:pt>
    <dgm:pt modelId="{5C56DC60-3C55-47CF-BBCD-BEA174A6D72C}">
      <dgm:prSet/>
      <dgm:spPr/>
      <dgm:t>
        <a:bodyPr/>
        <a:lstStyle/>
        <a:p>
          <a:r>
            <a:rPr lang="en-US"/>
            <a:t>The rows represent one set of data, and the columns represent the other set of data.</a:t>
          </a:r>
        </a:p>
      </dgm:t>
    </dgm:pt>
    <dgm:pt modelId="{B9EC308C-9A04-42C2-8279-20A1C72434B7}" type="parTrans" cxnId="{0D2AB990-946F-4185-B9AD-43CC27691BC6}">
      <dgm:prSet/>
      <dgm:spPr/>
      <dgm:t>
        <a:bodyPr/>
        <a:lstStyle/>
        <a:p>
          <a:endParaRPr lang="en-US"/>
        </a:p>
      </dgm:t>
    </dgm:pt>
    <dgm:pt modelId="{0D697507-A84D-454F-AC5E-EECAB0715B20}" type="sibTrans" cxnId="{0D2AB990-946F-4185-B9AD-43CC27691BC6}">
      <dgm:prSet/>
      <dgm:spPr/>
      <dgm:t>
        <a:bodyPr/>
        <a:lstStyle/>
        <a:p>
          <a:endParaRPr lang="en-US"/>
        </a:p>
      </dgm:t>
    </dgm:pt>
    <dgm:pt modelId="{5F1F09A5-19EE-4966-B421-A4D8629529C9}" type="pres">
      <dgm:prSet presAssocID="{C0F71907-AECD-4F2B-8886-F45D297555F6}" presName="linear" presStyleCnt="0">
        <dgm:presLayoutVars>
          <dgm:animLvl val="lvl"/>
          <dgm:resizeHandles val="exact"/>
        </dgm:presLayoutVars>
      </dgm:prSet>
      <dgm:spPr/>
    </dgm:pt>
    <dgm:pt modelId="{736C6A62-9E55-42F8-92A0-B37E7A2AE846}" type="pres">
      <dgm:prSet presAssocID="{0E73C585-3613-40A2-853E-DBDCEC0E49B6}" presName="parentText" presStyleLbl="node1" presStyleIdx="0" presStyleCnt="3">
        <dgm:presLayoutVars>
          <dgm:chMax val="0"/>
          <dgm:bulletEnabled val="1"/>
        </dgm:presLayoutVars>
      </dgm:prSet>
      <dgm:spPr/>
    </dgm:pt>
    <dgm:pt modelId="{6FB72148-67A7-4E3B-8154-39B8133B69C6}" type="pres">
      <dgm:prSet presAssocID="{30BD7404-D1CE-464A-8B7D-3B3DA34848BC}" presName="spacer" presStyleCnt="0"/>
      <dgm:spPr/>
    </dgm:pt>
    <dgm:pt modelId="{E50A1B36-E328-4636-8121-35947DD19918}" type="pres">
      <dgm:prSet presAssocID="{18AB9071-0EA4-4867-B6A4-AD8DF84126F4}" presName="parentText" presStyleLbl="node1" presStyleIdx="1" presStyleCnt="3">
        <dgm:presLayoutVars>
          <dgm:chMax val="0"/>
          <dgm:bulletEnabled val="1"/>
        </dgm:presLayoutVars>
      </dgm:prSet>
      <dgm:spPr/>
    </dgm:pt>
    <dgm:pt modelId="{4EB5E6C0-59F6-4D78-86AB-7AEE4858CC09}" type="pres">
      <dgm:prSet presAssocID="{4D7A83CA-1742-4939-B47A-897DDB6099F7}" presName="spacer" presStyleCnt="0"/>
      <dgm:spPr/>
    </dgm:pt>
    <dgm:pt modelId="{77F900A0-613E-4A4F-B364-AA092CCF50D5}" type="pres">
      <dgm:prSet presAssocID="{5C56DC60-3C55-47CF-BBCD-BEA174A6D72C}" presName="parentText" presStyleLbl="node1" presStyleIdx="2" presStyleCnt="3">
        <dgm:presLayoutVars>
          <dgm:chMax val="0"/>
          <dgm:bulletEnabled val="1"/>
        </dgm:presLayoutVars>
      </dgm:prSet>
      <dgm:spPr/>
    </dgm:pt>
  </dgm:ptLst>
  <dgm:cxnLst>
    <dgm:cxn modelId="{CD374613-3F32-4265-B2AD-D475FDE00FE7}" type="presOf" srcId="{18AB9071-0EA4-4867-B6A4-AD8DF84126F4}" destId="{E50A1B36-E328-4636-8121-35947DD19918}" srcOrd="0" destOrd="0" presId="urn:microsoft.com/office/officeart/2005/8/layout/vList2"/>
    <dgm:cxn modelId="{75083377-1D1E-484F-8A62-E20E9166CC74}" type="presOf" srcId="{5C56DC60-3C55-47CF-BBCD-BEA174A6D72C}" destId="{77F900A0-613E-4A4F-B364-AA092CCF50D5}" srcOrd="0" destOrd="0" presId="urn:microsoft.com/office/officeart/2005/8/layout/vList2"/>
    <dgm:cxn modelId="{45023890-EBE0-4E94-9E26-D9588D0A01C1}" type="presOf" srcId="{C0F71907-AECD-4F2B-8886-F45D297555F6}" destId="{5F1F09A5-19EE-4966-B421-A4D8629529C9}" srcOrd="0" destOrd="0" presId="urn:microsoft.com/office/officeart/2005/8/layout/vList2"/>
    <dgm:cxn modelId="{0D2AB990-946F-4185-B9AD-43CC27691BC6}" srcId="{C0F71907-AECD-4F2B-8886-F45D297555F6}" destId="{5C56DC60-3C55-47CF-BBCD-BEA174A6D72C}" srcOrd="2" destOrd="0" parTransId="{B9EC308C-9A04-42C2-8279-20A1C72434B7}" sibTransId="{0D697507-A84D-454F-AC5E-EECAB0715B20}"/>
    <dgm:cxn modelId="{FCCA2295-4E0B-436A-93A0-F3D345006E74}" type="presOf" srcId="{0E73C585-3613-40A2-853E-DBDCEC0E49B6}" destId="{736C6A62-9E55-42F8-92A0-B37E7A2AE846}" srcOrd="0" destOrd="0" presId="urn:microsoft.com/office/officeart/2005/8/layout/vList2"/>
    <dgm:cxn modelId="{6DDDD899-A39A-4638-BA09-B226F7EA84E2}" srcId="{C0F71907-AECD-4F2B-8886-F45D297555F6}" destId="{18AB9071-0EA4-4867-B6A4-AD8DF84126F4}" srcOrd="1" destOrd="0" parTransId="{127D6B11-0F40-4CA3-B695-18E4F17C8EFE}" sibTransId="{4D7A83CA-1742-4939-B47A-897DDB6099F7}"/>
    <dgm:cxn modelId="{3004A6E2-AD29-48CE-8ED1-E161D1DDBFD3}" srcId="{C0F71907-AECD-4F2B-8886-F45D297555F6}" destId="{0E73C585-3613-40A2-853E-DBDCEC0E49B6}" srcOrd="0" destOrd="0" parTransId="{F8517D18-E159-49DD-B7C4-78F6226786A9}" sibTransId="{30BD7404-D1CE-464A-8B7D-3B3DA34848BC}"/>
    <dgm:cxn modelId="{C3F0910F-57A1-49CD-B0DE-9012C6C6481A}" type="presParOf" srcId="{5F1F09A5-19EE-4966-B421-A4D8629529C9}" destId="{736C6A62-9E55-42F8-92A0-B37E7A2AE846}" srcOrd="0" destOrd="0" presId="urn:microsoft.com/office/officeart/2005/8/layout/vList2"/>
    <dgm:cxn modelId="{534F2E96-6A3A-40E5-A6F1-A0E7C8C9E5DA}" type="presParOf" srcId="{5F1F09A5-19EE-4966-B421-A4D8629529C9}" destId="{6FB72148-67A7-4E3B-8154-39B8133B69C6}" srcOrd="1" destOrd="0" presId="urn:microsoft.com/office/officeart/2005/8/layout/vList2"/>
    <dgm:cxn modelId="{D60BC521-562A-4FCA-9F8D-79C2DDACFC71}" type="presParOf" srcId="{5F1F09A5-19EE-4966-B421-A4D8629529C9}" destId="{E50A1B36-E328-4636-8121-35947DD19918}" srcOrd="2" destOrd="0" presId="urn:microsoft.com/office/officeart/2005/8/layout/vList2"/>
    <dgm:cxn modelId="{694769CF-B720-4DC8-816E-FC9A3FFFDCC6}" type="presParOf" srcId="{5F1F09A5-19EE-4966-B421-A4D8629529C9}" destId="{4EB5E6C0-59F6-4D78-86AB-7AEE4858CC09}" srcOrd="3" destOrd="0" presId="urn:microsoft.com/office/officeart/2005/8/layout/vList2"/>
    <dgm:cxn modelId="{A1011249-2310-457C-AB3E-CB1953D26AB5}" type="presParOf" srcId="{5F1F09A5-19EE-4966-B421-A4D8629529C9}" destId="{77F900A0-613E-4A4F-B364-AA092CCF50D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E22088-F975-46F4-947F-70A222E5B17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E673375F-A4C8-425B-8632-FA7BFDE9E75F}">
      <dgm:prSet/>
      <dgm:spPr/>
      <dgm:t>
        <a:bodyPr/>
        <a:lstStyle/>
        <a:p>
          <a:pPr>
            <a:defRPr cap="all"/>
          </a:pPr>
          <a:r>
            <a:rPr lang="en-US"/>
            <a:t>Marginal totals are the totals found on the margins of a two-way table.</a:t>
          </a:r>
        </a:p>
      </dgm:t>
    </dgm:pt>
    <dgm:pt modelId="{165F8BE1-B78A-450A-ABE0-B6293AC32DCB}" type="parTrans" cxnId="{94A50E28-90BA-4914-96D2-65BCB63AF89C}">
      <dgm:prSet/>
      <dgm:spPr/>
      <dgm:t>
        <a:bodyPr/>
        <a:lstStyle/>
        <a:p>
          <a:endParaRPr lang="en-US"/>
        </a:p>
      </dgm:t>
    </dgm:pt>
    <dgm:pt modelId="{87203FC1-4321-469C-AFFD-3B78264F0958}" type="sibTrans" cxnId="{94A50E28-90BA-4914-96D2-65BCB63AF89C}">
      <dgm:prSet/>
      <dgm:spPr/>
      <dgm:t>
        <a:bodyPr/>
        <a:lstStyle/>
        <a:p>
          <a:endParaRPr lang="en-US"/>
        </a:p>
      </dgm:t>
    </dgm:pt>
    <dgm:pt modelId="{25691FD3-BF3A-4E70-94EE-341222BCFB83}">
      <dgm:prSet/>
      <dgm:spPr/>
      <dgm:t>
        <a:bodyPr/>
        <a:lstStyle/>
        <a:p>
          <a:pPr>
            <a:defRPr cap="all"/>
          </a:pPr>
          <a:r>
            <a:rPr lang="en-US"/>
            <a:t>They represent the total number of observations for each category in the table.</a:t>
          </a:r>
        </a:p>
      </dgm:t>
    </dgm:pt>
    <dgm:pt modelId="{2F3BFCD2-AD9A-4FD0-A880-A47B0C133244}" type="parTrans" cxnId="{9032A8EF-1458-4316-9D9D-728C5DFF03A4}">
      <dgm:prSet/>
      <dgm:spPr/>
      <dgm:t>
        <a:bodyPr/>
        <a:lstStyle/>
        <a:p>
          <a:endParaRPr lang="en-US"/>
        </a:p>
      </dgm:t>
    </dgm:pt>
    <dgm:pt modelId="{EDB82F33-6E95-4189-AC04-4909FC58E0E4}" type="sibTrans" cxnId="{9032A8EF-1458-4316-9D9D-728C5DFF03A4}">
      <dgm:prSet/>
      <dgm:spPr/>
      <dgm:t>
        <a:bodyPr/>
        <a:lstStyle/>
        <a:p>
          <a:endParaRPr lang="en-US"/>
        </a:p>
      </dgm:t>
    </dgm:pt>
    <dgm:pt modelId="{F8757BCC-BD66-4464-A80B-6B7B83FC8C56}">
      <dgm:prSet/>
      <dgm:spPr/>
      <dgm:t>
        <a:bodyPr/>
        <a:lstStyle/>
        <a:p>
          <a:pPr>
            <a:defRPr cap="all"/>
          </a:pPr>
          <a:r>
            <a:rPr lang="en-US"/>
            <a:t>To calculate marginal totals, we add up the values in each row and column.</a:t>
          </a:r>
        </a:p>
      </dgm:t>
    </dgm:pt>
    <dgm:pt modelId="{8243652C-73AF-40F9-9BFD-3ABEBDBFF58C}" type="parTrans" cxnId="{3E3FB0CD-30EE-4A5F-8BD1-296A2A45A802}">
      <dgm:prSet/>
      <dgm:spPr/>
      <dgm:t>
        <a:bodyPr/>
        <a:lstStyle/>
        <a:p>
          <a:endParaRPr lang="en-US"/>
        </a:p>
      </dgm:t>
    </dgm:pt>
    <dgm:pt modelId="{C16977AE-8C37-43F3-ACD5-67AFD3110BC6}" type="sibTrans" cxnId="{3E3FB0CD-30EE-4A5F-8BD1-296A2A45A802}">
      <dgm:prSet/>
      <dgm:spPr/>
      <dgm:t>
        <a:bodyPr/>
        <a:lstStyle/>
        <a:p>
          <a:endParaRPr lang="en-US"/>
        </a:p>
      </dgm:t>
    </dgm:pt>
    <dgm:pt modelId="{4DD31DD2-F0BC-4F40-AE0B-35C2B026F161}" type="pres">
      <dgm:prSet presAssocID="{26E22088-F975-46F4-947F-70A222E5B17A}" presName="root" presStyleCnt="0">
        <dgm:presLayoutVars>
          <dgm:dir/>
          <dgm:resizeHandles val="exact"/>
        </dgm:presLayoutVars>
      </dgm:prSet>
      <dgm:spPr/>
    </dgm:pt>
    <dgm:pt modelId="{571169FE-626A-4309-A058-809E443140C2}" type="pres">
      <dgm:prSet presAssocID="{E673375F-A4C8-425B-8632-FA7BFDE9E75F}" presName="compNode" presStyleCnt="0"/>
      <dgm:spPr/>
    </dgm:pt>
    <dgm:pt modelId="{14AC4795-0A59-450B-8B14-66AE98E242D9}" type="pres">
      <dgm:prSet presAssocID="{E673375F-A4C8-425B-8632-FA7BFDE9E75F}" presName="iconBgRect" presStyleLbl="bgShp" presStyleIdx="0" presStyleCnt="3"/>
      <dgm:spPr/>
    </dgm:pt>
    <dgm:pt modelId="{BE10E69A-CE09-4F32-B07F-E00C81D7AF7D}" type="pres">
      <dgm:prSet presAssocID="{E673375F-A4C8-425B-8632-FA7BFDE9E7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uro"/>
        </a:ext>
      </dgm:extLst>
    </dgm:pt>
    <dgm:pt modelId="{CEAC9A17-306B-40AE-A0B3-B8AFF7E77915}" type="pres">
      <dgm:prSet presAssocID="{E673375F-A4C8-425B-8632-FA7BFDE9E75F}" presName="spaceRect" presStyleCnt="0"/>
      <dgm:spPr/>
    </dgm:pt>
    <dgm:pt modelId="{09584A2A-28B6-4A0D-BAA4-A0E8DB0383B2}" type="pres">
      <dgm:prSet presAssocID="{E673375F-A4C8-425B-8632-FA7BFDE9E75F}" presName="textRect" presStyleLbl="revTx" presStyleIdx="0" presStyleCnt="3">
        <dgm:presLayoutVars>
          <dgm:chMax val="1"/>
          <dgm:chPref val="1"/>
        </dgm:presLayoutVars>
      </dgm:prSet>
      <dgm:spPr/>
    </dgm:pt>
    <dgm:pt modelId="{1C3A9917-F11B-4084-B6DE-6C2746F94326}" type="pres">
      <dgm:prSet presAssocID="{87203FC1-4321-469C-AFFD-3B78264F0958}" presName="sibTrans" presStyleCnt="0"/>
      <dgm:spPr/>
    </dgm:pt>
    <dgm:pt modelId="{6822FD49-7379-48F7-9106-08EDDB15DED9}" type="pres">
      <dgm:prSet presAssocID="{25691FD3-BF3A-4E70-94EE-341222BCFB83}" presName="compNode" presStyleCnt="0"/>
      <dgm:spPr/>
    </dgm:pt>
    <dgm:pt modelId="{F882076F-4908-40BD-A903-26A77F97D8BF}" type="pres">
      <dgm:prSet presAssocID="{25691FD3-BF3A-4E70-94EE-341222BCFB83}" presName="iconBgRect" presStyleLbl="bgShp" presStyleIdx="1" presStyleCnt="3"/>
      <dgm:spPr/>
    </dgm:pt>
    <dgm:pt modelId="{F1400987-8F2C-403C-8505-9E6B92CCF2C3}" type="pres">
      <dgm:prSet presAssocID="{25691FD3-BF3A-4E70-94EE-341222BCFB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7205E039-241E-4F0B-B077-2F7E8799C7AC}" type="pres">
      <dgm:prSet presAssocID="{25691FD3-BF3A-4E70-94EE-341222BCFB83}" presName="spaceRect" presStyleCnt="0"/>
      <dgm:spPr/>
    </dgm:pt>
    <dgm:pt modelId="{F81AA9FF-EB49-4D66-B462-07F63E64DAD7}" type="pres">
      <dgm:prSet presAssocID="{25691FD3-BF3A-4E70-94EE-341222BCFB83}" presName="textRect" presStyleLbl="revTx" presStyleIdx="1" presStyleCnt="3">
        <dgm:presLayoutVars>
          <dgm:chMax val="1"/>
          <dgm:chPref val="1"/>
        </dgm:presLayoutVars>
      </dgm:prSet>
      <dgm:spPr/>
    </dgm:pt>
    <dgm:pt modelId="{CB460F71-87DF-47C5-B051-F4BEA1756782}" type="pres">
      <dgm:prSet presAssocID="{EDB82F33-6E95-4189-AC04-4909FC58E0E4}" presName="sibTrans" presStyleCnt="0"/>
      <dgm:spPr/>
    </dgm:pt>
    <dgm:pt modelId="{D09D7C0B-33B0-4A46-B2EE-7660B63CEBAB}" type="pres">
      <dgm:prSet presAssocID="{F8757BCC-BD66-4464-A80B-6B7B83FC8C56}" presName="compNode" presStyleCnt="0"/>
      <dgm:spPr/>
    </dgm:pt>
    <dgm:pt modelId="{86937A34-FC9C-4246-8D33-BD4F133A546B}" type="pres">
      <dgm:prSet presAssocID="{F8757BCC-BD66-4464-A80B-6B7B83FC8C56}" presName="iconBgRect" presStyleLbl="bgShp" presStyleIdx="2" presStyleCnt="3"/>
      <dgm:spPr/>
    </dgm:pt>
    <dgm:pt modelId="{1A2846E5-2FD1-4B71-B5CA-2EC99D558259}" type="pres">
      <dgm:prSet presAssocID="{F8757BCC-BD66-4464-A80B-6B7B83FC8C5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
        </a:ext>
      </dgm:extLst>
    </dgm:pt>
    <dgm:pt modelId="{39A3F529-09BC-4DD9-8190-049E2427A902}" type="pres">
      <dgm:prSet presAssocID="{F8757BCC-BD66-4464-A80B-6B7B83FC8C56}" presName="spaceRect" presStyleCnt="0"/>
      <dgm:spPr/>
    </dgm:pt>
    <dgm:pt modelId="{74AD770C-FCFE-4BFE-BDF0-08B22E218823}" type="pres">
      <dgm:prSet presAssocID="{F8757BCC-BD66-4464-A80B-6B7B83FC8C56}" presName="textRect" presStyleLbl="revTx" presStyleIdx="2" presStyleCnt="3">
        <dgm:presLayoutVars>
          <dgm:chMax val="1"/>
          <dgm:chPref val="1"/>
        </dgm:presLayoutVars>
      </dgm:prSet>
      <dgm:spPr/>
    </dgm:pt>
  </dgm:ptLst>
  <dgm:cxnLst>
    <dgm:cxn modelId="{94A50E28-90BA-4914-96D2-65BCB63AF89C}" srcId="{26E22088-F975-46F4-947F-70A222E5B17A}" destId="{E673375F-A4C8-425B-8632-FA7BFDE9E75F}" srcOrd="0" destOrd="0" parTransId="{165F8BE1-B78A-450A-ABE0-B6293AC32DCB}" sibTransId="{87203FC1-4321-469C-AFFD-3B78264F0958}"/>
    <dgm:cxn modelId="{3E3FB0CD-30EE-4A5F-8BD1-296A2A45A802}" srcId="{26E22088-F975-46F4-947F-70A222E5B17A}" destId="{F8757BCC-BD66-4464-A80B-6B7B83FC8C56}" srcOrd="2" destOrd="0" parTransId="{8243652C-73AF-40F9-9BFD-3ABEBDBFF58C}" sibTransId="{C16977AE-8C37-43F3-ACD5-67AFD3110BC6}"/>
    <dgm:cxn modelId="{7A44FCD4-8DB9-46F8-AE4A-15017D4F770C}" type="presOf" srcId="{F8757BCC-BD66-4464-A80B-6B7B83FC8C56}" destId="{74AD770C-FCFE-4BFE-BDF0-08B22E218823}" srcOrd="0" destOrd="0" presId="urn:microsoft.com/office/officeart/2018/5/layout/IconCircleLabelList"/>
    <dgm:cxn modelId="{481185DA-63A8-4062-BAD7-950DB9C3F370}" type="presOf" srcId="{26E22088-F975-46F4-947F-70A222E5B17A}" destId="{4DD31DD2-F0BC-4F40-AE0B-35C2B026F161}" srcOrd="0" destOrd="0" presId="urn:microsoft.com/office/officeart/2018/5/layout/IconCircleLabelList"/>
    <dgm:cxn modelId="{9032A8EF-1458-4316-9D9D-728C5DFF03A4}" srcId="{26E22088-F975-46F4-947F-70A222E5B17A}" destId="{25691FD3-BF3A-4E70-94EE-341222BCFB83}" srcOrd="1" destOrd="0" parTransId="{2F3BFCD2-AD9A-4FD0-A880-A47B0C133244}" sibTransId="{EDB82F33-6E95-4189-AC04-4909FC58E0E4}"/>
    <dgm:cxn modelId="{5D4F93F1-4596-4DB5-A595-DA45B1903AAC}" type="presOf" srcId="{25691FD3-BF3A-4E70-94EE-341222BCFB83}" destId="{F81AA9FF-EB49-4D66-B462-07F63E64DAD7}" srcOrd="0" destOrd="0" presId="urn:microsoft.com/office/officeart/2018/5/layout/IconCircleLabelList"/>
    <dgm:cxn modelId="{9FC90AF8-A218-4423-865F-7157770BF73D}" type="presOf" srcId="{E673375F-A4C8-425B-8632-FA7BFDE9E75F}" destId="{09584A2A-28B6-4A0D-BAA4-A0E8DB0383B2}" srcOrd="0" destOrd="0" presId="urn:microsoft.com/office/officeart/2018/5/layout/IconCircleLabelList"/>
    <dgm:cxn modelId="{85DA7F19-5E59-40DA-AFFF-9776ABDC48F7}" type="presParOf" srcId="{4DD31DD2-F0BC-4F40-AE0B-35C2B026F161}" destId="{571169FE-626A-4309-A058-809E443140C2}" srcOrd="0" destOrd="0" presId="urn:microsoft.com/office/officeart/2018/5/layout/IconCircleLabelList"/>
    <dgm:cxn modelId="{EB4E3E61-792B-49F0-B1E0-7E9763D9BB3F}" type="presParOf" srcId="{571169FE-626A-4309-A058-809E443140C2}" destId="{14AC4795-0A59-450B-8B14-66AE98E242D9}" srcOrd="0" destOrd="0" presId="urn:microsoft.com/office/officeart/2018/5/layout/IconCircleLabelList"/>
    <dgm:cxn modelId="{AF888D65-AE3C-4EBC-BFFE-2D28E9C2C180}" type="presParOf" srcId="{571169FE-626A-4309-A058-809E443140C2}" destId="{BE10E69A-CE09-4F32-B07F-E00C81D7AF7D}" srcOrd="1" destOrd="0" presId="urn:microsoft.com/office/officeart/2018/5/layout/IconCircleLabelList"/>
    <dgm:cxn modelId="{5A2C5703-86A7-4493-9EAA-395CAFE0CB95}" type="presParOf" srcId="{571169FE-626A-4309-A058-809E443140C2}" destId="{CEAC9A17-306B-40AE-A0B3-B8AFF7E77915}" srcOrd="2" destOrd="0" presId="urn:microsoft.com/office/officeart/2018/5/layout/IconCircleLabelList"/>
    <dgm:cxn modelId="{F891A924-62F2-4A49-A0EC-1301A8EFEBA0}" type="presParOf" srcId="{571169FE-626A-4309-A058-809E443140C2}" destId="{09584A2A-28B6-4A0D-BAA4-A0E8DB0383B2}" srcOrd="3" destOrd="0" presId="urn:microsoft.com/office/officeart/2018/5/layout/IconCircleLabelList"/>
    <dgm:cxn modelId="{26726DC6-EBA6-4F03-9462-331ED82F9C36}" type="presParOf" srcId="{4DD31DD2-F0BC-4F40-AE0B-35C2B026F161}" destId="{1C3A9917-F11B-4084-B6DE-6C2746F94326}" srcOrd="1" destOrd="0" presId="urn:microsoft.com/office/officeart/2018/5/layout/IconCircleLabelList"/>
    <dgm:cxn modelId="{2E687CB5-D9D9-4C13-BBC5-2A952E938D8C}" type="presParOf" srcId="{4DD31DD2-F0BC-4F40-AE0B-35C2B026F161}" destId="{6822FD49-7379-48F7-9106-08EDDB15DED9}" srcOrd="2" destOrd="0" presId="urn:microsoft.com/office/officeart/2018/5/layout/IconCircleLabelList"/>
    <dgm:cxn modelId="{3C4F52B0-26BE-4B30-8D77-A0FC8AAFDCFF}" type="presParOf" srcId="{6822FD49-7379-48F7-9106-08EDDB15DED9}" destId="{F882076F-4908-40BD-A903-26A77F97D8BF}" srcOrd="0" destOrd="0" presId="urn:microsoft.com/office/officeart/2018/5/layout/IconCircleLabelList"/>
    <dgm:cxn modelId="{DD74CA34-C887-4CF9-A46D-BB2BBD340157}" type="presParOf" srcId="{6822FD49-7379-48F7-9106-08EDDB15DED9}" destId="{F1400987-8F2C-403C-8505-9E6B92CCF2C3}" srcOrd="1" destOrd="0" presId="urn:microsoft.com/office/officeart/2018/5/layout/IconCircleLabelList"/>
    <dgm:cxn modelId="{5B322BDC-A478-4269-995A-051C760E2B30}" type="presParOf" srcId="{6822FD49-7379-48F7-9106-08EDDB15DED9}" destId="{7205E039-241E-4F0B-B077-2F7E8799C7AC}" srcOrd="2" destOrd="0" presId="urn:microsoft.com/office/officeart/2018/5/layout/IconCircleLabelList"/>
    <dgm:cxn modelId="{17A89625-496E-4D10-A479-634E0C1BD1C8}" type="presParOf" srcId="{6822FD49-7379-48F7-9106-08EDDB15DED9}" destId="{F81AA9FF-EB49-4D66-B462-07F63E64DAD7}" srcOrd="3" destOrd="0" presId="urn:microsoft.com/office/officeart/2018/5/layout/IconCircleLabelList"/>
    <dgm:cxn modelId="{2AB19755-C05B-45DD-83CD-847F3A0C0490}" type="presParOf" srcId="{4DD31DD2-F0BC-4F40-AE0B-35C2B026F161}" destId="{CB460F71-87DF-47C5-B051-F4BEA1756782}" srcOrd="3" destOrd="0" presId="urn:microsoft.com/office/officeart/2018/5/layout/IconCircleLabelList"/>
    <dgm:cxn modelId="{592074AA-F8E6-4661-B5E1-16F3F0891B75}" type="presParOf" srcId="{4DD31DD2-F0BC-4F40-AE0B-35C2B026F161}" destId="{D09D7C0B-33B0-4A46-B2EE-7660B63CEBAB}" srcOrd="4" destOrd="0" presId="urn:microsoft.com/office/officeart/2018/5/layout/IconCircleLabelList"/>
    <dgm:cxn modelId="{4AEDA511-F942-4476-9991-1C701D56235A}" type="presParOf" srcId="{D09D7C0B-33B0-4A46-B2EE-7660B63CEBAB}" destId="{86937A34-FC9C-4246-8D33-BD4F133A546B}" srcOrd="0" destOrd="0" presId="urn:microsoft.com/office/officeart/2018/5/layout/IconCircleLabelList"/>
    <dgm:cxn modelId="{4B39BE2D-AB7E-4A80-876A-8B6BABFF1B4A}" type="presParOf" srcId="{D09D7C0B-33B0-4A46-B2EE-7660B63CEBAB}" destId="{1A2846E5-2FD1-4B71-B5CA-2EC99D558259}" srcOrd="1" destOrd="0" presId="urn:microsoft.com/office/officeart/2018/5/layout/IconCircleLabelList"/>
    <dgm:cxn modelId="{BBCEA31D-F4F2-455B-B8FA-83F14B0D5314}" type="presParOf" srcId="{D09D7C0B-33B0-4A46-B2EE-7660B63CEBAB}" destId="{39A3F529-09BC-4DD9-8190-049E2427A902}" srcOrd="2" destOrd="0" presId="urn:microsoft.com/office/officeart/2018/5/layout/IconCircleLabelList"/>
    <dgm:cxn modelId="{457FB331-748C-4E94-87ED-4968CEC28C97}" type="presParOf" srcId="{D09D7C0B-33B0-4A46-B2EE-7660B63CEBAB}" destId="{74AD770C-FCFE-4BFE-BDF0-08B22E21882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55363-BA5D-4A46-BC17-58DA8BC04E50}">
      <dsp:nvSpPr>
        <dsp:cNvPr id="0" name=""/>
        <dsp:cNvSpPr/>
      </dsp:nvSpPr>
      <dsp:spPr>
        <a:xfrm>
          <a:off x="3209462" y="797585"/>
          <a:ext cx="614199" cy="91440"/>
        </a:xfrm>
        <a:custGeom>
          <a:avLst/>
          <a:gdLst/>
          <a:ahLst/>
          <a:cxnLst/>
          <a:rect l="0" t="0" r="0" b="0"/>
          <a:pathLst>
            <a:path>
              <a:moveTo>
                <a:pt x="0" y="45720"/>
              </a:moveTo>
              <a:lnTo>
                <a:pt x="61419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0442" y="840081"/>
        <a:ext cx="32239" cy="6447"/>
      </dsp:txXfrm>
    </dsp:sp>
    <dsp:sp modelId="{309C24E3-CB19-4DE4-90CC-B2BE3E8751D5}">
      <dsp:nvSpPr>
        <dsp:cNvPr id="0" name=""/>
        <dsp:cNvSpPr/>
      </dsp:nvSpPr>
      <dsp:spPr>
        <a:xfrm>
          <a:off x="407787" y="2263"/>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844550">
            <a:lnSpc>
              <a:spcPct val="90000"/>
            </a:lnSpc>
            <a:spcBef>
              <a:spcPct val="0"/>
            </a:spcBef>
            <a:spcAft>
              <a:spcPct val="35000"/>
            </a:spcAft>
            <a:buNone/>
          </a:pPr>
          <a:r>
            <a:rPr lang="en-US" sz="1900" kern="1200"/>
            <a:t>Categorical variables are variables with values that are names or labels;  qualitative. </a:t>
          </a:r>
        </a:p>
      </dsp:txBody>
      <dsp:txXfrm>
        <a:off x="407787" y="2263"/>
        <a:ext cx="2803475" cy="1682085"/>
      </dsp:txXfrm>
    </dsp:sp>
    <dsp:sp modelId="{00B7C74A-CB02-4754-9B41-DDC7A9199737}">
      <dsp:nvSpPr>
        <dsp:cNvPr id="0" name=""/>
        <dsp:cNvSpPr/>
      </dsp:nvSpPr>
      <dsp:spPr>
        <a:xfrm>
          <a:off x="6657737" y="797585"/>
          <a:ext cx="614199" cy="91440"/>
        </a:xfrm>
        <a:custGeom>
          <a:avLst/>
          <a:gdLst/>
          <a:ahLst/>
          <a:cxnLst/>
          <a:rect l="0" t="0" r="0" b="0"/>
          <a:pathLst>
            <a:path>
              <a:moveTo>
                <a:pt x="0" y="45720"/>
              </a:moveTo>
              <a:lnTo>
                <a:pt x="61419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8717" y="840081"/>
        <a:ext cx="32239" cy="6447"/>
      </dsp:txXfrm>
    </dsp:sp>
    <dsp:sp modelId="{922CF094-25C5-4087-913F-F2867346A73B}">
      <dsp:nvSpPr>
        <dsp:cNvPr id="0" name=""/>
        <dsp:cNvSpPr/>
      </dsp:nvSpPr>
      <dsp:spPr>
        <a:xfrm>
          <a:off x="3856062" y="2263"/>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844550">
            <a:lnSpc>
              <a:spcPct val="90000"/>
            </a:lnSpc>
            <a:spcBef>
              <a:spcPct val="0"/>
            </a:spcBef>
            <a:spcAft>
              <a:spcPct val="35000"/>
            </a:spcAft>
            <a:buNone/>
          </a:pPr>
          <a:r>
            <a:rPr lang="en-US" sz="1900" kern="1200"/>
            <a:t>They are non-numeric variables that are usually measured in words rather than numbers. </a:t>
          </a:r>
        </a:p>
      </dsp:txBody>
      <dsp:txXfrm>
        <a:off x="3856062" y="2263"/>
        <a:ext cx="2803475" cy="1682085"/>
      </dsp:txXfrm>
    </dsp:sp>
    <dsp:sp modelId="{7FCDCCE7-9541-4163-ACC5-03AEAB1CAFDF}">
      <dsp:nvSpPr>
        <dsp:cNvPr id="0" name=""/>
        <dsp:cNvSpPr/>
      </dsp:nvSpPr>
      <dsp:spPr>
        <a:xfrm>
          <a:off x="1809525" y="1682548"/>
          <a:ext cx="6896549" cy="614199"/>
        </a:xfrm>
        <a:custGeom>
          <a:avLst/>
          <a:gdLst/>
          <a:ahLst/>
          <a:cxnLst/>
          <a:rect l="0" t="0" r="0" b="0"/>
          <a:pathLst>
            <a:path>
              <a:moveTo>
                <a:pt x="6896549" y="0"/>
              </a:moveTo>
              <a:lnTo>
                <a:pt x="6896549" y="324199"/>
              </a:lnTo>
              <a:lnTo>
                <a:pt x="0" y="324199"/>
              </a:lnTo>
              <a:lnTo>
                <a:pt x="0" y="614199"/>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4634" y="1986424"/>
        <a:ext cx="346331" cy="6447"/>
      </dsp:txXfrm>
    </dsp:sp>
    <dsp:sp modelId="{452B0640-3DC1-4A25-955C-CFF88AF64215}">
      <dsp:nvSpPr>
        <dsp:cNvPr id="0" name=""/>
        <dsp:cNvSpPr/>
      </dsp:nvSpPr>
      <dsp:spPr>
        <a:xfrm>
          <a:off x="7304337" y="2263"/>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844550">
            <a:lnSpc>
              <a:spcPct val="90000"/>
            </a:lnSpc>
            <a:spcBef>
              <a:spcPct val="0"/>
            </a:spcBef>
            <a:spcAft>
              <a:spcPct val="35000"/>
            </a:spcAft>
            <a:buNone/>
          </a:pPr>
          <a:r>
            <a:rPr lang="en-US" sz="1900" kern="1200"/>
            <a:t>For example, the color of a car, the type of fruit, or the name of a person are all categorical variables.</a:t>
          </a:r>
        </a:p>
      </dsp:txBody>
      <dsp:txXfrm>
        <a:off x="7304337" y="2263"/>
        <a:ext cx="2803475" cy="1682085"/>
      </dsp:txXfrm>
    </dsp:sp>
    <dsp:sp modelId="{F34CC915-60A6-4052-800D-F061CA6133DE}">
      <dsp:nvSpPr>
        <dsp:cNvPr id="0" name=""/>
        <dsp:cNvSpPr/>
      </dsp:nvSpPr>
      <dsp:spPr>
        <a:xfrm>
          <a:off x="3209462" y="3124470"/>
          <a:ext cx="614199" cy="91440"/>
        </a:xfrm>
        <a:custGeom>
          <a:avLst/>
          <a:gdLst/>
          <a:ahLst/>
          <a:cxnLst/>
          <a:rect l="0" t="0" r="0" b="0"/>
          <a:pathLst>
            <a:path>
              <a:moveTo>
                <a:pt x="0" y="45720"/>
              </a:moveTo>
              <a:lnTo>
                <a:pt x="61419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0442" y="3166966"/>
        <a:ext cx="32239" cy="6447"/>
      </dsp:txXfrm>
    </dsp:sp>
    <dsp:sp modelId="{525A41AE-0021-495D-88CD-177E01ED9B91}">
      <dsp:nvSpPr>
        <dsp:cNvPr id="0" name=""/>
        <dsp:cNvSpPr/>
      </dsp:nvSpPr>
      <dsp:spPr>
        <a:xfrm>
          <a:off x="407787" y="2329147"/>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844550">
            <a:lnSpc>
              <a:spcPct val="90000"/>
            </a:lnSpc>
            <a:spcBef>
              <a:spcPct val="0"/>
            </a:spcBef>
            <a:spcAft>
              <a:spcPct val="35000"/>
            </a:spcAft>
            <a:buNone/>
          </a:pPr>
          <a:r>
            <a:rPr lang="en-US" sz="1900" kern="1200"/>
            <a:t>A categorical variable can be nominal or ordinal. </a:t>
          </a:r>
        </a:p>
      </dsp:txBody>
      <dsp:txXfrm>
        <a:off x="407787" y="2329147"/>
        <a:ext cx="2803475" cy="1682085"/>
      </dsp:txXfrm>
    </dsp:sp>
    <dsp:sp modelId="{99EC88C9-82E1-4CC7-8CDD-6DBDEA563984}">
      <dsp:nvSpPr>
        <dsp:cNvPr id="0" name=""/>
        <dsp:cNvSpPr/>
      </dsp:nvSpPr>
      <dsp:spPr>
        <a:xfrm>
          <a:off x="6657737" y="3124470"/>
          <a:ext cx="614199" cy="91440"/>
        </a:xfrm>
        <a:custGeom>
          <a:avLst/>
          <a:gdLst/>
          <a:ahLst/>
          <a:cxnLst/>
          <a:rect l="0" t="0" r="0" b="0"/>
          <a:pathLst>
            <a:path>
              <a:moveTo>
                <a:pt x="0" y="45720"/>
              </a:moveTo>
              <a:lnTo>
                <a:pt x="61419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8717" y="3166966"/>
        <a:ext cx="32239" cy="6447"/>
      </dsp:txXfrm>
    </dsp:sp>
    <dsp:sp modelId="{72D84E20-85C8-4935-8512-1400188C5F27}">
      <dsp:nvSpPr>
        <dsp:cNvPr id="0" name=""/>
        <dsp:cNvSpPr/>
      </dsp:nvSpPr>
      <dsp:spPr>
        <a:xfrm>
          <a:off x="3856062" y="2329147"/>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844550">
            <a:lnSpc>
              <a:spcPct val="90000"/>
            </a:lnSpc>
            <a:spcBef>
              <a:spcPct val="0"/>
            </a:spcBef>
            <a:spcAft>
              <a:spcPct val="35000"/>
            </a:spcAft>
            <a:buNone/>
          </a:pPr>
          <a:r>
            <a:rPr lang="en-US" sz="1900" kern="1200"/>
            <a:t>A nominal variable is one that has no inherent order or ranking, such as colors or names. </a:t>
          </a:r>
        </a:p>
      </dsp:txBody>
      <dsp:txXfrm>
        <a:off x="3856062" y="2329147"/>
        <a:ext cx="2803475" cy="1682085"/>
      </dsp:txXfrm>
    </dsp:sp>
    <dsp:sp modelId="{A3F5AE80-ECB2-4020-A786-6B32ECEFDE1F}">
      <dsp:nvSpPr>
        <dsp:cNvPr id="0" name=""/>
        <dsp:cNvSpPr/>
      </dsp:nvSpPr>
      <dsp:spPr>
        <a:xfrm>
          <a:off x="7304337" y="2329147"/>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844550">
            <a:lnSpc>
              <a:spcPct val="90000"/>
            </a:lnSpc>
            <a:spcBef>
              <a:spcPct val="0"/>
            </a:spcBef>
            <a:spcAft>
              <a:spcPct val="35000"/>
            </a:spcAft>
            <a:buNone/>
          </a:pPr>
          <a:r>
            <a:rPr lang="en-US" sz="1900" kern="1200"/>
            <a:t>An ordinal variable is one that has a natural order or ranking, such as grades or levels of education.</a:t>
          </a:r>
        </a:p>
      </dsp:txBody>
      <dsp:txXfrm>
        <a:off x="7304337" y="2329147"/>
        <a:ext cx="2803475" cy="1682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C6A62-9E55-42F8-92A0-B37E7A2AE846}">
      <dsp:nvSpPr>
        <dsp:cNvPr id="0" name=""/>
        <dsp:cNvSpPr/>
      </dsp:nvSpPr>
      <dsp:spPr>
        <a:xfrm>
          <a:off x="0" y="41544"/>
          <a:ext cx="5181600" cy="1374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 two-way table is a table that shows the relationship between two sets of data.</a:t>
          </a:r>
        </a:p>
      </dsp:txBody>
      <dsp:txXfrm>
        <a:off x="67110" y="108654"/>
        <a:ext cx="5047380" cy="1240530"/>
      </dsp:txXfrm>
    </dsp:sp>
    <dsp:sp modelId="{E50A1B36-E328-4636-8121-35947DD19918}">
      <dsp:nvSpPr>
        <dsp:cNvPr id="0" name=""/>
        <dsp:cNvSpPr/>
      </dsp:nvSpPr>
      <dsp:spPr>
        <a:xfrm>
          <a:off x="0" y="1488294"/>
          <a:ext cx="5181600" cy="1374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It has two categories for each set of data being analyzed.</a:t>
          </a:r>
        </a:p>
      </dsp:txBody>
      <dsp:txXfrm>
        <a:off x="67110" y="1555404"/>
        <a:ext cx="5047380" cy="1240530"/>
      </dsp:txXfrm>
    </dsp:sp>
    <dsp:sp modelId="{77F900A0-613E-4A4F-B364-AA092CCF50D5}">
      <dsp:nvSpPr>
        <dsp:cNvPr id="0" name=""/>
        <dsp:cNvSpPr/>
      </dsp:nvSpPr>
      <dsp:spPr>
        <a:xfrm>
          <a:off x="0" y="2935044"/>
          <a:ext cx="5181600" cy="1374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rows represent one set of data, and the columns represent the other set of data.</a:t>
          </a:r>
        </a:p>
      </dsp:txBody>
      <dsp:txXfrm>
        <a:off x="67110" y="3002154"/>
        <a:ext cx="5047380" cy="12405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C4795-0A59-450B-8B14-66AE98E242D9}">
      <dsp:nvSpPr>
        <dsp:cNvPr id="0" name=""/>
        <dsp:cNvSpPr/>
      </dsp:nvSpPr>
      <dsp:spPr>
        <a:xfrm>
          <a:off x="679050"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0E69A-CE09-4F32-B07F-E00C81D7AF7D}">
      <dsp:nvSpPr>
        <dsp:cNvPr id="0" name=""/>
        <dsp:cNvSpPr/>
      </dsp:nvSpPr>
      <dsp:spPr>
        <a:xfrm>
          <a:off x="1081237" y="81143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584A2A-28B6-4A0D-BAA4-A0E8DB0383B2}">
      <dsp:nvSpPr>
        <dsp:cNvPr id="0" name=""/>
        <dsp:cNvSpPr/>
      </dsp:nvSpPr>
      <dsp:spPr>
        <a:xfrm>
          <a:off x="75768"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Marginal totals are the totals found on the margins of a two-way table.</a:t>
          </a:r>
        </a:p>
      </dsp:txBody>
      <dsp:txXfrm>
        <a:off x="75768" y="2884248"/>
        <a:ext cx="3093750" cy="720000"/>
      </dsp:txXfrm>
    </dsp:sp>
    <dsp:sp modelId="{F882076F-4908-40BD-A903-26A77F97D8BF}">
      <dsp:nvSpPr>
        <dsp:cNvPr id="0" name=""/>
        <dsp:cNvSpPr/>
      </dsp:nvSpPr>
      <dsp:spPr>
        <a:xfrm>
          <a:off x="4314206"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00987-8F2C-403C-8505-9E6B92CCF2C3}">
      <dsp:nvSpPr>
        <dsp:cNvPr id="0" name=""/>
        <dsp:cNvSpPr/>
      </dsp:nvSpPr>
      <dsp:spPr>
        <a:xfrm>
          <a:off x="4716393" y="81143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1AA9FF-EB49-4D66-B462-07F63E64DAD7}">
      <dsp:nvSpPr>
        <dsp:cNvPr id="0" name=""/>
        <dsp:cNvSpPr/>
      </dsp:nvSpPr>
      <dsp:spPr>
        <a:xfrm>
          <a:off x="3710925"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They represent the total number of observations for each category in the table.</a:t>
          </a:r>
        </a:p>
      </dsp:txBody>
      <dsp:txXfrm>
        <a:off x="3710925" y="2884248"/>
        <a:ext cx="3093750" cy="720000"/>
      </dsp:txXfrm>
    </dsp:sp>
    <dsp:sp modelId="{86937A34-FC9C-4246-8D33-BD4F133A546B}">
      <dsp:nvSpPr>
        <dsp:cNvPr id="0" name=""/>
        <dsp:cNvSpPr/>
      </dsp:nvSpPr>
      <dsp:spPr>
        <a:xfrm>
          <a:off x="7949362"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846E5-2FD1-4B71-B5CA-2EC99D558259}">
      <dsp:nvSpPr>
        <dsp:cNvPr id="0" name=""/>
        <dsp:cNvSpPr/>
      </dsp:nvSpPr>
      <dsp:spPr>
        <a:xfrm>
          <a:off x="8351550" y="81143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AD770C-FCFE-4BFE-BDF0-08B22E218823}">
      <dsp:nvSpPr>
        <dsp:cNvPr id="0" name=""/>
        <dsp:cNvSpPr/>
      </dsp:nvSpPr>
      <dsp:spPr>
        <a:xfrm>
          <a:off x="7346081"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To calculate marginal totals, we add up the values in each row and column.</a:t>
          </a:r>
        </a:p>
      </dsp:txBody>
      <dsp:txXfrm>
        <a:off x="7346081" y="2884248"/>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88AAF-83CD-46FA-94E6-DB1EA24BBF2B}" type="datetimeFigureOut">
              <a:t>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8CFD1-4C42-463A-80C2-B789D8976F64}" type="slidenum">
              <a:t>‹#›</a:t>
            </a:fld>
            <a:endParaRPr lang="en-US"/>
          </a:p>
        </p:txBody>
      </p:sp>
    </p:spTree>
    <p:extLst>
      <p:ext uri="{BB962C8B-B14F-4D97-AF65-F5344CB8AC3E}">
        <p14:creationId xmlns:p14="http://schemas.microsoft.com/office/powerpoint/2010/main" val="379111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will learn about how to determine relative frequency in a two-way table. This is an important skill to have as it helps us identify patterns and relationships between different sets of data. By the end of this presentation, you will be able to calculate relative frequency with ease.</a:t>
            </a:r>
          </a:p>
        </p:txBody>
      </p:sp>
      <p:sp>
        <p:nvSpPr>
          <p:cNvPr id="4" name="Slide Number Placeholder 3"/>
          <p:cNvSpPr>
            <a:spLocks noGrp="1"/>
          </p:cNvSpPr>
          <p:nvPr>
            <p:ph type="sldNum" sz="quarter" idx="5"/>
          </p:nvPr>
        </p:nvSpPr>
        <p:spPr/>
        <p:txBody>
          <a:bodyPr/>
          <a:lstStyle/>
          <a:p>
            <a:fld id="{E8EFE088-64C7-4C65-A70A-A856B16E8D7E}" type="slidenum">
              <a:t>1</a:t>
            </a:fld>
            <a:endParaRPr lang="en-US"/>
          </a:p>
        </p:txBody>
      </p:sp>
    </p:spTree>
    <p:extLst>
      <p:ext uri="{BB962C8B-B14F-4D97-AF65-F5344CB8AC3E}">
        <p14:creationId xmlns:p14="http://schemas.microsoft.com/office/powerpoint/2010/main" val="1614217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relative frequency is a powerful tool for analyzing data in a two-way table. It helps us identify patterns and relationships between different sets of data. With the skills you have learned today, you can now calculate relative frequency and use it to analyze data with confidence.</a:t>
            </a:r>
          </a:p>
        </p:txBody>
      </p:sp>
      <p:sp>
        <p:nvSpPr>
          <p:cNvPr id="4" name="Slide Number Placeholder 3"/>
          <p:cNvSpPr>
            <a:spLocks noGrp="1"/>
          </p:cNvSpPr>
          <p:nvPr>
            <p:ph type="sldNum" sz="quarter" idx="5"/>
          </p:nvPr>
        </p:nvSpPr>
        <p:spPr/>
        <p:txBody>
          <a:bodyPr/>
          <a:lstStyle/>
          <a:p>
            <a:fld id="{E8EFE088-64C7-4C65-A70A-A856B16E8D7E}" type="slidenum">
              <a:t>20</a:t>
            </a:fld>
            <a:endParaRPr lang="en-US"/>
          </a:p>
        </p:txBody>
      </p:sp>
    </p:spTree>
    <p:extLst>
      <p:ext uri="{BB962C8B-B14F-4D97-AF65-F5344CB8AC3E}">
        <p14:creationId xmlns:p14="http://schemas.microsoft.com/office/powerpoint/2010/main" val="951336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statistics, a variable is an attribute or characteristic that can be measured. A categorical variable is a type of variable that represents characteristics or qualities, such as the color of a car or the type of fruit. These variables are non-numeric and are usually measured in words rather than numbers. One way to visualize categorical data is with a bar chart, which shows the frequency of each category. Understanding the difference between nominal and ordinal variables is important for analyzing data and drawing conclusions.</a:t>
            </a:r>
          </a:p>
        </p:txBody>
      </p:sp>
      <p:sp>
        <p:nvSpPr>
          <p:cNvPr id="4" name="Slide Number Placeholder 3"/>
          <p:cNvSpPr>
            <a:spLocks noGrp="1"/>
          </p:cNvSpPr>
          <p:nvPr>
            <p:ph type="sldNum" sz="quarter" idx="5"/>
          </p:nvPr>
        </p:nvSpPr>
        <p:spPr/>
        <p:txBody>
          <a:bodyPr/>
          <a:lstStyle/>
          <a:p>
            <a:fld id="{AF18CFD1-4C42-463A-80C2-B789D8976F64}" type="slidenum">
              <a:t>2</a:t>
            </a:fld>
            <a:endParaRPr lang="en-US"/>
          </a:p>
        </p:txBody>
      </p:sp>
    </p:spTree>
    <p:extLst>
      <p:ext uri="{BB962C8B-B14F-4D97-AF65-F5344CB8AC3E}">
        <p14:creationId xmlns:p14="http://schemas.microsoft.com/office/powerpoint/2010/main" val="262344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two-way table is a useful tool for analyzing data. It allows us to see how two different sets of data are related to each other. For example, we could use a two-way table to analyze the relationship between gender and favorite color among a group of middle school students.</a:t>
            </a:r>
          </a:p>
        </p:txBody>
      </p:sp>
      <p:sp>
        <p:nvSpPr>
          <p:cNvPr id="4" name="Slide Number Placeholder 3"/>
          <p:cNvSpPr>
            <a:spLocks noGrp="1"/>
          </p:cNvSpPr>
          <p:nvPr>
            <p:ph type="sldNum" sz="quarter" idx="5"/>
          </p:nvPr>
        </p:nvSpPr>
        <p:spPr/>
        <p:txBody>
          <a:bodyPr/>
          <a:lstStyle/>
          <a:p>
            <a:fld id="{E8EFE088-64C7-4C65-A70A-A856B16E8D7E}" type="slidenum">
              <a:t>3</a:t>
            </a:fld>
            <a:endParaRPr lang="en-US"/>
          </a:p>
        </p:txBody>
      </p:sp>
    </p:spTree>
    <p:extLst>
      <p:ext uri="{BB962C8B-B14F-4D97-AF65-F5344CB8AC3E}">
        <p14:creationId xmlns:p14="http://schemas.microsoft.com/office/powerpoint/2010/main" val="410463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calculated the marginal totals for our two-way table, we can calculate the relative frequency for each category. Relative frequency tells us the proportion of observations in a particular category. To calculate relative frequency, we divide the frequency of each category by the total number of observations. We can then express relative frequency as a percentage by multiplying the result by 100.</a:t>
            </a:r>
          </a:p>
        </p:txBody>
      </p:sp>
      <p:sp>
        <p:nvSpPr>
          <p:cNvPr id="4" name="Slide Number Placeholder 3"/>
          <p:cNvSpPr>
            <a:spLocks noGrp="1"/>
          </p:cNvSpPr>
          <p:nvPr>
            <p:ph type="sldNum" sz="quarter" idx="5"/>
          </p:nvPr>
        </p:nvSpPr>
        <p:spPr/>
        <p:txBody>
          <a:bodyPr/>
          <a:lstStyle/>
          <a:p>
            <a:fld id="{E8EFE088-64C7-4C65-A70A-A856B16E8D7E}" type="slidenum">
              <a:t>4</a:t>
            </a:fld>
            <a:endParaRPr lang="en-US"/>
          </a:p>
        </p:txBody>
      </p:sp>
    </p:spTree>
    <p:extLst>
      <p:ext uri="{BB962C8B-B14F-4D97-AF65-F5344CB8AC3E}">
        <p14:creationId xmlns:p14="http://schemas.microsoft.com/office/powerpoint/2010/main" val="4140766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can calculate relative frequency, we need to calculate the marginal totals for the two-way table. Marginal totals help us understand the total number of observations for each category. To calculate marginal totals, we simply add up the values in each row and column.</a:t>
            </a:r>
          </a:p>
        </p:txBody>
      </p:sp>
      <p:sp>
        <p:nvSpPr>
          <p:cNvPr id="4" name="Slide Number Placeholder 3"/>
          <p:cNvSpPr>
            <a:spLocks noGrp="1"/>
          </p:cNvSpPr>
          <p:nvPr>
            <p:ph type="sldNum" sz="quarter" idx="5"/>
          </p:nvPr>
        </p:nvSpPr>
        <p:spPr/>
        <p:txBody>
          <a:bodyPr/>
          <a:lstStyle/>
          <a:p>
            <a:fld id="{E8EFE088-64C7-4C65-A70A-A856B16E8D7E}" type="slidenum">
              <a:t>5</a:t>
            </a:fld>
            <a:endParaRPr lang="en-US"/>
          </a:p>
        </p:txBody>
      </p:sp>
    </p:spTree>
    <p:extLst>
      <p:ext uri="{BB962C8B-B14F-4D97-AF65-F5344CB8AC3E}">
        <p14:creationId xmlns:p14="http://schemas.microsoft.com/office/powerpoint/2010/main" val="109960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through an example calculation to see how we can use relative frequency to analyze data. Suppose we have a two-way table that shows the relationship between gender and favorite color. If we want to calculate the relative frequency of females who like blue, we would divide the frequency of females who like blue by the total number of observations.</a:t>
            </a:r>
          </a:p>
        </p:txBody>
      </p:sp>
      <p:sp>
        <p:nvSpPr>
          <p:cNvPr id="4" name="Slide Number Placeholder 3"/>
          <p:cNvSpPr>
            <a:spLocks noGrp="1"/>
          </p:cNvSpPr>
          <p:nvPr>
            <p:ph type="sldNum" sz="quarter" idx="5"/>
          </p:nvPr>
        </p:nvSpPr>
        <p:spPr/>
        <p:txBody>
          <a:bodyPr/>
          <a:lstStyle/>
          <a:p>
            <a:fld id="{E8EFE088-64C7-4C65-A70A-A856B16E8D7E}" type="slidenum">
              <a:t>6</a:t>
            </a:fld>
            <a:endParaRPr lang="en-US"/>
          </a:p>
        </p:txBody>
      </p:sp>
    </p:spTree>
    <p:extLst>
      <p:ext uri="{BB962C8B-B14F-4D97-AF65-F5344CB8AC3E}">
        <p14:creationId xmlns:p14="http://schemas.microsoft.com/office/powerpoint/2010/main" val="417909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are working with two-way tables, you need to have two variables that you want to analyze. Each variable should have at least two categories. One variable will be represented by the rows, and the other variable will be represented by the columns. You should label each row and column with the categories of each variable. If you have numeric data, you can group it into categories.</a:t>
            </a:r>
          </a:p>
        </p:txBody>
      </p:sp>
      <p:sp>
        <p:nvSpPr>
          <p:cNvPr id="4" name="Slide Number Placeholder 3"/>
          <p:cNvSpPr>
            <a:spLocks noGrp="1"/>
          </p:cNvSpPr>
          <p:nvPr>
            <p:ph type="sldNum" sz="quarter" idx="5"/>
          </p:nvPr>
        </p:nvSpPr>
        <p:spPr/>
        <p:txBody>
          <a:bodyPr/>
          <a:lstStyle/>
          <a:p>
            <a:fld id="{AF18CFD1-4C42-463A-80C2-B789D8976F64}" type="slidenum">
              <a:t>17</a:t>
            </a:fld>
            <a:endParaRPr lang="en-US"/>
          </a:p>
        </p:txBody>
      </p:sp>
    </p:spTree>
    <p:extLst>
      <p:ext uri="{BB962C8B-B14F-4D97-AF65-F5344CB8AC3E}">
        <p14:creationId xmlns:p14="http://schemas.microsoft.com/office/powerpoint/2010/main" val="251881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your table set up, you need to fill it in with the data you have collected. You should then calculate the marginal totals for each row and column. The marginal totals are the totals found on the margins of the table and represent the total number of observations for each category. Finally, you need to calculate the total number of observations in the table.</a:t>
            </a:r>
          </a:p>
        </p:txBody>
      </p:sp>
      <p:sp>
        <p:nvSpPr>
          <p:cNvPr id="4" name="Slide Number Placeholder 3"/>
          <p:cNvSpPr>
            <a:spLocks noGrp="1"/>
          </p:cNvSpPr>
          <p:nvPr>
            <p:ph type="sldNum" sz="quarter" idx="5"/>
          </p:nvPr>
        </p:nvSpPr>
        <p:spPr/>
        <p:txBody>
          <a:bodyPr/>
          <a:lstStyle/>
          <a:p>
            <a:fld id="{AF18CFD1-4C42-463A-80C2-B789D8976F64}" type="slidenum">
              <a:t>18</a:t>
            </a:fld>
            <a:endParaRPr lang="en-US"/>
          </a:p>
        </p:txBody>
      </p:sp>
    </p:spTree>
    <p:extLst>
      <p:ext uri="{BB962C8B-B14F-4D97-AF65-F5344CB8AC3E}">
        <p14:creationId xmlns:p14="http://schemas.microsoft.com/office/powerpoint/2010/main" val="2036121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calculate relative frequency for each cell in the table, you need to divide the frequency of each cell by the total number of observations. You can then interpret the results to describe the association between the two variables. For example, if there are more observations in one cell than in another, this may indicate a positive association between the two variables. You should draw a conclusion based on your interpretation of the results.</a:t>
            </a:r>
          </a:p>
        </p:txBody>
      </p:sp>
      <p:sp>
        <p:nvSpPr>
          <p:cNvPr id="4" name="Slide Number Placeholder 3"/>
          <p:cNvSpPr>
            <a:spLocks noGrp="1"/>
          </p:cNvSpPr>
          <p:nvPr>
            <p:ph type="sldNum" sz="quarter" idx="5"/>
          </p:nvPr>
        </p:nvSpPr>
        <p:spPr/>
        <p:txBody>
          <a:bodyPr/>
          <a:lstStyle/>
          <a:p>
            <a:fld id="{AF18CFD1-4C42-463A-80C2-B789D8976F64}" type="slidenum">
              <a:t>19</a:t>
            </a:fld>
            <a:endParaRPr lang="en-US"/>
          </a:p>
        </p:txBody>
      </p:sp>
    </p:spTree>
    <p:extLst>
      <p:ext uri="{BB962C8B-B14F-4D97-AF65-F5344CB8AC3E}">
        <p14:creationId xmlns:p14="http://schemas.microsoft.com/office/powerpoint/2010/main" val="35525335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59304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00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04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4511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87325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188559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2/3/2024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250452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2/3/2024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141351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2/3/2024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2501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118641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40512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94685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6361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26540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55853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99362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38785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0567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geogebra.org/m/wetwjshf" TargetMode="External"/><Relationship Id="rId2" Type="http://schemas.openxmlformats.org/officeDocument/2006/relationships/hyperlink" Target="https://www.geogebra.org/m/a4pxtpux"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0.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4129-47A2-D121-F90B-00D1A0EBF3A3}"/>
              </a:ext>
            </a:extLst>
          </p:cNvPr>
          <p:cNvSpPr>
            <a:spLocks noGrp="1"/>
          </p:cNvSpPr>
          <p:nvPr>
            <p:ph type="body" sz="quarter" idx="13"/>
          </p:nvPr>
        </p:nvSpPr>
        <p:spPr>
          <a:xfrm>
            <a:off x="892971" y="2234512"/>
            <a:ext cx="4906019" cy="1238250"/>
          </a:xfrm>
        </p:spPr>
        <p:txBody>
          <a:bodyPr>
            <a:normAutofit/>
          </a:bodyPr>
          <a:lstStyle/>
          <a:p>
            <a:r>
              <a:rPr lang="en-US" sz="4000" b="1" dirty="0">
                <a:effectLst>
                  <a:outerShdw blurRad="38100" dist="38100" dir="2700000" algn="tl">
                    <a:srgbClr val="000000">
                      <a:alpha val="43137"/>
                    </a:srgbClr>
                  </a:outerShdw>
                </a:effectLst>
              </a:rPr>
              <a:t>Relative Frequency</a:t>
            </a:r>
          </a:p>
        </p:txBody>
      </p:sp>
      <p:sp>
        <p:nvSpPr>
          <p:cNvPr id="4" name="Text Placeholder 2">
            <a:extLst>
              <a:ext uri="{FF2B5EF4-FFF2-40B4-BE49-F238E27FC236}">
                <a16:creationId xmlns:a16="http://schemas.microsoft.com/office/drawing/2014/main" id="{22C6484C-6FDE-550D-A0AF-153F10D8F8CF}"/>
              </a:ext>
            </a:extLst>
          </p:cNvPr>
          <p:cNvSpPr>
            <a:spLocks noGrp="1"/>
          </p:cNvSpPr>
          <p:nvPr>
            <p:ph type="body" sz="quarter" idx="14"/>
          </p:nvPr>
        </p:nvSpPr>
        <p:spPr>
          <a:xfrm>
            <a:off x="1525595" y="3002862"/>
            <a:ext cx="4959350" cy="469900"/>
          </a:xfrm>
        </p:spPr>
        <p:txBody>
          <a:bodyPr/>
          <a:lstStyle/>
          <a:p>
            <a:r>
              <a:rPr lang="en-US" dirty="0"/>
              <a:t>Math 8B Unit 7 Lesson 9</a:t>
            </a:r>
          </a:p>
        </p:txBody>
      </p:sp>
    </p:spTree>
    <p:extLst>
      <p:ext uri="{BB962C8B-B14F-4D97-AF65-F5344CB8AC3E}">
        <p14:creationId xmlns:p14="http://schemas.microsoft.com/office/powerpoint/2010/main" val="241138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FEF4-9E36-E9CB-9A6E-1CE888B80DB2}"/>
              </a:ext>
            </a:extLst>
          </p:cNvPr>
          <p:cNvSpPr>
            <a:spLocks noGrp="1"/>
          </p:cNvSpPr>
          <p:nvPr>
            <p:ph type="title"/>
          </p:nvPr>
        </p:nvSpPr>
        <p:spPr/>
        <p:txBody>
          <a:bodyPr vert="horz" lIns="91440" tIns="45720" rIns="91440" bIns="45720" rtlCol="0" anchor="ctr">
            <a:normAutofit/>
          </a:bodyPr>
          <a:lstStyle/>
          <a:p>
            <a:r>
              <a:rPr lang="en-US" sz="4400" dirty="0"/>
              <a:t>Practice</a:t>
            </a:r>
          </a:p>
        </p:txBody>
      </p:sp>
      <p:pic>
        <p:nvPicPr>
          <p:cNvPr id="5" name="Content Placeholder 4" descr="A black text on a white background&#10;&#10;Description automatically generated">
            <a:extLst>
              <a:ext uri="{FF2B5EF4-FFF2-40B4-BE49-F238E27FC236}">
                <a16:creationId xmlns:a16="http://schemas.microsoft.com/office/drawing/2014/main" id="{928613C1-3CD3-FE76-C003-FEA3BF5F9077}"/>
              </a:ext>
            </a:extLst>
          </p:cNvPr>
          <p:cNvPicPr>
            <a:picLocks noGrp="1" noChangeAspect="1"/>
          </p:cNvPicPr>
          <p:nvPr>
            <p:ph idx="1"/>
          </p:nvPr>
        </p:nvPicPr>
        <p:blipFill>
          <a:blip r:embed="rId2"/>
          <a:stretch>
            <a:fillRect/>
          </a:stretch>
        </p:blipFill>
        <p:spPr>
          <a:xfrm>
            <a:off x="2905301" y="1881846"/>
            <a:ext cx="6644971" cy="1931397"/>
          </a:xfrm>
          <a:prstGeom prst="rect">
            <a:avLst/>
          </a:prstGeom>
        </p:spPr>
      </p:pic>
    </p:spTree>
    <p:extLst>
      <p:ext uri="{BB962C8B-B14F-4D97-AF65-F5344CB8AC3E}">
        <p14:creationId xmlns:p14="http://schemas.microsoft.com/office/powerpoint/2010/main" val="1323977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21D2-587E-98C9-910E-ED5879C20769}"/>
              </a:ext>
            </a:extLst>
          </p:cNvPr>
          <p:cNvSpPr>
            <a:spLocks noGrp="1"/>
          </p:cNvSpPr>
          <p:nvPr>
            <p:ph type="title"/>
          </p:nvPr>
        </p:nvSpPr>
        <p:spPr/>
        <p:txBody>
          <a:bodyPr/>
          <a:lstStyle/>
          <a:p>
            <a:r>
              <a:rPr lang="en-US" dirty="0"/>
              <a:t>Answer</a:t>
            </a:r>
          </a:p>
        </p:txBody>
      </p:sp>
      <p:pic>
        <p:nvPicPr>
          <p:cNvPr id="4" name="Content Placeholder 3" descr="A math problem with numbers and symbols&#10;&#10;Description automatically generated">
            <a:extLst>
              <a:ext uri="{FF2B5EF4-FFF2-40B4-BE49-F238E27FC236}">
                <a16:creationId xmlns:a16="http://schemas.microsoft.com/office/drawing/2014/main" id="{545B4FA2-3A14-A779-C6EB-AF4861F5A857}"/>
              </a:ext>
            </a:extLst>
          </p:cNvPr>
          <p:cNvPicPr>
            <a:picLocks noGrp="1" noChangeAspect="1"/>
          </p:cNvPicPr>
          <p:nvPr>
            <p:ph idx="1"/>
          </p:nvPr>
        </p:nvPicPr>
        <p:blipFill>
          <a:blip r:embed="rId2"/>
          <a:stretch>
            <a:fillRect/>
          </a:stretch>
        </p:blipFill>
        <p:spPr>
          <a:xfrm>
            <a:off x="1484400" y="2632377"/>
            <a:ext cx="8516068" cy="1777760"/>
          </a:xfrm>
        </p:spPr>
      </p:pic>
    </p:spTree>
    <p:extLst>
      <p:ext uri="{BB962C8B-B14F-4D97-AF65-F5344CB8AC3E}">
        <p14:creationId xmlns:p14="http://schemas.microsoft.com/office/powerpoint/2010/main" val="142692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6C43-AA67-708B-6D83-2723E4AB391F}"/>
              </a:ext>
            </a:extLst>
          </p:cNvPr>
          <p:cNvSpPr>
            <a:spLocks noGrp="1"/>
          </p:cNvSpPr>
          <p:nvPr>
            <p:ph type="title"/>
          </p:nvPr>
        </p:nvSpPr>
        <p:spPr/>
        <p:txBody>
          <a:bodyPr/>
          <a:lstStyle/>
          <a:p>
            <a:r>
              <a:rPr lang="en-US" dirty="0"/>
              <a:t>Practice </a:t>
            </a:r>
          </a:p>
        </p:txBody>
      </p:sp>
      <p:pic>
        <p:nvPicPr>
          <p:cNvPr id="4" name="Content Placeholder 3" descr="A screenshot of a survey&#10;&#10;Description automatically generated">
            <a:extLst>
              <a:ext uri="{FF2B5EF4-FFF2-40B4-BE49-F238E27FC236}">
                <a16:creationId xmlns:a16="http://schemas.microsoft.com/office/drawing/2014/main" id="{22B00614-5457-11BC-6D09-B10C20804A83}"/>
              </a:ext>
            </a:extLst>
          </p:cNvPr>
          <p:cNvPicPr>
            <a:picLocks noGrp="1" noChangeAspect="1"/>
          </p:cNvPicPr>
          <p:nvPr>
            <p:ph idx="1"/>
          </p:nvPr>
        </p:nvPicPr>
        <p:blipFill>
          <a:blip r:embed="rId2"/>
          <a:stretch>
            <a:fillRect/>
          </a:stretch>
        </p:blipFill>
        <p:spPr>
          <a:xfrm>
            <a:off x="4425714" y="237522"/>
            <a:ext cx="6328418" cy="6193657"/>
          </a:xfrm>
        </p:spPr>
      </p:pic>
    </p:spTree>
    <p:extLst>
      <p:ext uri="{BB962C8B-B14F-4D97-AF65-F5344CB8AC3E}">
        <p14:creationId xmlns:p14="http://schemas.microsoft.com/office/powerpoint/2010/main" val="297358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21F21-6C7E-B8F3-04A5-EB1109D93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F0424-1868-26E5-ED2E-95338B00EC69}"/>
              </a:ext>
            </a:extLst>
          </p:cNvPr>
          <p:cNvSpPr>
            <a:spLocks noGrp="1"/>
          </p:cNvSpPr>
          <p:nvPr>
            <p:ph type="title"/>
          </p:nvPr>
        </p:nvSpPr>
        <p:spPr/>
        <p:txBody>
          <a:bodyPr/>
          <a:lstStyle/>
          <a:p>
            <a:r>
              <a:rPr lang="en-US" dirty="0"/>
              <a:t>Answer</a:t>
            </a:r>
          </a:p>
        </p:txBody>
      </p:sp>
      <p:pic>
        <p:nvPicPr>
          <p:cNvPr id="6" name="Content Placeholder 5" descr="A table with numbers and text&#10;&#10;Description automatically generated">
            <a:extLst>
              <a:ext uri="{FF2B5EF4-FFF2-40B4-BE49-F238E27FC236}">
                <a16:creationId xmlns:a16="http://schemas.microsoft.com/office/drawing/2014/main" id="{F27650CC-6C15-7882-AFA0-9CA827437A4B}"/>
              </a:ext>
            </a:extLst>
          </p:cNvPr>
          <p:cNvPicPr>
            <a:picLocks noGrp="1" noChangeAspect="1"/>
          </p:cNvPicPr>
          <p:nvPr>
            <p:ph idx="1"/>
          </p:nvPr>
        </p:nvPicPr>
        <p:blipFill>
          <a:blip r:embed="rId2"/>
          <a:stretch>
            <a:fillRect/>
          </a:stretch>
        </p:blipFill>
        <p:spPr>
          <a:xfrm>
            <a:off x="3385355" y="1520648"/>
            <a:ext cx="7704646" cy="4676954"/>
          </a:xfrm>
        </p:spPr>
      </p:pic>
    </p:spTree>
    <p:extLst>
      <p:ext uri="{BB962C8B-B14F-4D97-AF65-F5344CB8AC3E}">
        <p14:creationId xmlns:p14="http://schemas.microsoft.com/office/powerpoint/2010/main" val="351476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6C43-AA67-708B-6D83-2723E4AB391F}"/>
              </a:ext>
            </a:extLst>
          </p:cNvPr>
          <p:cNvSpPr>
            <a:spLocks noGrp="1"/>
          </p:cNvSpPr>
          <p:nvPr>
            <p:ph type="title"/>
          </p:nvPr>
        </p:nvSpPr>
        <p:spPr/>
        <p:txBody>
          <a:bodyPr/>
          <a:lstStyle/>
          <a:p>
            <a:r>
              <a:rPr lang="en-US" dirty="0"/>
              <a:t>Practice </a:t>
            </a:r>
          </a:p>
        </p:txBody>
      </p:sp>
      <p:pic>
        <p:nvPicPr>
          <p:cNvPr id="7" name="Content Placeholder 6">
            <a:extLst>
              <a:ext uri="{FF2B5EF4-FFF2-40B4-BE49-F238E27FC236}">
                <a16:creationId xmlns:a16="http://schemas.microsoft.com/office/drawing/2014/main" id="{BA69991C-5C59-4F03-B11E-3AEB5812B3BF}"/>
              </a:ext>
            </a:extLst>
          </p:cNvPr>
          <p:cNvPicPr>
            <a:picLocks noGrp="1" noChangeAspect="1"/>
          </p:cNvPicPr>
          <p:nvPr>
            <p:ph idx="1"/>
          </p:nvPr>
        </p:nvPicPr>
        <p:blipFill>
          <a:blip r:embed="rId2"/>
          <a:stretch>
            <a:fillRect/>
          </a:stretch>
        </p:blipFill>
        <p:spPr>
          <a:xfrm>
            <a:off x="3396855" y="2139688"/>
            <a:ext cx="5658640" cy="3753374"/>
          </a:xfrm>
        </p:spPr>
      </p:pic>
    </p:spTree>
    <p:extLst>
      <p:ext uri="{BB962C8B-B14F-4D97-AF65-F5344CB8AC3E}">
        <p14:creationId xmlns:p14="http://schemas.microsoft.com/office/powerpoint/2010/main" val="139044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21F21-6C7E-B8F3-04A5-EB1109D93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F0424-1868-26E5-ED2E-95338B00EC69}"/>
              </a:ext>
            </a:extLst>
          </p:cNvPr>
          <p:cNvSpPr>
            <a:spLocks noGrp="1"/>
          </p:cNvSpPr>
          <p:nvPr>
            <p:ph type="title"/>
          </p:nvPr>
        </p:nvSpPr>
        <p:spPr/>
        <p:txBody>
          <a:bodyPr/>
          <a:lstStyle/>
          <a:p>
            <a:r>
              <a:rPr lang="en-US" dirty="0"/>
              <a:t>Answer</a:t>
            </a:r>
          </a:p>
        </p:txBody>
      </p:sp>
      <p:pic>
        <p:nvPicPr>
          <p:cNvPr id="7" name="Content Placeholder 6">
            <a:extLst>
              <a:ext uri="{FF2B5EF4-FFF2-40B4-BE49-F238E27FC236}">
                <a16:creationId xmlns:a16="http://schemas.microsoft.com/office/drawing/2014/main" id="{0FF375F0-58D8-DA54-9B05-C55E28503405}"/>
              </a:ext>
            </a:extLst>
          </p:cNvPr>
          <p:cNvPicPr>
            <a:picLocks noGrp="1" noChangeAspect="1"/>
          </p:cNvPicPr>
          <p:nvPr>
            <p:ph idx="1"/>
          </p:nvPr>
        </p:nvPicPr>
        <p:blipFill>
          <a:blip r:embed="rId2"/>
          <a:stretch>
            <a:fillRect/>
          </a:stretch>
        </p:blipFill>
        <p:spPr>
          <a:xfrm>
            <a:off x="2493214" y="2315184"/>
            <a:ext cx="7884103" cy="2505361"/>
          </a:xfrm>
        </p:spPr>
      </p:pic>
    </p:spTree>
    <p:extLst>
      <p:ext uri="{BB962C8B-B14F-4D97-AF65-F5344CB8AC3E}">
        <p14:creationId xmlns:p14="http://schemas.microsoft.com/office/powerpoint/2010/main" val="337931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3C24-EDDF-2B2E-26B2-E6F4D26E9C23}"/>
              </a:ext>
            </a:extLst>
          </p:cNvPr>
          <p:cNvSpPr>
            <a:spLocks noGrp="1"/>
          </p:cNvSpPr>
          <p:nvPr>
            <p:ph type="title"/>
          </p:nvPr>
        </p:nvSpPr>
        <p:spPr/>
        <p:txBody>
          <a:bodyPr/>
          <a:lstStyle/>
          <a:p>
            <a:r>
              <a:rPr lang="en-US" dirty="0"/>
              <a:t>GeoGebra </a:t>
            </a:r>
          </a:p>
        </p:txBody>
      </p:sp>
      <p:sp>
        <p:nvSpPr>
          <p:cNvPr id="3" name="Content Placeholder 2">
            <a:extLst>
              <a:ext uri="{FF2B5EF4-FFF2-40B4-BE49-F238E27FC236}">
                <a16:creationId xmlns:a16="http://schemas.microsoft.com/office/drawing/2014/main" id="{04026AB6-C377-D50F-DE93-ADC3F72E8A01}"/>
              </a:ext>
            </a:extLst>
          </p:cNvPr>
          <p:cNvSpPr>
            <a:spLocks noGrp="1"/>
          </p:cNvSpPr>
          <p:nvPr>
            <p:ph idx="1"/>
          </p:nvPr>
        </p:nvSpPr>
        <p:spPr/>
        <p:txBody>
          <a:bodyPr vert="horz" lIns="91440" tIns="45720" rIns="91440" bIns="45720" rtlCol="0" anchor="t">
            <a:normAutofit/>
          </a:bodyPr>
          <a:lstStyle/>
          <a:p>
            <a:r>
              <a:rPr lang="en-US" sz="3200" b="1" dirty="0"/>
              <a:t>Interpreting Two-Way Tables: </a:t>
            </a:r>
            <a:r>
              <a:rPr lang="en-US" sz="3200" dirty="0">
                <a:ea typeface="+mn-lt"/>
                <a:cs typeface="+mn-lt"/>
                <a:hlinkClick r:id="rId2"/>
              </a:rPr>
              <a:t>https://www.geogebra.org/m/a4pxtpux</a:t>
            </a:r>
            <a:r>
              <a:rPr lang="en-US" sz="3200" dirty="0">
                <a:ea typeface="+mn-lt"/>
                <a:cs typeface="+mn-lt"/>
              </a:rPr>
              <a:t> </a:t>
            </a:r>
          </a:p>
          <a:p>
            <a:r>
              <a:rPr lang="en-US" sz="3200" dirty="0">
                <a:ea typeface="+mn-lt"/>
                <a:cs typeface="+mn-lt"/>
              </a:rPr>
              <a:t>How do you create a relative frequency table?: </a:t>
            </a:r>
            <a:r>
              <a:rPr lang="en-US" sz="3200" dirty="0">
                <a:ea typeface="+mn-lt"/>
                <a:cs typeface="+mn-lt"/>
                <a:hlinkClick r:id="rId3"/>
              </a:rPr>
              <a:t>https://www.geogebra.org/m/wetwjshf</a:t>
            </a:r>
            <a:r>
              <a:rPr lang="en-US" sz="3200" dirty="0">
                <a:ea typeface="+mn-lt"/>
                <a:cs typeface="+mn-lt"/>
              </a:rPr>
              <a:t> </a:t>
            </a:r>
            <a:endParaRPr lang="en-US" sz="3200" dirty="0"/>
          </a:p>
          <a:p>
            <a:endParaRPr lang="en-US" dirty="0"/>
          </a:p>
        </p:txBody>
      </p:sp>
    </p:spTree>
    <p:extLst>
      <p:ext uri="{BB962C8B-B14F-4D97-AF65-F5344CB8AC3E}">
        <p14:creationId xmlns:p14="http://schemas.microsoft.com/office/powerpoint/2010/main" val="2924250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7927-C392-2AF8-AC82-6C5E1EADBC6F}"/>
              </a:ext>
            </a:extLst>
          </p:cNvPr>
          <p:cNvSpPr>
            <a:spLocks noGrp="1"/>
          </p:cNvSpPr>
          <p:nvPr>
            <p:ph type="title" idx="4294967295"/>
          </p:nvPr>
        </p:nvSpPr>
        <p:spPr>
          <a:xfrm>
            <a:off x="500657" y="233215"/>
            <a:ext cx="6397625" cy="1544637"/>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a:lnSpc>
                <a:spcPct val="100000"/>
              </a:lnSpc>
            </a:pPr>
            <a:r>
              <a:rPr lang="en-US" dirty="0"/>
              <a:t>Two-Way Tables - Step 1</a:t>
            </a:r>
          </a:p>
        </p:txBody>
      </p:sp>
      <p:sp>
        <p:nvSpPr>
          <p:cNvPr id="8" name="Content Placeholder 3">
            <a:extLst>
              <a:ext uri="{FF2B5EF4-FFF2-40B4-BE49-F238E27FC236}">
                <a16:creationId xmlns:a16="http://schemas.microsoft.com/office/drawing/2014/main" id="{CE6290EE-FA42-20AA-9C08-C12388A4B98F}"/>
              </a:ext>
            </a:extLst>
          </p:cNvPr>
          <p:cNvSpPr>
            <a:spLocks noGrp="1"/>
          </p:cNvSpPr>
          <p:nvPr>
            <p:ph type="body" sz="quarter" idx="13"/>
          </p:nvPr>
        </p:nvSpPr>
        <p:spPr>
          <a:xfrm>
            <a:off x="500657" y="2136775"/>
            <a:ext cx="8002409" cy="3781039"/>
          </a:xfrm>
        </p:spPr>
        <p:txBody>
          <a:bodyPr vert="horz" lIns="91440" tIns="45720" rIns="91440" bIns="45720" rtlCol="0">
            <a:normAutofit fontScale="85000" lnSpcReduction="20000"/>
          </a:bodyPr>
          <a:lstStyle/>
          <a:p>
            <a:pPr marL="685800" indent="-685800">
              <a:buFont typeface="Wingdings" panose="05000000000000000000" pitchFamily="2" charset="2"/>
              <a:buChar char="q"/>
            </a:pPr>
            <a:r>
              <a:rPr lang="en-US" dirty="0"/>
              <a:t>Identify the two variables you want to analyze.</a:t>
            </a:r>
          </a:p>
          <a:p>
            <a:pPr marL="685800" indent="-685800">
              <a:buFont typeface="Wingdings" panose="05000000000000000000" pitchFamily="2" charset="2"/>
              <a:buChar char="q"/>
            </a:pPr>
            <a:r>
              <a:rPr lang="en-US" dirty="0"/>
              <a:t>Choose one variable to represent the rows and the other variable to represent the columns.</a:t>
            </a:r>
          </a:p>
          <a:p>
            <a:pPr marL="685800" indent="-685800">
              <a:buFont typeface="Wingdings" panose="05000000000000000000" pitchFamily="2" charset="2"/>
              <a:buChar char="q"/>
            </a:pPr>
            <a:r>
              <a:rPr lang="en-US" dirty="0"/>
              <a:t>Label the rows and columns with the categories of each variable.</a:t>
            </a:r>
          </a:p>
        </p:txBody>
      </p:sp>
    </p:spTree>
    <p:extLst>
      <p:ext uri="{BB962C8B-B14F-4D97-AF65-F5344CB8AC3E}">
        <p14:creationId xmlns:p14="http://schemas.microsoft.com/office/powerpoint/2010/main" val="514340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53A1-503E-EBDD-CD78-46F2F3082ABD}"/>
              </a:ext>
            </a:extLst>
          </p:cNvPr>
          <p:cNvSpPr>
            <a:spLocks noGrp="1"/>
          </p:cNvSpPr>
          <p:nvPr>
            <p:ph type="title" idx="4294967295"/>
          </p:nvPr>
        </p:nvSpPr>
        <p:spPr>
          <a:xfrm>
            <a:off x="546930" y="489246"/>
            <a:ext cx="6358071" cy="1108817"/>
          </a:xfrm>
        </p:spPr>
        <p:txBody>
          <a:bodyPr vert="horz" lIns="91440" tIns="45720" rIns="91440" bIns="45720" rtlCol="0" anchor="t">
            <a:normAutofit/>
          </a:bodyPr>
          <a:lstStyle/>
          <a:p>
            <a:pPr>
              <a:lnSpc>
                <a:spcPct val="100000"/>
              </a:lnSpc>
            </a:pPr>
            <a:r>
              <a:rPr lang="en-US" b="1" dirty="0">
                <a:effectLst>
                  <a:outerShdw blurRad="38100" dist="38100" dir="2700000" algn="tl">
                    <a:srgbClr val="000000">
                      <a:alpha val="43137"/>
                    </a:srgbClr>
                  </a:outerShdw>
                </a:effectLst>
              </a:rPr>
              <a:t>Two-Way Tables - Step 2</a:t>
            </a:r>
          </a:p>
        </p:txBody>
      </p:sp>
      <p:sp>
        <p:nvSpPr>
          <p:cNvPr id="11" name="Content Placeholder 3">
            <a:extLst>
              <a:ext uri="{FF2B5EF4-FFF2-40B4-BE49-F238E27FC236}">
                <a16:creationId xmlns:a16="http://schemas.microsoft.com/office/drawing/2014/main" id="{375E6746-CCA8-5AEC-6B89-9330FBC109A6}"/>
              </a:ext>
            </a:extLst>
          </p:cNvPr>
          <p:cNvSpPr>
            <a:spLocks noGrp="1"/>
          </p:cNvSpPr>
          <p:nvPr>
            <p:ph type="body" sz="quarter" idx="13"/>
          </p:nvPr>
        </p:nvSpPr>
        <p:spPr>
          <a:xfrm>
            <a:off x="893763" y="2235199"/>
            <a:ext cx="8472428" cy="3772493"/>
          </a:xfrm>
        </p:spPr>
        <p:txBody>
          <a:bodyPr vert="horz" lIns="91440" tIns="45720" rIns="91440" bIns="45720" rtlCol="0">
            <a:normAutofit/>
          </a:bodyPr>
          <a:lstStyle/>
          <a:p>
            <a:pPr marL="685800" indent="-685800">
              <a:buFont typeface="Wingdings" panose="05000000000000000000" pitchFamily="2" charset="2"/>
              <a:buChar char="q"/>
            </a:pPr>
            <a:r>
              <a:rPr lang="en-US" sz="3600" dirty="0"/>
              <a:t>Fill in the table with the data you collected.</a:t>
            </a:r>
          </a:p>
          <a:p>
            <a:pPr marL="685800" indent="-685800">
              <a:buFont typeface="Wingdings" panose="05000000000000000000" pitchFamily="2" charset="2"/>
              <a:buChar char="q"/>
            </a:pPr>
            <a:r>
              <a:rPr lang="en-US" sz="3600" dirty="0"/>
              <a:t>Calculate the marginal totals for each row and column.</a:t>
            </a:r>
          </a:p>
          <a:p>
            <a:pPr marL="685800" indent="-685800">
              <a:buFont typeface="Wingdings" panose="05000000000000000000" pitchFamily="2" charset="2"/>
              <a:buChar char="q"/>
            </a:pPr>
            <a:r>
              <a:rPr lang="en-US" sz="3600" dirty="0"/>
              <a:t>Calculate the total number of observations in the table.</a:t>
            </a:r>
          </a:p>
        </p:txBody>
      </p:sp>
    </p:spTree>
    <p:extLst>
      <p:ext uri="{BB962C8B-B14F-4D97-AF65-F5344CB8AC3E}">
        <p14:creationId xmlns:p14="http://schemas.microsoft.com/office/powerpoint/2010/main" val="39026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2F1C-14F9-D590-8EB6-8838AB78D7FC}"/>
              </a:ext>
            </a:extLst>
          </p:cNvPr>
          <p:cNvSpPr>
            <a:spLocks noGrp="1"/>
          </p:cNvSpPr>
          <p:nvPr>
            <p:ph type="title" idx="4294967295"/>
          </p:nvPr>
        </p:nvSpPr>
        <p:spPr>
          <a:xfrm>
            <a:off x="631985" y="476562"/>
            <a:ext cx="5618162" cy="1541463"/>
          </a:xfrm>
        </p:spPr>
        <p:txBody>
          <a:bodyPr vert="horz" lIns="91440" tIns="45720" rIns="91440" bIns="45720" rtlCol="0" anchor="ctr">
            <a:normAutofit/>
          </a:bodyPr>
          <a:lstStyle/>
          <a:p>
            <a:pPr>
              <a:lnSpc>
                <a:spcPct val="100000"/>
              </a:lnSpc>
            </a:pPr>
            <a:r>
              <a:rPr lang="en-US" b="1" dirty="0">
                <a:effectLst>
                  <a:outerShdw blurRad="38100" dist="38100" dir="2700000" algn="tl">
                    <a:srgbClr val="000000">
                      <a:alpha val="43137"/>
                    </a:srgbClr>
                  </a:outerShdw>
                </a:effectLst>
              </a:rPr>
              <a:t>Two-Way Tables - Step 3</a:t>
            </a:r>
          </a:p>
        </p:txBody>
      </p:sp>
      <p:sp>
        <p:nvSpPr>
          <p:cNvPr id="13" name="Content Placeholder 3">
            <a:extLst>
              <a:ext uri="{FF2B5EF4-FFF2-40B4-BE49-F238E27FC236}">
                <a16:creationId xmlns:a16="http://schemas.microsoft.com/office/drawing/2014/main" id="{7510450F-469F-FCCC-57A7-64C7B4DB0C1D}"/>
              </a:ext>
            </a:extLst>
          </p:cNvPr>
          <p:cNvSpPr>
            <a:spLocks noGrp="1"/>
          </p:cNvSpPr>
          <p:nvPr>
            <p:ph type="body" sz="quarter" idx="13"/>
          </p:nvPr>
        </p:nvSpPr>
        <p:spPr>
          <a:xfrm>
            <a:off x="893763" y="2235200"/>
            <a:ext cx="8455336" cy="3165742"/>
          </a:xfrm>
        </p:spPr>
        <p:txBody>
          <a:bodyPr vert="horz" lIns="91440" tIns="45720" rIns="91440" bIns="45720" rtlCol="0">
            <a:normAutofit fontScale="77500" lnSpcReduction="20000"/>
          </a:bodyPr>
          <a:lstStyle/>
          <a:p>
            <a:pPr marL="685800" indent="-685800">
              <a:buFont typeface="Wingdings" panose="05000000000000000000" pitchFamily="2" charset="2"/>
              <a:buChar char="q"/>
            </a:pPr>
            <a:r>
              <a:rPr lang="en-US" dirty="0"/>
              <a:t>Calculate the relative frequency for each cell in the table.</a:t>
            </a:r>
          </a:p>
          <a:p>
            <a:pPr marL="685800" indent="-685800">
              <a:buFont typeface="Wingdings" panose="05000000000000000000" pitchFamily="2" charset="2"/>
              <a:buChar char="q"/>
            </a:pPr>
            <a:r>
              <a:rPr lang="en-US" dirty="0"/>
              <a:t>Interpret the results to describe the association between the two variables.</a:t>
            </a:r>
          </a:p>
          <a:p>
            <a:pPr marL="685800" indent="-685800">
              <a:buFont typeface="Wingdings" panose="05000000000000000000" pitchFamily="2" charset="2"/>
              <a:buChar char="q"/>
            </a:pPr>
            <a:r>
              <a:rPr lang="en-US" dirty="0"/>
              <a:t>Draw a conclusion based on your interpretation.</a:t>
            </a:r>
          </a:p>
        </p:txBody>
      </p:sp>
    </p:spTree>
    <p:extLst>
      <p:ext uri="{BB962C8B-B14F-4D97-AF65-F5344CB8AC3E}">
        <p14:creationId xmlns:p14="http://schemas.microsoft.com/office/powerpoint/2010/main" val="1151892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DA96-0D0F-1BF6-5DFC-679A36A57F5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What is a Categorical Variable?</a:t>
            </a:r>
            <a:endParaRPr lang="en-US"/>
          </a:p>
        </p:txBody>
      </p:sp>
      <p:graphicFrame>
        <p:nvGraphicFramePr>
          <p:cNvPr id="8" name="Content Placeholder 3">
            <a:extLst>
              <a:ext uri="{FF2B5EF4-FFF2-40B4-BE49-F238E27FC236}">
                <a16:creationId xmlns:a16="http://schemas.microsoft.com/office/drawing/2014/main" id="{A5C501E1-D33D-A893-5453-29DC543DE905}"/>
              </a:ext>
            </a:extLst>
          </p:cNvPr>
          <p:cNvGraphicFramePr>
            <a:graphicFrameLocks noGrp="1"/>
          </p:cNvGraphicFramePr>
          <p:nvPr>
            <p:ph idx="1"/>
            <p:extLst>
              <p:ext uri="{D42A27DB-BD31-4B8C-83A1-F6EECF244321}">
                <p14:modId xmlns:p14="http://schemas.microsoft.com/office/powerpoint/2010/main" val="309617699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8281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446863F-0C03-EF8C-4F21-830747E59410}"/>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200"/>
              <a:t>Relative frequency is a useful tool for analyzing data in a two-way table.</a:t>
            </a:r>
          </a:p>
          <a:p>
            <a:r>
              <a:rPr lang="en-US" sz="2200"/>
              <a:t>It allows us to see patterns and relationships between different sets of data.</a:t>
            </a:r>
          </a:p>
          <a:p>
            <a:r>
              <a:rPr lang="en-US" sz="2200"/>
              <a:t>To calculate relative frequency, we divide the frequency of each category by the total number of observations.</a:t>
            </a:r>
          </a:p>
          <a:p>
            <a:r>
              <a:rPr lang="en-US" sz="2200"/>
              <a:t>We can express relative frequency as a percentage by multiplying the result by 100.</a:t>
            </a:r>
          </a:p>
        </p:txBody>
      </p:sp>
      <p:sp>
        <p:nvSpPr>
          <p:cNvPr id="2" name="Title 1">
            <a:extLst>
              <a:ext uri="{FF2B5EF4-FFF2-40B4-BE49-F238E27FC236}">
                <a16:creationId xmlns:a16="http://schemas.microsoft.com/office/drawing/2014/main" id="{3F1727C5-379B-9FBA-C496-0112E355721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Conclusion</a:t>
            </a:r>
          </a:p>
        </p:txBody>
      </p:sp>
      <p:pic>
        <p:nvPicPr>
          <p:cNvPr id="5" name="Content Placeholder 4" descr="Group of students working in library">
            <a:extLst>
              <a:ext uri="{FF2B5EF4-FFF2-40B4-BE49-F238E27FC236}">
                <a16:creationId xmlns:a16="http://schemas.microsoft.com/office/drawing/2014/main" id="{BD78D327-EE56-3234-9E9E-9FD9F03384FD}"/>
              </a:ext>
            </a:extLst>
          </p:cNvPr>
          <p:cNvPicPr>
            <a:picLocks noGrp="1" noChangeAspect="1"/>
          </p:cNvPicPr>
          <p:nvPr>
            <p:ph sz="half" idx="13"/>
          </p:nvPr>
        </p:nvPicPr>
        <p:blipFill rotWithShape="1">
          <a:blip r:embed="rId3"/>
          <a:srcRect r="20513" b="-1"/>
          <a:stretch/>
        </p:blipFill>
        <p:spPr>
          <a:xfrm>
            <a:off x="6172202" y="2024408"/>
            <a:ext cx="5181600" cy="4351338"/>
          </a:xfrm>
          <a:prstGeom prst="rect">
            <a:avLst/>
          </a:prstGeom>
          <a:noFill/>
        </p:spPr>
      </p:pic>
    </p:spTree>
    <p:extLst>
      <p:ext uri="{BB962C8B-B14F-4D97-AF65-F5344CB8AC3E}">
        <p14:creationId xmlns:p14="http://schemas.microsoft.com/office/powerpoint/2010/main" val="673215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F119D8C-B1B4-6CD1-8411-4733FF28AE6F}"/>
              </a:ext>
            </a:extLst>
          </p:cNvPr>
          <p:cNvPicPr>
            <a:picLocks noGrp="1" noChangeAspect="1"/>
          </p:cNvPicPr>
          <p:nvPr>
            <p:ph sz="half" idx="1"/>
          </p:nvPr>
        </p:nvPicPr>
        <p:blipFill>
          <a:blip r:embed="rId3"/>
          <a:stretch>
            <a:fillRect/>
          </a:stretch>
        </p:blipFill>
        <p:spPr>
          <a:xfrm>
            <a:off x="606249" y="2791839"/>
            <a:ext cx="4783178" cy="2153275"/>
          </a:xfrm>
          <a:prstGeom prst="rect">
            <a:avLst/>
          </a:prstGeom>
        </p:spPr>
      </p:pic>
      <p:sp>
        <p:nvSpPr>
          <p:cNvPr id="2" name="Title 1">
            <a:extLst>
              <a:ext uri="{FF2B5EF4-FFF2-40B4-BE49-F238E27FC236}">
                <a16:creationId xmlns:a16="http://schemas.microsoft.com/office/drawing/2014/main" id="{E5E33A09-26C2-FB9B-CDD9-F7BDC9A9E45B}"/>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 Two-Way Table?</a:t>
            </a:r>
          </a:p>
        </p:txBody>
      </p:sp>
      <p:graphicFrame>
        <p:nvGraphicFramePr>
          <p:cNvPr id="10" name="Content Placeholder 3">
            <a:extLst>
              <a:ext uri="{FF2B5EF4-FFF2-40B4-BE49-F238E27FC236}">
                <a16:creationId xmlns:a16="http://schemas.microsoft.com/office/drawing/2014/main" id="{CF1D6D70-15B3-E7CD-2FA9-0D0A07DEB79D}"/>
              </a:ext>
            </a:extLst>
          </p:cNvPr>
          <p:cNvGraphicFramePr>
            <a:graphicFrameLocks noGrp="1"/>
          </p:cNvGraphicFramePr>
          <p:nvPr>
            <p:ph sz="half" idx="13"/>
            <p:extLst>
              <p:ext uri="{D42A27DB-BD31-4B8C-83A1-F6EECF244321}">
                <p14:modId xmlns:p14="http://schemas.microsoft.com/office/powerpoint/2010/main" val="82863158"/>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1806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87E320-EA03-1C89-BEBD-8CAB11758E3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Relative frequency is the number of times something occurs divided by the total</a:t>
            </a:r>
          </a:p>
          <a:p>
            <a:r>
              <a:rPr lang="en-US" dirty="0"/>
              <a:t>To calculate relative frequency, we divide the frequency of each category by the total number of observations.</a:t>
            </a:r>
          </a:p>
          <a:p>
            <a:r>
              <a:rPr lang="en-US" dirty="0"/>
              <a:t>We can express relative frequency as a percentage by multiplying the result by 100.</a:t>
            </a:r>
          </a:p>
        </p:txBody>
      </p:sp>
      <p:sp>
        <p:nvSpPr>
          <p:cNvPr id="2" name="Title 1">
            <a:extLst>
              <a:ext uri="{FF2B5EF4-FFF2-40B4-BE49-F238E27FC236}">
                <a16:creationId xmlns:a16="http://schemas.microsoft.com/office/drawing/2014/main" id="{304C0831-583D-A0EB-18EB-88B21523944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Calculating Relative Frequency</a:t>
            </a:r>
          </a:p>
        </p:txBody>
      </p:sp>
      <p:pic>
        <p:nvPicPr>
          <p:cNvPr id="5" name="Content Placeholder 4" descr="Colorful woven string design">
            <a:extLst>
              <a:ext uri="{FF2B5EF4-FFF2-40B4-BE49-F238E27FC236}">
                <a16:creationId xmlns:a16="http://schemas.microsoft.com/office/drawing/2014/main" id="{60CC8208-4D5E-EA8D-C534-3F5D00D108A4}"/>
              </a:ext>
            </a:extLst>
          </p:cNvPr>
          <p:cNvPicPr>
            <a:picLocks noGrp="1" noChangeAspect="1"/>
          </p:cNvPicPr>
          <p:nvPr>
            <p:ph sz="half" idx="13"/>
          </p:nvPr>
        </p:nvPicPr>
        <p:blipFill rotWithShape="1">
          <a:blip r:embed="rId3"/>
          <a:srcRect l="10416" r="10097" b="-1"/>
          <a:stretch/>
        </p:blipFill>
        <p:spPr>
          <a:xfrm>
            <a:off x="6172202" y="2024408"/>
            <a:ext cx="5181600" cy="4351338"/>
          </a:xfrm>
          <a:prstGeom prst="rect">
            <a:avLst/>
          </a:prstGeom>
          <a:noFill/>
        </p:spPr>
      </p:pic>
    </p:spTree>
    <p:extLst>
      <p:ext uri="{BB962C8B-B14F-4D97-AF65-F5344CB8AC3E}">
        <p14:creationId xmlns:p14="http://schemas.microsoft.com/office/powerpoint/2010/main" val="368922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21A9-A1F0-A10F-DCFE-CE6A8FE0DB83}"/>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Calculating Marginal Totals</a:t>
            </a:r>
          </a:p>
        </p:txBody>
      </p:sp>
      <p:graphicFrame>
        <p:nvGraphicFramePr>
          <p:cNvPr id="8" name="Content Placeholder 3">
            <a:extLst>
              <a:ext uri="{FF2B5EF4-FFF2-40B4-BE49-F238E27FC236}">
                <a16:creationId xmlns:a16="http://schemas.microsoft.com/office/drawing/2014/main" id="{E16BD0DB-5B9B-1304-C7FC-AFCD12BBEC83}"/>
              </a:ext>
            </a:extLst>
          </p:cNvPr>
          <p:cNvGraphicFramePr>
            <a:graphicFrameLocks noGrp="1"/>
          </p:cNvGraphicFramePr>
          <p:nvPr>
            <p:ph idx="1"/>
            <p:extLst>
              <p:ext uri="{D42A27DB-BD31-4B8C-83A1-F6EECF244321}">
                <p14:modId xmlns:p14="http://schemas.microsoft.com/office/powerpoint/2010/main" val="2220576556"/>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506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dults writing and consulting textbooks">
            <a:extLst>
              <a:ext uri="{FF2B5EF4-FFF2-40B4-BE49-F238E27FC236}">
                <a16:creationId xmlns:a16="http://schemas.microsoft.com/office/drawing/2014/main" id="{9541E120-E5C1-2AC3-9FCA-F9C2EA22BC7C}"/>
              </a:ext>
            </a:extLst>
          </p:cNvPr>
          <p:cNvPicPr>
            <a:picLocks noGrp="1" noChangeAspect="1"/>
          </p:cNvPicPr>
          <p:nvPr>
            <p:ph sz="half" idx="1"/>
          </p:nvPr>
        </p:nvPicPr>
        <p:blipFill rotWithShape="1">
          <a:blip r:embed="rId3"/>
          <a:srcRect l="20514" r="-1" b="-1"/>
          <a:stretch/>
        </p:blipFill>
        <p:spPr>
          <a:xfrm>
            <a:off x="838200" y="2024408"/>
            <a:ext cx="5181600" cy="4351338"/>
          </a:xfrm>
          <a:prstGeom prst="rect">
            <a:avLst/>
          </a:prstGeom>
          <a:noFill/>
        </p:spPr>
      </p:pic>
      <p:sp>
        <p:nvSpPr>
          <p:cNvPr id="2" name="Title 1">
            <a:extLst>
              <a:ext uri="{FF2B5EF4-FFF2-40B4-BE49-F238E27FC236}">
                <a16:creationId xmlns:a16="http://schemas.microsoft.com/office/drawing/2014/main" id="{45447076-D241-7A12-DC16-691B1D21F755}"/>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 Calculation</a:t>
            </a:r>
          </a:p>
        </p:txBody>
      </p:sp>
      <p:sp>
        <p:nvSpPr>
          <p:cNvPr id="4" name="Content Placeholder 3">
            <a:extLst>
              <a:ext uri="{FF2B5EF4-FFF2-40B4-BE49-F238E27FC236}">
                <a16:creationId xmlns:a16="http://schemas.microsoft.com/office/drawing/2014/main" id="{04005FC0-0127-FB83-2D82-B6BF82E58A19}"/>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sz="2200" dirty="0"/>
              <a:t>For example, let's say we have a two-way table that shows the relationship between gender and favorite color.</a:t>
            </a:r>
          </a:p>
          <a:p>
            <a:r>
              <a:rPr lang="en-US" sz="2200" dirty="0"/>
              <a:t>The table has 2 rows (one for each gender) and 4 columns (one for each color).</a:t>
            </a:r>
          </a:p>
          <a:p>
            <a:r>
              <a:rPr lang="en-US" sz="2200" dirty="0"/>
              <a:t>If we want to calculate the relative frequency of females who like blue, we would divide the frequency of females who like blue by the total number of observations.</a:t>
            </a:r>
          </a:p>
        </p:txBody>
      </p:sp>
    </p:spTree>
    <p:extLst>
      <p:ext uri="{BB962C8B-B14F-4D97-AF65-F5344CB8AC3E}">
        <p14:creationId xmlns:p14="http://schemas.microsoft.com/office/powerpoint/2010/main" val="557363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DC1E-4CC5-657B-6255-8E488C2F27E7}"/>
              </a:ext>
            </a:extLst>
          </p:cNvPr>
          <p:cNvSpPr>
            <a:spLocks noGrp="1"/>
          </p:cNvSpPr>
          <p:nvPr>
            <p:ph type="title"/>
          </p:nvPr>
        </p:nvSpPr>
        <p:spPr>
          <a:xfrm>
            <a:off x="979714" y="1006774"/>
            <a:ext cx="10515600" cy="729157"/>
          </a:xfrm>
        </p:spPr>
        <p:txBody>
          <a:bodyPr>
            <a:normAutofit/>
          </a:bodyPr>
          <a:lstStyle/>
          <a:p>
            <a:r>
              <a:rPr lang="en-US" dirty="0"/>
              <a:t>Practice</a:t>
            </a:r>
          </a:p>
        </p:txBody>
      </p:sp>
      <p:pic>
        <p:nvPicPr>
          <p:cNvPr id="5" name="Content Placeholder 4">
            <a:extLst>
              <a:ext uri="{FF2B5EF4-FFF2-40B4-BE49-F238E27FC236}">
                <a16:creationId xmlns:a16="http://schemas.microsoft.com/office/drawing/2014/main" id="{918E908E-10FE-12CF-1D4B-813C9D03A356}"/>
              </a:ext>
            </a:extLst>
          </p:cNvPr>
          <p:cNvPicPr>
            <a:picLocks noGrp="1" noChangeAspect="1"/>
          </p:cNvPicPr>
          <p:nvPr>
            <p:ph idx="1"/>
          </p:nvPr>
        </p:nvPicPr>
        <p:blipFill rotWithShape="1">
          <a:blip r:embed="rId2"/>
          <a:srcRect b="24493"/>
          <a:stretch/>
        </p:blipFill>
        <p:spPr>
          <a:xfrm>
            <a:off x="4610912" y="1271872"/>
            <a:ext cx="4995682" cy="4314256"/>
          </a:xfrm>
          <a:noFill/>
        </p:spPr>
      </p:pic>
    </p:spTree>
    <p:extLst>
      <p:ext uri="{BB962C8B-B14F-4D97-AF65-F5344CB8AC3E}">
        <p14:creationId xmlns:p14="http://schemas.microsoft.com/office/powerpoint/2010/main" val="302153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DC1E-4CC5-657B-6255-8E488C2F27E7}"/>
              </a:ext>
            </a:extLst>
          </p:cNvPr>
          <p:cNvSpPr>
            <a:spLocks noGrp="1"/>
          </p:cNvSpPr>
          <p:nvPr>
            <p:ph type="title"/>
          </p:nvPr>
        </p:nvSpPr>
        <p:spPr/>
        <p:txBody>
          <a:bodyPr>
            <a:normAutofit/>
          </a:bodyPr>
          <a:lstStyle/>
          <a:p>
            <a:r>
              <a:rPr lang="en-US" dirty="0"/>
              <a:t>Practice</a:t>
            </a:r>
          </a:p>
        </p:txBody>
      </p:sp>
      <p:pic>
        <p:nvPicPr>
          <p:cNvPr id="18" name="Content Placeholder 17">
            <a:extLst>
              <a:ext uri="{FF2B5EF4-FFF2-40B4-BE49-F238E27FC236}">
                <a16:creationId xmlns:a16="http://schemas.microsoft.com/office/drawing/2014/main" id="{9413E736-1E0F-3EE5-8365-D6CDF0EBAFB3}"/>
              </a:ext>
            </a:extLst>
          </p:cNvPr>
          <p:cNvPicPr>
            <a:picLocks noGrp="1" noChangeAspect="1"/>
          </p:cNvPicPr>
          <p:nvPr>
            <p:ph sz="half" idx="13"/>
          </p:nvPr>
        </p:nvPicPr>
        <p:blipFill>
          <a:blip r:embed="rId2"/>
          <a:stretch>
            <a:fillRect/>
          </a:stretch>
        </p:blipFill>
        <p:spPr>
          <a:xfrm>
            <a:off x="6172200" y="2416297"/>
            <a:ext cx="5181600" cy="3566868"/>
          </a:xfrm>
        </p:spPr>
      </p:pic>
      <p:pic>
        <p:nvPicPr>
          <p:cNvPr id="16" name="Content Placeholder 15">
            <a:extLst>
              <a:ext uri="{FF2B5EF4-FFF2-40B4-BE49-F238E27FC236}">
                <a16:creationId xmlns:a16="http://schemas.microsoft.com/office/drawing/2014/main" id="{EFE5CE15-F3DA-8785-8839-7135488D740C}"/>
              </a:ext>
            </a:extLst>
          </p:cNvPr>
          <p:cNvPicPr>
            <a:picLocks noGrp="1" noChangeAspect="1"/>
          </p:cNvPicPr>
          <p:nvPr>
            <p:ph sz="half" idx="1"/>
          </p:nvPr>
        </p:nvPicPr>
        <p:blipFill>
          <a:blip r:embed="rId3"/>
          <a:stretch>
            <a:fillRect/>
          </a:stretch>
        </p:blipFill>
        <p:spPr>
          <a:xfrm>
            <a:off x="838200" y="2159329"/>
            <a:ext cx="5181600" cy="4080804"/>
          </a:xfrm>
        </p:spPr>
      </p:pic>
    </p:spTree>
    <p:extLst>
      <p:ext uri="{BB962C8B-B14F-4D97-AF65-F5344CB8AC3E}">
        <p14:creationId xmlns:p14="http://schemas.microsoft.com/office/powerpoint/2010/main" val="149316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DC1E-4CC5-657B-6255-8E488C2F27E7}"/>
              </a:ext>
            </a:extLst>
          </p:cNvPr>
          <p:cNvSpPr>
            <a:spLocks noGrp="1"/>
          </p:cNvSpPr>
          <p:nvPr>
            <p:ph type="title"/>
          </p:nvPr>
        </p:nvSpPr>
        <p:spPr/>
        <p:txBody>
          <a:bodyPr>
            <a:normAutofit/>
          </a:bodyPr>
          <a:lstStyle/>
          <a:p>
            <a:r>
              <a:rPr lang="en-US" dirty="0"/>
              <a:t>Practice</a:t>
            </a:r>
          </a:p>
        </p:txBody>
      </p:sp>
      <p:pic>
        <p:nvPicPr>
          <p:cNvPr id="8" name="Content Placeholder 7">
            <a:extLst>
              <a:ext uri="{FF2B5EF4-FFF2-40B4-BE49-F238E27FC236}">
                <a16:creationId xmlns:a16="http://schemas.microsoft.com/office/drawing/2014/main" id="{9D123813-4970-586F-AB26-64FA4504A902}"/>
              </a:ext>
            </a:extLst>
          </p:cNvPr>
          <p:cNvPicPr>
            <a:picLocks noGrp="1" noChangeAspect="1"/>
          </p:cNvPicPr>
          <p:nvPr>
            <p:ph sz="half" idx="1"/>
          </p:nvPr>
        </p:nvPicPr>
        <p:blipFill>
          <a:blip r:embed="rId2"/>
          <a:stretch>
            <a:fillRect/>
          </a:stretch>
        </p:blipFill>
        <p:spPr>
          <a:xfrm>
            <a:off x="838200" y="2149868"/>
            <a:ext cx="5181600" cy="4099727"/>
          </a:xfrm>
        </p:spPr>
      </p:pic>
      <p:pic>
        <p:nvPicPr>
          <p:cNvPr id="10" name="Content Placeholder 9">
            <a:extLst>
              <a:ext uri="{FF2B5EF4-FFF2-40B4-BE49-F238E27FC236}">
                <a16:creationId xmlns:a16="http://schemas.microsoft.com/office/drawing/2014/main" id="{0C58F1B1-F613-FC80-CD3B-D8227E7A16FE}"/>
              </a:ext>
            </a:extLst>
          </p:cNvPr>
          <p:cNvPicPr>
            <a:picLocks noGrp="1" noChangeAspect="1"/>
          </p:cNvPicPr>
          <p:nvPr>
            <p:ph sz="half" idx="13"/>
          </p:nvPr>
        </p:nvPicPr>
        <p:blipFill>
          <a:blip r:embed="rId3"/>
          <a:stretch>
            <a:fillRect/>
          </a:stretch>
        </p:blipFill>
        <p:spPr>
          <a:xfrm>
            <a:off x="6172200" y="2086403"/>
            <a:ext cx="5181600" cy="4226657"/>
          </a:xfrm>
        </p:spPr>
      </p:pic>
    </p:spTree>
    <p:extLst>
      <p:ext uri="{BB962C8B-B14F-4D97-AF65-F5344CB8AC3E}">
        <p14:creationId xmlns:p14="http://schemas.microsoft.com/office/powerpoint/2010/main" val="2734260256"/>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7" ma:contentTypeDescription="Create a new document." ma:contentTypeScope="" ma:versionID="96d7a6ae40e9af5c92dcbf6b3c7ed940">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00d05021fa0fb2df0d8bc30f9a56c25d"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18769C-E64D-471F-A3A6-B3AC8E7498B9}">
  <ds:schemaRefs>
    <ds:schemaRef ds:uri="http://schemas.microsoft.com/sharepoint/v3/contenttype/forms"/>
  </ds:schemaRefs>
</ds:datastoreItem>
</file>

<file path=customXml/itemProps2.xml><?xml version="1.0" encoding="utf-8"?>
<ds:datastoreItem xmlns:ds="http://schemas.openxmlformats.org/officeDocument/2006/customXml" ds:itemID="{04805F14-6ECF-4D1A-ABF3-4BB265E02553}">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3879FD52-E23D-4C6A-815D-853F6C3FC8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35</TotalTime>
  <Words>1240</Words>
  <Application>Microsoft Office PowerPoint</Application>
  <PresentationFormat>Widescreen</PresentationFormat>
  <Paragraphs>74</Paragraphs>
  <Slides>21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Open Sans Light</vt:lpstr>
      <vt:lpstr>Open Sans SemiBold</vt:lpstr>
      <vt:lpstr>Wingdings</vt:lpstr>
      <vt:lpstr>Pearson Theme</vt:lpstr>
      <vt:lpstr>PowerPoint Presentation</vt:lpstr>
      <vt:lpstr>What is a Categorical Variable?</vt:lpstr>
      <vt:lpstr>What is a Two-Way Table?</vt:lpstr>
      <vt:lpstr>Calculating Relative Frequency</vt:lpstr>
      <vt:lpstr>Calculating Marginal Totals</vt:lpstr>
      <vt:lpstr>Example Calculation</vt:lpstr>
      <vt:lpstr>Practice</vt:lpstr>
      <vt:lpstr>Practice</vt:lpstr>
      <vt:lpstr>Practice</vt:lpstr>
      <vt:lpstr>Practice</vt:lpstr>
      <vt:lpstr>Answer</vt:lpstr>
      <vt:lpstr>Practice </vt:lpstr>
      <vt:lpstr>Answer</vt:lpstr>
      <vt:lpstr>Practice </vt:lpstr>
      <vt:lpstr>Answer</vt:lpstr>
      <vt:lpstr>GeoGebra </vt:lpstr>
      <vt:lpstr>Two-Way Tables - Step 1</vt:lpstr>
      <vt:lpstr>Two-Way Tables - Step 2</vt:lpstr>
      <vt:lpstr>Two-Way Tables - Step 3</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34</cp:revision>
  <dcterms:created xsi:type="dcterms:W3CDTF">2024-01-10T21:12:16Z</dcterms:created>
  <dcterms:modified xsi:type="dcterms:W3CDTF">2024-02-03T17:14:51Z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