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5" r:id="rId18"/>
    <p:sldId id="276" r:id="rId19"/>
    <p:sldId id="278" r:id="rId20"/>
    <p:sldId id="277" r:id="rId21"/>
    <p:sldId id="280" r:id="rId22"/>
    <p:sldId id="279" r:id="rId23"/>
    <p:sldId id="272" r:id="rId24"/>
    <p:sldId id="273" r:id="rId25"/>
    <p:sldId id="274" r:id="rId26"/>
    <p:sldId id="271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95A38-7573-8852-D622-C5A1D27720D7}" v="79" dt="2024-01-12T14:04:3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F7860-63BE-4F3C-8F3A-F1FE1066E695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3E4124E-9B89-4B08-9D65-CB51F7AE5065}">
      <dgm:prSet custT="1"/>
      <dgm:spPr/>
      <dgm:t>
        <a:bodyPr/>
        <a:lstStyle/>
        <a:p>
          <a:r>
            <a:rPr lang="en-US" sz="1500" b="1" i="0" dirty="0"/>
            <a:t>A linear function is a function where the rate of change is constant.</a:t>
          </a:r>
          <a:endParaRPr lang="en-US" sz="1500" dirty="0"/>
        </a:p>
      </dgm:t>
    </dgm:pt>
    <dgm:pt modelId="{87E6F92A-497D-4AA2-9E42-A082635FDADA}" type="parTrans" cxnId="{AF461821-A430-4E1B-B40C-80A3FEA81F7D}">
      <dgm:prSet/>
      <dgm:spPr/>
      <dgm:t>
        <a:bodyPr/>
        <a:lstStyle/>
        <a:p>
          <a:endParaRPr lang="en-US"/>
        </a:p>
      </dgm:t>
    </dgm:pt>
    <dgm:pt modelId="{F925973A-4CED-4564-A0D5-099F5E1A7A7C}" type="sibTrans" cxnId="{AF461821-A430-4E1B-B40C-80A3FEA81F7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AB4BD53-C513-45C8-898B-4791CC32794A}">
      <dgm:prSet/>
      <dgm:spPr/>
      <dgm:t>
        <a:bodyPr/>
        <a:lstStyle/>
        <a:p>
          <a:r>
            <a:rPr lang="en-US" b="1" i="0" dirty="0"/>
            <a:t>The equation for a linear function is y = mx + b, where m is the slope and b is the y-intercept.</a:t>
          </a:r>
          <a:endParaRPr lang="en-US" dirty="0"/>
        </a:p>
      </dgm:t>
    </dgm:pt>
    <dgm:pt modelId="{4091AD82-876D-4657-AD5F-BD502FF43AD2}" type="parTrans" cxnId="{386044C8-D8A6-40CC-915F-0AF9003CBF01}">
      <dgm:prSet/>
      <dgm:spPr/>
      <dgm:t>
        <a:bodyPr/>
        <a:lstStyle/>
        <a:p>
          <a:endParaRPr lang="en-US"/>
        </a:p>
      </dgm:t>
    </dgm:pt>
    <dgm:pt modelId="{B3B2969E-7988-4D48-A590-9AEAE72B4C0E}" type="sibTrans" cxnId="{386044C8-D8A6-40CC-915F-0AF9003CBF0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EA4F9E4-8FBA-4D67-BDBC-973D73A92F07}">
      <dgm:prSet/>
      <dgm:spPr/>
      <dgm:t>
        <a:bodyPr/>
        <a:lstStyle/>
        <a:p>
          <a:r>
            <a:rPr lang="en-US" b="1" i="0"/>
            <a:t>To graph a linear function, we plot the y-intercept and use the slope to find another point.</a:t>
          </a:r>
          <a:endParaRPr lang="en-US"/>
        </a:p>
      </dgm:t>
    </dgm:pt>
    <dgm:pt modelId="{EB64083E-0C72-457D-9622-89F5DC3F1BFB}" type="parTrans" cxnId="{633381F6-72CA-43A6-81B1-6797FCAF1A69}">
      <dgm:prSet/>
      <dgm:spPr/>
      <dgm:t>
        <a:bodyPr/>
        <a:lstStyle/>
        <a:p>
          <a:endParaRPr lang="en-US"/>
        </a:p>
      </dgm:t>
    </dgm:pt>
    <dgm:pt modelId="{51188A10-E91F-407D-826B-CF1A292DF617}" type="sibTrans" cxnId="{633381F6-72CA-43A6-81B1-6797FCAF1A6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62A9420-3EA7-4B10-8854-8B8322A8A92C}">
      <dgm:prSet/>
      <dgm:spPr/>
      <dgm:t>
        <a:bodyPr/>
        <a:lstStyle/>
        <a:p>
          <a:r>
            <a:rPr lang="en-US" b="1" i="0"/>
            <a:t>The resulting graph is a straight line.</a:t>
          </a:r>
          <a:endParaRPr lang="en-US"/>
        </a:p>
      </dgm:t>
    </dgm:pt>
    <dgm:pt modelId="{20622B97-E81B-48F8-9F2D-C704A141DC0F}" type="parTrans" cxnId="{C927AA20-76E5-40D5-ABFC-51009AA910E6}">
      <dgm:prSet/>
      <dgm:spPr/>
      <dgm:t>
        <a:bodyPr/>
        <a:lstStyle/>
        <a:p>
          <a:endParaRPr lang="en-US"/>
        </a:p>
      </dgm:t>
    </dgm:pt>
    <dgm:pt modelId="{D7F31C82-75B4-4CD3-BE38-167E0A70FF43}" type="sibTrans" cxnId="{C927AA20-76E5-40D5-ABFC-51009AA910E6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470B4F85-3405-4520-923B-94E9DE4F2048}">
      <dgm:prSet/>
      <dgm:spPr/>
      <dgm:t>
        <a:bodyPr/>
        <a:lstStyle/>
        <a:p>
          <a:r>
            <a:rPr lang="en-US" b="1" i="0"/>
            <a:t>Linear functions are everywhere in the world around us and are very useful!</a:t>
          </a:r>
          <a:endParaRPr lang="en-US"/>
        </a:p>
      </dgm:t>
    </dgm:pt>
    <dgm:pt modelId="{3A88E914-3E6A-415A-8D0D-33E85BF3B5FC}" type="parTrans" cxnId="{7026DAC7-FE4B-422E-801A-1022FBB051E6}">
      <dgm:prSet/>
      <dgm:spPr/>
      <dgm:t>
        <a:bodyPr/>
        <a:lstStyle/>
        <a:p>
          <a:endParaRPr lang="en-US"/>
        </a:p>
      </dgm:t>
    </dgm:pt>
    <dgm:pt modelId="{878B9CDB-69B1-43AA-BC28-625838AA75DE}" type="sibTrans" cxnId="{7026DAC7-FE4B-422E-801A-1022FBB051E6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8F56451A-760E-4482-9F70-E1A3AEABA1C6}" type="pres">
      <dgm:prSet presAssocID="{009F7860-63BE-4F3C-8F3A-F1FE1066E695}" presName="linearFlow" presStyleCnt="0">
        <dgm:presLayoutVars>
          <dgm:dir/>
          <dgm:animLvl val="lvl"/>
          <dgm:resizeHandles val="exact"/>
        </dgm:presLayoutVars>
      </dgm:prSet>
      <dgm:spPr/>
    </dgm:pt>
    <dgm:pt modelId="{F73F6DBE-7B51-4C2E-807E-DFC1E7000161}" type="pres">
      <dgm:prSet presAssocID="{D3E4124E-9B89-4B08-9D65-CB51F7AE5065}" presName="compositeNode" presStyleCnt="0"/>
      <dgm:spPr/>
    </dgm:pt>
    <dgm:pt modelId="{70BD0B00-2CE5-42BF-B593-0297FC081B62}" type="pres">
      <dgm:prSet presAssocID="{D3E4124E-9B89-4B08-9D65-CB51F7AE506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FD336F-B8FF-4DB0-9438-4D9E82947289}" type="pres">
      <dgm:prSet presAssocID="{D3E4124E-9B89-4B08-9D65-CB51F7AE5065}" presName="parSh" presStyleCnt="0"/>
      <dgm:spPr/>
    </dgm:pt>
    <dgm:pt modelId="{7472FDDD-7896-4B03-B54D-7DCD7AAA8E18}" type="pres">
      <dgm:prSet presAssocID="{D3E4124E-9B89-4B08-9D65-CB51F7AE5065}" presName="lineNode" presStyleLbl="alignAccFollowNode1" presStyleIdx="0" presStyleCnt="15"/>
      <dgm:spPr/>
    </dgm:pt>
    <dgm:pt modelId="{4FC6EB28-0093-4914-AE71-A1654ACDE62C}" type="pres">
      <dgm:prSet presAssocID="{D3E4124E-9B89-4B08-9D65-CB51F7AE5065}" presName="lineArrowNode" presStyleLbl="alignAccFollowNode1" presStyleIdx="1" presStyleCnt="15"/>
      <dgm:spPr/>
    </dgm:pt>
    <dgm:pt modelId="{76F69B4A-EA4F-4201-A692-7DD050447F32}" type="pres">
      <dgm:prSet presAssocID="{F925973A-4CED-4564-A0D5-099F5E1A7A7C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B65DEA24-4135-4029-AEAD-42CDF8B22E06}" type="pres">
      <dgm:prSet presAssocID="{F925973A-4CED-4564-A0D5-099F5E1A7A7C}" presName="spacerBetweenCircleAndCallout" presStyleCnt="0">
        <dgm:presLayoutVars/>
      </dgm:prSet>
      <dgm:spPr/>
    </dgm:pt>
    <dgm:pt modelId="{C79AEFC5-DA83-4D93-B9F2-F40467509E6F}" type="pres">
      <dgm:prSet presAssocID="{D3E4124E-9B89-4B08-9D65-CB51F7AE5065}" presName="nodeText" presStyleLbl="alignAccFollowNode1" presStyleIdx="2" presStyleCnt="15">
        <dgm:presLayoutVars>
          <dgm:bulletEnabled val="1"/>
        </dgm:presLayoutVars>
      </dgm:prSet>
      <dgm:spPr/>
    </dgm:pt>
    <dgm:pt modelId="{16516FFF-DB21-429C-84D1-256A3BF92AFC}" type="pres">
      <dgm:prSet presAssocID="{F925973A-4CED-4564-A0D5-099F5E1A7A7C}" presName="sibTransComposite" presStyleCnt="0"/>
      <dgm:spPr/>
    </dgm:pt>
    <dgm:pt modelId="{FEAF39BD-AE75-466F-9CB8-462416F8A850}" type="pres">
      <dgm:prSet presAssocID="{0AB4BD53-C513-45C8-898B-4791CC32794A}" presName="compositeNode" presStyleCnt="0"/>
      <dgm:spPr/>
    </dgm:pt>
    <dgm:pt modelId="{68BB47B8-0AD5-4106-8FD6-BEB511431F29}" type="pres">
      <dgm:prSet presAssocID="{0AB4BD53-C513-45C8-898B-4791CC32794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3A2C57-217E-4BBE-BF8E-64AAF90D8796}" type="pres">
      <dgm:prSet presAssocID="{0AB4BD53-C513-45C8-898B-4791CC32794A}" presName="parSh" presStyleCnt="0"/>
      <dgm:spPr/>
    </dgm:pt>
    <dgm:pt modelId="{C5C147E5-450F-4F48-94EE-E536CA2AF12B}" type="pres">
      <dgm:prSet presAssocID="{0AB4BD53-C513-45C8-898B-4791CC32794A}" presName="lineNode" presStyleLbl="alignAccFollowNode1" presStyleIdx="3" presStyleCnt="15"/>
      <dgm:spPr/>
    </dgm:pt>
    <dgm:pt modelId="{1E2DE0B1-2DA4-4D66-A92A-24877920B1DF}" type="pres">
      <dgm:prSet presAssocID="{0AB4BD53-C513-45C8-898B-4791CC32794A}" presName="lineArrowNode" presStyleLbl="alignAccFollowNode1" presStyleIdx="4" presStyleCnt="15"/>
      <dgm:spPr/>
    </dgm:pt>
    <dgm:pt modelId="{86344E30-A3C6-4591-B0BC-D67F32FD87A7}" type="pres">
      <dgm:prSet presAssocID="{B3B2969E-7988-4D48-A590-9AEAE72B4C0E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ACF6A939-DA26-47F2-A255-F7E8EA78397F}" type="pres">
      <dgm:prSet presAssocID="{B3B2969E-7988-4D48-A590-9AEAE72B4C0E}" presName="spacerBetweenCircleAndCallout" presStyleCnt="0">
        <dgm:presLayoutVars/>
      </dgm:prSet>
      <dgm:spPr/>
    </dgm:pt>
    <dgm:pt modelId="{765674E4-D69E-4033-B6F2-1455F21FA32F}" type="pres">
      <dgm:prSet presAssocID="{0AB4BD53-C513-45C8-898B-4791CC32794A}" presName="nodeText" presStyleLbl="alignAccFollowNode1" presStyleIdx="5" presStyleCnt="15">
        <dgm:presLayoutVars>
          <dgm:bulletEnabled val="1"/>
        </dgm:presLayoutVars>
      </dgm:prSet>
      <dgm:spPr/>
    </dgm:pt>
    <dgm:pt modelId="{2D55225A-E1E7-48C5-8362-FBC23FAB12E7}" type="pres">
      <dgm:prSet presAssocID="{B3B2969E-7988-4D48-A590-9AEAE72B4C0E}" presName="sibTransComposite" presStyleCnt="0"/>
      <dgm:spPr/>
    </dgm:pt>
    <dgm:pt modelId="{745AD8A5-DAAE-4236-8DE1-4F2E26B4C30D}" type="pres">
      <dgm:prSet presAssocID="{1EA4F9E4-8FBA-4D67-BDBC-973D73A92F07}" presName="compositeNode" presStyleCnt="0"/>
      <dgm:spPr/>
    </dgm:pt>
    <dgm:pt modelId="{FFD26837-E41A-4922-A04A-697DD484C698}" type="pres">
      <dgm:prSet presAssocID="{1EA4F9E4-8FBA-4D67-BDBC-973D73A92F0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200C378-6B68-4C32-BECE-58FFFA669029}" type="pres">
      <dgm:prSet presAssocID="{1EA4F9E4-8FBA-4D67-BDBC-973D73A92F07}" presName="parSh" presStyleCnt="0"/>
      <dgm:spPr/>
    </dgm:pt>
    <dgm:pt modelId="{FE29DF60-01D0-4BCF-8CAF-2436CFE60EC0}" type="pres">
      <dgm:prSet presAssocID="{1EA4F9E4-8FBA-4D67-BDBC-973D73A92F07}" presName="lineNode" presStyleLbl="alignAccFollowNode1" presStyleIdx="6" presStyleCnt="15"/>
      <dgm:spPr/>
    </dgm:pt>
    <dgm:pt modelId="{48DA9AE0-73E6-40D0-82FF-B5CBF54D7E83}" type="pres">
      <dgm:prSet presAssocID="{1EA4F9E4-8FBA-4D67-BDBC-973D73A92F07}" presName="lineArrowNode" presStyleLbl="alignAccFollowNode1" presStyleIdx="7" presStyleCnt="15"/>
      <dgm:spPr/>
    </dgm:pt>
    <dgm:pt modelId="{04A95605-A043-4D7B-84F1-51023B900347}" type="pres">
      <dgm:prSet presAssocID="{51188A10-E91F-407D-826B-CF1A292DF617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64F87A47-52F5-435D-BB3B-306F554E4562}" type="pres">
      <dgm:prSet presAssocID="{51188A10-E91F-407D-826B-CF1A292DF617}" presName="spacerBetweenCircleAndCallout" presStyleCnt="0">
        <dgm:presLayoutVars/>
      </dgm:prSet>
      <dgm:spPr/>
    </dgm:pt>
    <dgm:pt modelId="{407681C1-CCE2-4EF9-9CF6-C06FF8ED02CF}" type="pres">
      <dgm:prSet presAssocID="{1EA4F9E4-8FBA-4D67-BDBC-973D73A92F07}" presName="nodeText" presStyleLbl="alignAccFollowNode1" presStyleIdx="8" presStyleCnt="15">
        <dgm:presLayoutVars>
          <dgm:bulletEnabled val="1"/>
        </dgm:presLayoutVars>
      </dgm:prSet>
      <dgm:spPr/>
    </dgm:pt>
    <dgm:pt modelId="{4B2D072E-97CD-430C-BA76-A34C65EED0E9}" type="pres">
      <dgm:prSet presAssocID="{51188A10-E91F-407D-826B-CF1A292DF617}" presName="sibTransComposite" presStyleCnt="0"/>
      <dgm:spPr/>
    </dgm:pt>
    <dgm:pt modelId="{05AD9B88-BB30-403C-99A6-B9DD846A948D}" type="pres">
      <dgm:prSet presAssocID="{762A9420-3EA7-4B10-8854-8B8322A8A92C}" presName="compositeNode" presStyleCnt="0"/>
      <dgm:spPr/>
    </dgm:pt>
    <dgm:pt modelId="{7C90B782-C307-4CBC-B3F0-C11D43EF860C}" type="pres">
      <dgm:prSet presAssocID="{762A9420-3EA7-4B10-8854-8B8322A8A92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EF00C85-4ACD-4D00-A26E-D4649F7971BB}" type="pres">
      <dgm:prSet presAssocID="{762A9420-3EA7-4B10-8854-8B8322A8A92C}" presName="parSh" presStyleCnt="0"/>
      <dgm:spPr/>
    </dgm:pt>
    <dgm:pt modelId="{EA646CE8-1ADE-42CD-87E9-5F38A5146893}" type="pres">
      <dgm:prSet presAssocID="{762A9420-3EA7-4B10-8854-8B8322A8A92C}" presName="lineNode" presStyleLbl="alignAccFollowNode1" presStyleIdx="9" presStyleCnt="15"/>
      <dgm:spPr/>
    </dgm:pt>
    <dgm:pt modelId="{31A96B65-1B90-4D55-BC34-45930E46EB2C}" type="pres">
      <dgm:prSet presAssocID="{762A9420-3EA7-4B10-8854-8B8322A8A92C}" presName="lineArrowNode" presStyleLbl="alignAccFollowNode1" presStyleIdx="10" presStyleCnt="15"/>
      <dgm:spPr/>
    </dgm:pt>
    <dgm:pt modelId="{154D7934-85FE-44FB-A807-5E4F0827D1B6}" type="pres">
      <dgm:prSet presAssocID="{D7F31C82-75B4-4CD3-BE38-167E0A70FF43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7C9B5DE6-3EFE-4DCF-8FA6-325FA6005815}" type="pres">
      <dgm:prSet presAssocID="{D7F31C82-75B4-4CD3-BE38-167E0A70FF43}" presName="spacerBetweenCircleAndCallout" presStyleCnt="0">
        <dgm:presLayoutVars/>
      </dgm:prSet>
      <dgm:spPr/>
    </dgm:pt>
    <dgm:pt modelId="{8885977D-5A53-4992-81D4-3A41585E508C}" type="pres">
      <dgm:prSet presAssocID="{762A9420-3EA7-4B10-8854-8B8322A8A92C}" presName="nodeText" presStyleLbl="alignAccFollowNode1" presStyleIdx="11" presStyleCnt="15">
        <dgm:presLayoutVars>
          <dgm:bulletEnabled val="1"/>
        </dgm:presLayoutVars>
      </dgm:prSet>
      <dgm:spPr/>
    </dgm:pt>
    <dgm:pt modelId="{7E4C9C4D-B1FB-408E-BA97-A53528540741}" type="pres">
      <dgm:prSet presAssocID="{D7F31C82-75B4-4CD3-BE38-167E0A70FF43}" presName="sibTransComposite" presStyleCnt="0"/>
      <dgm:spPr/>
    </dgm:pt>
    <dgm:pt modelId="{43F52AE5-31F2-41BE-9B52-28506562C0FE}" type="pres">
      <dgm:prSet presAssocID="{470B4F85-3405-4520-923B-94E9DE4F2048}" presName="compositeNode" presStyleCnt="0"/>
      <dgm:spPr/>
    </dgm:pt>
    <dgm:pt modelId="{C7D3CDA8-2F3F-418D-B512-DE7E62FBBB4D}" type="pres">
      <dgm:prSet presAssocID="{470B4F85-3405-4520-923B-94E9DE4F204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B29147B-7658-4EBD-8D93-A3EDE84A55B1}" type="pres">
      <dgm:prSet presAssocID="{470B4F85-3405-4520-923B-94E9DE4F2048}" presName="parSh" presStyleCnt="0"/>
      <dgm:spPr/>
    </dgm:pt>
    <dgm:pt modelId="{634BB33A-9864-4CD3-BD45-BD044977E407}" type="pres">
      <dgm:prSet presAssocID="{470B4F85-3405-4520-923B-94E9DE4F2048}" presName="lineNode" presStyleLbl="alignAccFollowNode1" presStyleIdx="12" presStyleCnt="15"/>
      <dgm:spPr/>
    </dgm:pt>
    <dgm:pt modelId="{24AC8BB7-552C-4F67-A6AE-89B1B2E4F6D2}" type="pres">
      <dgm:prSet presAssocID="{470B4F85-3405-4520-923B-94E9DE4F2048}" presName="lineArrowNode" presStyleLbl="alignAccFollowNode1" presStyleIdx="13" presStyleCnt="15"/>
      <dgm:spPr/>
    </dgm:pt>
    <dgm:pt modelId="{0B065701-2827-4E67-9291-717D24869390}" type="pres">
      <dgm:prSet presAssocID="{878B9CDB-69B1-43AA-BC28-625838AA75DE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6E394BC3-B947-443C-9306-C9DAA8CAA581}" type="pres">
      <dgm:prSet presAssocID="{878B9CDB-69B1-43AA-BC28-625838AA75DE}" presName="spacerBetweenCircleAndCallout" presStyleCnt="0">
        <dgm:presLayoutVars/>
      </dgm:prSet>
      <dgm:spPr/>
    </dgm:pt>
    <dgm:pt modelId="{3B22ADBB-7ABF-49FB-BD27-8B0823597C96}" type="pres">
      <dgm:prSet presAssocID="{470B4F85-3405-4520-923B-94E9DE4F2048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79E5DF05-08AE-4FDA-B029-7F87490355F7}" type="presOf" srcId="{F925973A-4CED-4564-A0D5-099F5E1A7A7C}" destId="{76F69B4A-EA4F-4201-A692-7DD050447F32}" srcOrd="0" destOrd="0" presId="urn:microsoft.com/office/officeart/2016/7/layout/LinearArrowProcessNumbered"/>
    <dgm:cxn modelId="{C927AA20-76E5-40D5-ABFC-51009AA910E6}" srcId="{009F7860-63BE-4F3C-8F3A-F1FE1066E695}" destId="{762A9420-3EA7-4B10-8854-8B8322A8A92C}" srcOrd="3" destOrd="0" parTransId="{20622B97-E81B-48F8-9F2D-C704A141DC0F}" sibTransId="{D7F31C82-75B4-4CD3-BE38-167E0A70FF43}"/>
    <dgm:cxn modelId="{AF461821-A430-4E1B-B40C-80A3FEA81F7D}" srcId="{009F7860-63BE-4F3C-8F3A-F1FE1066E695}" destId="{D3E4124E-9B89-4B08-9D65-CB51F7AE5065}" srcOrd="0" destOrd="0" parTransId="{87E6F92A-497D-4AA2-9E42-A082635FDADA}" sibTransId="{F925973A-4CED-4564-A0D5-099F5E1A7A7C}"/>
    <dgm:cxn modelId="{3E339A23-8D7E-4300-AF1B-8168F41B82B3}" type="presOf" srcId="{51188A10-E91F-407D-826B-CF1A292DF617}" destId="{04A95605-A043-4D7B-84F1-51023B900347}" srcOrd="0" destOrd="0" presId="urn:microsoft.com/office/officeart/2016/7/layout/LinearArrowProcessNumbered"/>
    <dgm:cxn modelId="{BC795261-2F28-47F8-8530-F4E209F78ED0}" type="presOf" srcId="{1EA4F9E4-8FBA-4D67-BDBC-973D73A92F07}" destId="{407681C1-CCE2-4EF9-9CF6-C06FF8ED02CF}" srcOrd="0" destOrd="0" presId="urn:microsoft.com/office/officeart/2016/7/layout/LinearArrowProcessNumbered"/>
    <dgm:cxn modelId="{D8CA7969-C89D-4A3D-901F-8A66665BF60D}" type="presOf" srcId="{762A9420-3EA7-4B10-8854-8B8322A8A92C}" destId="{8885977D-5A53-4992-81D4-3A41585E508C}" srcOrd="0" destOrd="0" presId="urn:microsoft.com/office/officeart/2016/7/layout/LinearArrowProcessNumbered"/>
    <dgm:cxn modelId="{B7EDE74D-613C-45D0-96DC-FAE4FD6737E8}" type="presOf" srcId="{878B9CDB-69B1-43AA-BC28-625838AA75DE}" destId="{0B065701-2827-4E67-9291-717D24869390}" srcOrd="0" destOrd="0" presId="urn:microsoft.com/office/officeart/2016/7/layout/LinearArrowProcessNumbered"/>
    <dgm:cxn modelId="{137D6491-7091-4E1E-A067-AAC29A557715}" type="presOf" srcId="{0AB4BD53-C513-45C8-898B-4791CC32794A}" destId="{765674E4-D69E-4033-B6F2-1455F21FA32F}" srcOrd="0" destOrd="0" presId="urn:microsoft.com/office/officeart/2016/7/layout/LinearArrowProcessNumbered"/>
    <dgm:cxn modelId="{3F9DD59E-F42D-4C3D-BD9E-61C64B8DE2F7}" type="presOf" srcId="{D3E4124E-9B89-4B08-9D65-CB51F7AE5065}" destId="{C79AEFC5-DA83-4D93-B9F2-F40467509E6F}" srcOrd="0" destOrd="0" presId="urn:microsoft.com/office/officeart/2016/7/layout/LinearArrowProcessNumbered"/>
    <dgm:cxn modelId="{A094C9A7-427E-43CC-AC5B-AFC6DE6D95C3}" type="presOf" srcId="{D7F31C82-75B4-4CD3-BE38-167E0A70FF43}" destId="{154D7934-85FE-44FB-A807-5E4F0827D1B6}" srcOrd="0" destOrd="0" presId="urn:microsoft.com/office/officeart/2016/7/layout/LinearArrowProcessNumbered"/>
    <dgm:cxn modelId="{1EEF93AC-C3B1-42D7-8845-2A28C995D352}" type="presOf" srcId="{470B4F85-3405-4520-923B-94E9DE4F2048}" destId="{3B22ADBB-7ABF-49FB-BD27-8B0823597C96}" srcOrd="0" destOrd="0" presId="urn:microsoft.com/office/officeart/2016/7/layout/LinearArrowProcessNumbered"/>
    <dgm:cxn modelId="{7026DAC7-FE4B-422E-801A-1022FBB051E6}" srcId="{009F7860-63BE-4F3C-8F3A-F1FE1066E695}" destId="{470B4F85-3405-4520-923B-94E9DE4F2048}" srcOrd="4" destOrd="0" parTransId="{3A88E914-3E6A-415A-8D0D-33E85BF3B5FC}" sibTransId="{878B9CDB-69B1-43AA-BC28-625838AA75DE}"/>
    <dgm:cxn modelId="{386044C8-D8A6-40CC-915F-0AF9003CBF01}" srcId="{009F7860-63BE-4F3C-8F3A-F1FE1066E695}" destId="{0AB4BD53-C513-45C8-898B-4791CC32794A}" srcOrd="1" destOrd="0" parTransId="{4091AD82-876D-4657-AD5F-BD502FF43AD2}" sibTransId="{B3B2969E-7988-4D48-A590-9AEAE72B4C0E}"/>
    <dgm:cxn modelId="{4B3CE3E7-FD24-4A0F-A782-4E03F6EB2B6C}" type="presOf" srcId="{009F7860-63BE-4F3C-8F3A-F1FE1066E695}" destId="{8F56451A-760E-4482-9F70-E1A3AEABA1C6}" srcOrd="0" destOrd="0" presId="urn:microsoft.com/office/officeart/2016/7/layout/LinearArrowProcessNumbered"/>
    <dgm:cxn modelId="{633381F6-72CA-43A6-81B1-6797FCAF1A69}" srcId="{009F7860-63BE-4F3C-8F3A-F1FE1066E695}" destId="{1EA4F9E4-8FBA-4D67-BDBC-973D73A92F07}" srcOrd="2" destOrd="0" parTransId="{EB64083E-0C72-457D-9622-89F5DC3F1BFB}" sibTransId="{51188A10-E91F-407D-826B-CF1A292DF617}"/>
    <dgm:cxn modelId="{89F5B7F7-7F3B-4A66-9FEC-BFC4C9EFB5AC}" type="presOf" srcId="{B3B2969E-7988-4D48-A590-9AEAE72B4C0E}" destId="{86344E30-A3C6-4591-B0BC-D67F32FD87A7}" srcOrd="0" destOrd="0" presId="urn:microsoft.com/office/officeart/2016/7/layout/LinearArrowProcessNumbered"/>
    <dgm:cxn modelId="{F0A20B02-71E4-48D0-8373-D96BD3B075F8}" type="presParOf" srcId="{8F56451A-760E-4482-9F70-E1A3AEABA1C6}" destId="{F73F6DBE-7B51-4C2E-807E-DFC1E7000161}" srcOrd="0" destOrd="0" presId="urn:microsoft.com/office/officeart/2016/7/layout/LinearArrowProcessNumbered"/>
    <dgm:cxn modelId="{AEBA3856-B909-4F53-8B02-0644B3B52ECE}" type="presParOf" srcId="{F73F6DBE-7B51-4C2E-807E-DFC1E7000161}" destId="{70BD0B00-2CE5-42BF-B593-0297FC081B62}" srcOrd="0" destOrd="0" presId="urn:microsoft.com/office/officeart/2016/7/layout/LinearArrowProcessNumbered"/>
    <dgm:cxn modelId="{C086FED6-D02B-408E-87E4-63FE49D9E739}" type="presParOf" srcId="{F73F6DBE-7B51-4C2E-807E-DFC1E7000161}" destId="{F2FD336F-B8FF-4DB0-9438-4D9E82947289}" srcOrd="1" destOrd="0" presId="urn:microsoft.com/office/officeart/2016/7/layout/LinearArrowProcessNumbered"/>
    <dgm:cxn modelId="{168B03A5-E52B-404E-9E46-9CE176B8A645}" type="presParOf" srcId="{F2FD336F-B8FF-4DB0-9438-4D9E82947289}" destId="{7472FDDD-7896-4B03-B54D-7DCD7AAA8E18}" srcOrd="0" destOrd="0" presId="urn:microsoft.com/office/officeart/2016/7/layout/LinearArrowProcessNumbered"/>
    <dgm:cxn modelId="{260DF6B0-5FDB-47B5-8549-4AC8F4329D02}" type="presParOf" srcId="{F2FD336F-B8FF-4DB0-9438-4D9E82947289}" destId="{4FC6EB28-0093-4914-AE71-A1654ACDE62C}" srcOrd="1" destOrd="0" presId="urn:microsoft.com/office/officeart/2016/7/layout/LinearArrowProcessNumbered"/>
    <dgm:cxn modelId="{615A2755-3A56-4B1B-AD19-F2FDCB8B0AB1}" type="presParOf" srcId="{F2FD336F-B8FF-4DB0-9438-4D9E82947289}" destId="{76F69B4A-EA4F-4201-A692-7DD050447F32}" srcOrd="2" destOrd="0" presId="urn:microsoft.com/office/officeart/2016/7/layout/LinearArrowProcessNumbered"/>
    <dgm:cxn modelId="{8D13EC5F-EC03-4AF9-8D4D-1B41D1886426}" type="presParOf" srcId="{F2FD336F-B8FF-4DB0-9438-4D9E82947289}" destId="{B65DEA24-4135-4029-AEAD-42CDF8B22E06}" srcOrd="3" destOrd="0" presId="urn:microsoft.com/office/officeart/2016/7/layout/LinearArrowProcessNumbered"/>
    <dgm:cxn modelId="{D676AF7F-049A-4C01-9F33-665E939B27FF}" type="presParOf" srcId="{F73F6DBE-7B51-4C2E-807E-DFC1E7000161}" destId="{C79AEFC5-DA83-4D93-B9F2-F40467509E6F}" srcOrd="2" destOrd="0" presId="urn:microsoft.com/office/officeart/2016/7/layout/LinearArrowProcessNumbered"/>
    <dgm:cxn modelId="{2AA74A35-3DD6-4F81-B318-BCBFB5857BC7}" type="presParOf" srcId="{8F56451A-760E-4482-9F70-E1A3AEABA1C6}" destId="{16516FFF-DB21-429C-84D1-256A3BF92AFC}" srcOrd="1" destOrd="0" presId="urn:microsoft.com/office/officeart/2016/7/layout/LinearArrowProcessNumbered"/>
    <dgm:cxn modelId="{8BC11570-59A3-45B7-ABDC-472B833ADC0B}" type="presParOf" srcId="{8F56451A-760E-4482-9F70-E1A3AEABA1C6}" destId="{FEAF39BD-AE75-466F-9CB8-462416F8A850}" srcOrd="2" destOrd="0" presId="urn:microsoft.com/office/officeart/2016/7/layout/LinearArrowProcessNumbered"/>
    <dgm:cxn modelId="{D596A37C-E3A4-4AE7-91AB-A864CE32B440}" type="presParOf" srcId="{FEAF39BD-AE75-466F-9CB8-462416F8A850}" destId="{68BB47B8-0AD5-4106-8FD6-BEB511431F29}" srcOrd="0" destOrd="0" presId="urn:microsoft.com/office/officeart/2016/7/layout/LinearArrowProcessNumbered"/>
    <dgm:cxn modelId="{F7558D1B-E767-428B-9CBC-D40947B3DD6A}" type="presParOf" srcId="{FEAF39BD-AE75-466F-9CB8-462416F8A850}" destId="{C73A2C57-217E-4BBE-BF8E-64AAF90D8796}" srcOrd="1" destOrd="0" presId="urn:microsoft.com/office/officeart/2016/7/layout/LinearArrowProcessNumbered"/>
    <dgm:cxn modelId="{0E33502F-A0CA-4B99-A628-7E6E64D04547}" type="presParOf" srcId="{C73A2C57-217E-4BBE-BF8E-64AAF90D8796}" destId="{C5C147E5-450F-4F48-94EE-E536CA2AF12B}" srcOrd="0" destOrd="0" presId="urn:microsoft.com/office/officeart/2016/7/layout/LinearArrowProcessNumbered"/>
    <dgm:cxn modelId="{06F41D72-A526-4106-B904-834A6D24F7F9}" type="presParOf" srcId="{C73A2C57-217E-4BBE-BF8E-64AAF90D8796}" destId="{1E2DE0B1-2DA4-4D66-A92A-24877920B1DF}" srcOrd="1" destOrd="0" presId="urn:microsoft.com/office/officeart/2016/7/layout/LinearArrowProcessNumbered"/>
    <dgm:cxn modelId="{117FED12-CF27-4C2B-88F8-174654513C9B}" type="presParOf" srcId="{C73A2C57-217E-4BBE-BF8E-64AAF90D8796}" destId="{86344E30-A3C6-4591-B0BC-D67F32FD87A7}" srcOrd="2" destOrd="0" presId="urn:microsoft.com/office/officeart/2016/7/layout/LinearArrowProcessNumbered"/>
    <dgm:cxn modelId="{44A91659-6621-4940-8FB3-9E71DC374B78}" type="presParOf" srcId="{C73A2C57-217E-4BBE-BF8E-64AAF90D8796}" destId="{ACF6A939-DA26-47F2-A255-F7E8EA78397F}" srcOrd="3" destOrd="0" presId="urn:microsoft.com/office/officeart/2016/7/layout/LinearArrowProcessNumbered"/>
    <dgm:cxn modelId="{1876DA8E-0AA3-4058-923C-6A1E22C24C04}" type="presParOf" srcId="{FEAF39BD-AE75-466F-9CB8-462416F8A850}" destId="{765674E4-D69E-4033-B6F2-1455F21FA32F}" srcOrd="2" destOrd="0" presId="urn:microsoft.com/office/officeart/2016/7/layout/LinearArrowProcessNumbered"/>
    <dgm:cxn modelId="{AB4BE1F6-9C47-416A-A244-7A358208DE26}" type="presParOf" srcId="{8F56451A-760E-4482-9F70-E1A3AEABA1C6}" destId="{2D55225A-E1E7-48C5-8362-FBC23FAB12E7}" srcOrd="3" destOrd="0" presId="urn:microsoft.com/office/officeart/2016/7/layout/LinearArrowProcessNumbered"/>
    <dgm:cxn modelId="{2A02E3B1-8374-4679-B63B-77A624765583}" type="presParOf" srcId="{8F56451A-760E-4482-9F70-E1A3AEABA1C6}" destId="{745AD8A5-DAAE-4236-8DE1-4F2E26B4C30D}" srcOrd="4" destOrd="0" presId="urn:microsoft.com/office/officeart/2016/7/layout/LinearArrowProcessNumbered"/>
    <dgm:cxn modelId="{7351182C-4102-4C20-8E39-5726AA0522EA}" type="presParOf" srcId="{745AD8A5-DAAE-4236-8DE1-4F2E26B4C30D}" destId="{FFD26837-E41A-4922-A04A-697DD484C698}" srcOrd="0" destOrd="0" presId="urn:microsoft.com/office/officeart/2016/7/layout/LinearArrowProcessNumbered"/>
    <dgm:cxn modelId="{7C34F0A5-E3AB-4C04-9909-28A6411D16E8}" type="presParOf" srcId="{745AD8A5-DAAE-4236-8DE1-4F2E26B4C30D}" destId="{B200C378-6B68-4C32-BECE-58FFFA669029}" srcOrd="1" destOrd="0" presId="urn:microsoft.com/office/officeart/2016/7/layout/LinearArrowProcessNumbered"/>
    <dgm:cxn modelId="{DCB8026E-6361-4C91-A45F-74EA81B47D41}" type="presParOf" srcId="{B200C378-6B68-4C32-BECE-58FFFA669029}" destId="{FE29DF60-01D0-4BCF-8CAF-2436CFE60EC0}" srcOrd="0" destOrd="0" presId="urn:microsoft.com/office/officeart/2016/7/layout/LinearArrowProcessNumbered"/>
    <dgm:cxn modelId="{B241E9B9-D1FF-4D42-A840-5DEE7B709B7D}" type="presParOf" srcId="{B200C378-6B68-4C32-BECE-58FFFA669029}" destId="{48DA9AE0-73E6-40D0-82FF-B5CBF54D7E83}" srcOrd="1" destOrd="0" presId="urn:microsoft.com/office/officeart/2016/7/layout/LinearArrowProcessNumbered"/>
    <dgm:cxn modelId="{89963811-F90B-4BE8-8C70-4B2741B555F3}" type="presParOf" srcId="{B200C378-6B68-4C32-BECE-58FFFA669029}" destId="{04A95605-A043-4D7B-84F1-51023B900347}" srcOrd="2" destOrd="0" presId="urn:microsoft.com/office/officeart/2016/7/layout/LinearArrowProcessNumbered"/>
    <dgm:cxn modelId="{DB141114-2324-4465-B2DA-DA86675BBB43}" type="presParOf" srcId="{B200C378-6B68-4C32-BECE-58FFFA669029}" destId="{64F87A47-52F5-435D-BB3B-306F554E4562}" srcOrd="3" destOrd="0" presId="urn:microsoft.com/office/officeart/2016/7/layout/LinearArrowProcessNumbered"/>
    <dgm:cxn modelId="{5D19CCCE-0A41-45A7-AB62-461759C2AEF3}" type="presParOf" srcId="{745AD8A5-DAAE-4236-8DE1-4F2E26B4C30D}" destId="{407681C1-CCE2-4EF9-9CF6-C06FF8ED02CF}" srcOrd="2" destOrd="0" presId="urn:microsoft.com/office/officeart/2016/7/layout/LinearArrowProcessNumbered"/>
    <dgm:cxn modelId="{D7F77D7D-BC84-4DE6-9CE2-F6FEEA5C2AD3}" type="presParOf" srcId="{8F56451A-760E-4482-9F70-E1A3AEABA1C6}" destId="{4B2D072E-97CD-430C-BA76-A34C65EED0E9}" srcOrd="5" destOrd="0" presId="urn:microsoft.com/office/officeart/2016/7/layout/LinearArrowProcessNumbered"/>
    <dgm:cxn modelId="{DDECD66F-1C8B-4095-8EA3-82A56FEBE1EF}" type="presParOf" srcId="{8F56451A-760E-4482-9F70-E1A3AEABA1C6}" destId="{05AD9B88-BB30-403C-99A6-B9DD846A948D}" srcOrd="6" destOrd="0" presId="urn:microsoft.com/office/officeart/2016/7/layout/LinearArrowProcessNumbered"/>
    <dgm:cxn modelId="{30910E4A-84A1-48A4-BC26-55A7E18E5C8B}" type="presParOf" srcId="{05AD9B88-BB30-403C-99A6-B9DD846A948D}" destId="{7C90B782-C307-4CBC-B3F0-C11D43EF860C}" srcOrd="0" destOrd="0" presId="urn:microsoft.com/office/officeart/2016/7/layout/LinearArrowProcessNumbered"/>
    <dgm:cxn modelId="{BB36BFC9-4829-424D-8177-1DF04BFB3D4C}" type="presParOf" srcId="{05AD9B88-BB30-403C-99A6-B9DD846A948D}" destId="{1EF00C85-4ACD-4D00-A26E-D4649F7971BB}" srcOrd="1" destOrd="0" presId="urn:microsoft.com/office/officeart/2016/7/layout/LinearArrowProcessNumbered"/>
    <dgm:cxn modelId="{13E85F2C-F553-4A91-99E9-7F11885757A7}" type="presParOf" srcId="{1EF00C85-4ACD-4D00-A26E-D4649F7971BB}" destId="{EA646CE8-1ADE-42CD-87E9-5F38A5146893}" srcOrd="0" destOrd="0" presId="urn:microsoft.com/office/officeart/2016/7/layout/LinearArrowProcessNumbered"/>
    <dgm:cxn modelId="{FAA710F1-0594-4CBC-B72E-F4BE2E0E3260}" type="presParOf" srcId="{1EF00C85-4ACD-4D00-A26E-D4649F7971BB}" destId="{31A96B65-1B90-4D55-BC34-45930E46EB2C}" srcOrd="1" destOrd="0" presId="urn:microsoft.com/office/officeart/2016/7/layout/LinearArrowProcessNumbered"/>
    <dgm:cxn modelId="{A2208BAB-5519-439C-BEC4-85735B8A3E29}" type="presParOf" srcId="{1EF00C85-4ACD-4D00-A26E-D4649F7971BB}" destId="{154D7934-85FE-44FB-A807-5E4F0827D1B6}" srcOrd="2" destOrd="0" presId="urn:microsoft.com/office/officeart/2016/7/layout/LinearArrowProcessNumbered"/>
    <dgm:cxn modelId="{72B17EC3-BF9C-4883-B4BD-FD3C5F14FCA7}" type="presParOf" srcId="{1EF00C85-4ACD-4D00-A26E-D4649F7971BB}" destId="{7C9B5DE6-3EFE-4DCF-8FA6-325FA6005815}" srcOrd="3" destOrd="0" presId="urn:microsoft.com/office/officeart/2016/7/layout/LinearArrowProcessNumbered"/>
    <dgm:cxn modelId="{1D8E5A11-7627-4C5F-9FA0-0FBFCB191BAA}" type="presParOf" srcId="{05AD9B88-BB30-403C-99A6-B9DD846A948D}" destId="{8885977D-5A53-4992-81D4-3A41585E508C}" srcOrd="2" destOrd="0" presId="urn:microsoft.com/office/officeart/2016/7/layout/LinearArrowProcessNumbered"/>
    <dgm:cxn modelId="{1407682B-2C28-4C41-BEB2-6BE7B45D2748}" type="presParOf" srcId="{8F56451A-760E-4482-9F70-E1A3AEABA1C6}" destId="{7E4C9C4D-B1FB-408E-BA97-A53528540741}" srcOrd="7" destOrd="0" presId="urn:microsoft.com/office/officeart/2016/7/layout/LinearArrowProcessNumbered"/>
    <dgm:cxn modelId="{CA62497D-E523-4ED9-8280-99B5D4105BA9}" type="presParOf" srcId="{8F56451A-760E-4482-9F70-E1A3AEABA1C6}" destId="{43F52AE5-31F2-41BE-9B52-28506562C0FE}" srcOrd="8" destOrd="0" presId="urn:microsoft.com/office/officeart/2016/7/layout/LinearArrowProcessNumbered"/>
    <dgm:cxn modelId="{551B299B-4B6A-418E-87C3-80FCC5AABB82}" type="presParOf" srcId="{43F52AE5-31F2-41BE-9B52-28506562C0FE}" destId="{C7D3CDA8-2F3F-418D-B512-DE7E62FBBB4D}" srcOrd="0" destOrd="0" presId="urn:microsoft.com/office/officeart/2016/7/layout/LinearArrowProcessNumbered"/>
    <dgm:cxn modelId="{05784822-FAEA-4EB2-8EC5-56D951AD5D98}" type="presParOf" srcId="{43F52AE5-31F2-41BE-9B52-28506562C0FE}" destId="{FB29147B-7658-4EBD-8D93-A3EDE84A55B1}" srcOrd="1" destOrd="0" presId="urn:microsoft.com/office/officeart/2016/7/layout/LinearArrowProcessNumbered"/>
    <dgm:cxn modelId="{CF32B00D-1200-4D24-B4C5-168957825669}" type="presParOf" srcId="{FB29147B-7658-4EBD-8D93-A3EDE84A55B1}" destId="{634BB33A-9864-4CD3-BD45-BD044977E407}" srcOrd="0" destOrd="0" presId="urn:microsoft.com/office/officeart/2016/7/layout/LinearArrowProcessNumbered"/>
    <dgm:cxn modelId="{68828525-CB49-40D6-8CAD-7B77FC55EB24}" type="presParOf" srcId="{FB29147B-7658-4EBD-8D93-A3EDE84A55B1}" destId="{24AC8BB7-552C-4F67-A6AE-89B1B2E4F6D2}" srcOrd="1" destOrd="0" presId="urn:microsoft.com/office/officeart/2016/7/layout/LinearArrowProcessNumbered"/>
    <dgm:cxn modelId="{F19417FC-361C-46E4-851A-CF90536BF92B}" type="presParOf" srcId="{FB29147B-7658-4EBD-8D93-A3EDE84A55B1}" destId="{0B065701-2827-4E67-9291-717D24869390}" srcOrd="2" destOrd="0" presId="urn:microsoft.com/office/officeart/2016/7/layout/LinearArrowProcessNumbered"/>
    <dgm:cxn modelId="{5D9CCBEF-8968-4A34-BD09-263DD1B462DF}" type="presParOf" srcId="{FB29147B-7658-4EBD-8D93-A3EDE84A55B1}" destId="{6E394BC3-B947-443C-9306-C9DAA8CAA581}" srcOrd="3" destOrd="0" presId="urn:microsoft.com/office/officeart/2016/7/layout/LinearArrowProcessNumbered"/>
    <dgm:cxn modelId="{213C84D2-02A9-4BFF-8A10-B2156A092A4D}" type="presParOf" srcId="{43F52AE5-31F2-41BE-9B52-28506562C0FE}" destId="{3B22ADBB-7ABF-49FB-BD27-8B0823597C96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DD5E7C-6443-47E4-9C67-D30EA3310B9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91E4B1-880D-40B8-A5F1-98792F512CE8}">
      <dgm:prSet/>
      <dgm:spPr/>
      <dgm:t>
        <a:bodyPr/>
        <a:lstStyle/>
        <a:p>
          <a:r>
            <a:rPr lang="en-US"/>
            <a:t>To write the equation of a linear function from two points, we need to find the slope of the line between them</a:t>
          </a:r>
        </a:p>
      </dgm:t>
    </dgm:pt>
    <dgm:pt modelId="{0C8C0E2A-DE23-43AC-A4E8-44761C7AEABC}" type="parTrans" cxnId="{4A751D41-394A-49B3-88B6-07E41C783AA5}">
      <dgm:prSet/>
      <dgm:spPr/>
      <dgm:t>
        <a:bodyPr/>
        <a:lstStyle/>
        <a:p>
          <a:endParaRPr lang="en-US"/>
        </a:p>
      </dgm:t>
    </dgm:pt>
    <dgm:pt modelId="{BDC9E5F4-5858-4218-A754-DD6F05EE4FE5}" type="sibTrans" cxnId="{4A751D41-394A-49B3-88B6-07E41C783AA5}">
      <dgm:prSet/>
      <dgm:spPr/>
      <dgm:t>
        <a:bodyPr/>
        <a:lstStyle/>
        <a:p>
          <a:endParaRPr lang="en-US"/>
        </a:p>
      </dgm:t>
    </dgm:pt>
    <dgm:pt modelId="{0616E42E-671E-44DB-92B8-88CE66D45B66}">
      <dgm:prSet/>
      <dgm:spPr/>
      <dgm:t>
        <a:bodyPr/>
        <a:lstStyle/>
        <a:p>
          <a:r>
            <a:rPr lang="en-US"/>
            <a:t>The slope is the change in y divided by the change in x</a:t>
          </a:r>
        </a:p>
      </dgm:t>
    </dgm:pt>
    <dgm:pt modelId="{A54A520B-1C1E-4CB9-8B35-E2B59E4B99A1}" type="parTrans" cxnId="{1B2C629E-E391-4FE4-B690-05C70A71509C}">
      <dgm:prSet/>
      <dgm:spPr/>
      <dgm:t>
        <a:bodyPr/>
        <a:lstStyle/>
        <a:p>
          <a:endParaRPr lang="en-US"/>
        </a:p>
      </dgm:t>
    </dgm:pt>
    <dgm:pt modelId="{C5605298-4920-442E-BDE9-30262FF7E9FF}" type="sibTrans" cxnId="{1B2C629E-E391-4FE4-B690-05C70A71509C}">
      <dgm:prSet/>
      <dgm:spPr/>
      <dgm:t>
        <a:bodyPr/>
        <a:lstStyle/>
        <a:p>
          <a:endParaRPr lang="en-US"/>
        </a:p>
      </dgm:t>
    </dgm:pt>
    <dgm:pt modelId="{10D825F3-B1A0-4827-A3E9-EA9AAD528A39}">
      <dgm:prSet/>
      <dgm:spPr/>
      <dgm:t>
        <a:bodyPr/>
        <a:lstStyle/>
        <a:p>
          <a:r>
            <a:rPr lang="en-US"/>
            <a:t>Once we have the slope, we can use one of the points and the slope to find the y-intercept</a:t>
          </a:r>
        </a:p>
      </dgm:t>
    </dgm:pt>
    <dgm:pt modelId="{700D5A0F-4629-46B0-933F-61AFFB654E52}" type="parTrans" cxnId="{E01D55B6-9ED3-4700-B8E0-746BF6FFBAE7}">
      <dgm:prSet/>
      <dgm:spPr/>
      <dgm:t>
        <a:bodyPr/>
        <a:lstStyle/>
        <a:p>
          <a:endParaRPr lang="en-US"/>
        </a:p>
      </dgm:t>
    </dgm:pt>
    <dgm:pt modelId="{5A9741F2-FF29-46F4-B41A-683512AD0974}" type="sibTrans" cxnId="{E01D55B6-9ED3-4700-B8E0-746BF6FFBAE7}">
      <dgm:prSet/>
      <dgm:spPr/>
      <dgm:t>
        <a:bodyPr/>
        <a:lstStyle/>
        <a:p>
          <a:endParaRPr lang="en-US"/>
        </a:p>
      </dgm:t>
    </dgm:pt>
    <dgm:pt modelId="{619E5353-6602-4B3C-9297-A214A246015E}">
      <dgm:prSet/>
      <dgm:spPr/>
      <dgm:t>
        <a:bodyPr/>
        <a:lstStyle/>
        <a:p>
          <a:r>
            <a:rPr lang="en-US"/>
            <a:t>Finally, we can write the equation in slope-intercept form: y = mx + b</a:t>
          </a:r>
        </a:p>
      </dgm:t>
    </dgm:pt>
    <dgm:pt modelId="{FB70AD1C-E1AB-40D0-BE6E-BFBFA44279E2}" type="parTrans" cxnId="{6660D394-68B7-4260-9F70-8F8BF2370B9B}">
      <dgm:prSet/>
      <dgm:spPr/>
      <dgm:t>
        <a:bodyPr/>
        <a:lstStyle/>
        <a:p>
          <a:endParaRPr lang="en-US"/>
        </a:p>
      </dgm:t>
    </dgm:pt>
    <dgm:pt modelId="{3B54F0C9-0255-4C75-8041-7B0525D8373E}" type="sibTrans" cxnId="{6660D394-68B7-4260-9F70-8F8BF2370B9B}">
      <dgm:prSet/>
      <dgm:spPr/>
      <dgm:t>
        <a:bodyPr/>
        <a:lstStyle/>
        <a:p>
          <a:endParaRPr lang="en-US"/>
        </a:p>
      </dgm:t>
    </dgm:pt>
    <dgm:pt modelId="{A51B3CC2-70C6-496A-B49D-2F4F63EA4E64}" type="pres">
      <dgm:prSet presAssocID="{80DD5E7C-6443-47E4-9C67-D30EA3310B93}" presName="root" presStyleCnt="0">
        <dgm:presLayoutVars>
          <dgm:dir/>
          <dgm:resizeHandles val="exact"/>
        </dgm:presLayoutVars>
      </dgm:prSet>
      <dgm:spPr/>
    </dgm:pt>
    <dgm:pt modelId="{F32FCEDF-E1BF-4F1F-B49F-0E3902188752}" type="pres">
      <dgm:prSet presAssocID="{2A91E4B1-880D-40B8-A5F1-98792F512CE8}" presName="compNode" presStyleCnt="0"/>
      <dgm:spPr/>
    </dgm:pt>
    <dgm:pt modelId="{A8B6C433-AC33-4623-94E5-9ABD649F79C7}" type="pres">
      <dgm:prSet presAssocID="{2A91E4B1-880D-40B8-A5F1-98792F512CE8}" presName="bgRect" presStyleLbl="bgShp" presStyleIdx="0" presStyleCnt="4"/>
      <dgm:spPr/>
    </dgm:pt>
    <dgm:pt modelId="{32CBD46D-3255-437F-912D-8B74953A6386}" type="pres">
      <dgm:prSet presAssocID="{2A91E4B1-880D-40B8-A5F1-98792F512CE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612F1AE9-CBA5-448C-9027-F125DAEB7C47}" type="pres">
      <dgm:prSet presAssocID="{2A91E4B1-880D-40B8-A5F1-98792F512CE8}" presName="spaceRect" presStyleCnt="0"/>
      <dgm:spPr/>
    </dgm:pt>
    <dgm:pt modelId="{8E2904C0-D5AB-40DB-A889-BB8FE7FFCC5E}" type="pres">
      <dgm:prSet presAssocID="{2A91E4B1-880D-40B8-A5F1-98792F512CE8}" presName="parTx" presStyleLbl="revTx" presStyleIdx="0" presStyleCnt="4">
        <dgm:presLayoutVars>
          <dgm:chMax val="0"/>
          <dgm:chPref val="0"/>
        </dgm:presLayoutVars>
      </dgm:prSet>
      <dgm:spPr/>
    </dgm:pt>
    <dgm:pt modelId="{9CD97C73-A870-4DF1-B307-4F6806D56B17}" type="pres">
      <dgm:prSet presAssocID="{BDC9E5F4-5858-4218-A754-DD6F05EE4FE5}" presName="sibTrans" presStyleCnt="0"/>
      <dgm:spPr/>
    </dgm:pt>
    <dgm:pt modelId="{54B7B3EF-E256-4C0B-9B54-57418BDD843D}" type="pres">
      <dgm:prSet presAssocID="{0616E42E-671E-44DB-92B8-88CE66D45B66}" presName="compNode" presStyleCnt="0"/>
      <dgm:spPr/>
    </dgm:pt>
    <dgm:pt modelId="{28784A23-57E9-448E-ABB1-6BD15EE6A804}" type="pres">
      <dgm:prSet presAssocID="{0616E42E-671E-44DB-92B8-88CE66D45B66}" presName="bgRect" presStyleLbl="bgShp" presStyleIdx="1" presStyleCnt="4"/>
      <dgm:spPr/>
    </dgm:pt>
    <dgm:pt modelId="{DF11AFD5-DCA9-4789-BBF6-877AB65E1C19}" type="pres">
      <dgm:prSet presAssocID="{0616E42E-671E-44DB-92B8-88CE66D45B6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5A9DE215-19B5-450B-93D9-53F3762BA901}" type="pres">
      <dgm:prSet presAssocID="{0616E42E-671E-44DB-92B8-88CE66D45B66}" presName="spaceRect" presStyleCnt="0"/>
      <dgm:spPr/>
    </dgm:pt>
    <dgm:pt modelId="{310C9CAA-2E0A-49F5-A632-7AC3D3777A82}" type="pres">
      <dgm:prSet presAssocID="{0616E42E-671E-44DB-92B8-88CE66D45B66}" presName="parTx" presStyleLbl="revTx" presStyleIdx="1" presStyleCnt="4">
        <dgm:presLayoutVars>
          <dgm:chMax val="0"/>
          <dgm:chPref val="0"/>
        </dgm:presLayoutVars>
      </dgm:prSet>
      <dgm:spPr/>
    </dgm:pt>
    <dgm:pt modelId="{1CA2935F-FE08-4304-AAE8-79782693C17B}" type="pres">
      <dgm:prSet presAssocID="{C5605298-4920-442E-BDE9-30262FF7E9FF}" presName="sibTrans" presStyleCnt="0"/>
      <dgm:spPr/>
    </dgm:pt>
    <dgm:pt modelId="{615590FB-F3B5-4FCF-800C-1263664D504C}" type="pres">
      <dgm:prSet presAssocID="{10D825F3-B1A0-4827-A3E9-EA9AAD528A39}" presName="compNode" presStyleCnt="0"/>
      <dgm:spPr/>
    </dgm:pt>
    <dgm:pt modelId="{1F01671E-2A4A-46B1-A416-4F6934313A73}" type="pres">
      <dgm:prSet presAssocID="{10D825F3-B1A0-4827-A3E9-EA9AAD528A39}" presName="bgRect" presStyleLbl="bgShp" presStyleIdx="2" presStyleCnt="4"/>
      <dgm:spPr/>
    </dgm:pt>
    <dgm:pt modelId="{ABDC1F5B-7456-40FE-B6E5-37A303AC7F61}" type="pres">
      <dgm:prSet presAssocID="{10D825F3-B1A0-4827-A3E9-EA9AAD528A3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mbing"/>
        </a:ext>
      </dgm:extLst>
    </dgm:pt>
    <dgm:pt modelId="{03933805-1EF3-4EB6-92F5-2C20E968B852}" type="pres">
      <dgm:prSet presAssocID="{10D825F3-B1A0-4827-A3E9-EA9AAD528A39}" presName="spaceRect" presStyleCnt="0"/>
      <dgm:spPr/>
    </dgm:pt>
    <dgm:pt modelId="{1CD5AC61-5F76-4661-8DD0-BD96976D4659}" type="pres">
      <dgm:prSet presAssocID="{10D825F3-B1A0-4827-A3E9-EA9AAD528A39}" presName="parTx" presStyleLbl="revTx" presStyleIdx="2" presStyleCnt="4">
        <dgm:presLayoutVars>
          <dgm:chMax val="0"/>
          <dgm:chPref val="0"/>
        </dgm:presLayoutVars>
      </dgm:prSet>
      <dgm:spPr/>
    </dgm:pt>
    <dgm:pt modelId="{83D9D87A-1D97-497F-B1F4-5CDAEDD82422}" type="pres">
      <dgm:prSet presAssocID="{5A9741F2-FF29-46F4-B41A-683512AD0974}" presName="sibTrans" presStyleCnt="0"/>
      <dgm:spPr/>
    </dgm:pt>
    <dgm:pt modelId="{45BAE442-D2D2-41C9-825E-61BEF149E5C1}" type="pres">
      <dgm:prSet presAssocID="{619E5353-6602-4B3C-9297-A214A246015E}" presName="compNode" presStyleCnt="0"/>
      <dgm:spPr/>
    </dgm:pt>
    <dgm:pt modelId="{E797ADB1-A5B8-4E93-9CA1-0758FA7BE8DB}" type="pres">
      <dgm:prSet presAssocID="{619E5353-6602-4B3C-9297-A214A246015E}" presName="bgRect" presStyleLbl="bgShp" presStyleIdx="3" presStyleCnt="4"/>
      <dgm:spPr/>
    </dgm:pt>
    <dgm:pt modelId="{54A2CA41-FDA8-4E0A-B08D-AAB664D691A5}" type="pres">
      <dgm:prSet presAssocID="{619E5353-6602-4B3C-9297-A214A246015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4B4EA881-6D4C-4C00-8DED-3D430601DB3F}" type="pres">
      <dgm:prSet presAssocID="{619E5353-6602-4B3C-9297-A214A246015E}" presName="spaceRect" presStyleCnt="0"/>
      <dgm:spPr/>
    </dgm:pt>
    <dgm:pt modelId="{9CE13E2D-7ED1-4EA8-BD45-C56F463978E3}" type="pres">
      <dgm:prSet presAssocID="{619E5353-6602-4B3C-9297-A214A246015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82C0221-FF7A-48D2-B272-2E2687E2C281}" type="presOf" srcId="{10D825F3-B1A0-4827-A3E9-EA9AAD528A39}" destId="{1CD5AC61-5F76-4661-8DD0-BD96976D4659}" srcOrd="0" destOrd="0" presId="urn:microsoft.com/office/officeart/2018/2/layout/IconVerticalSolidList"/>
    <dgm:cxn modelId="{5D8CBE5E-A630-4ABB-A698-BACE5197844B}" type="presOf" srcId="{80DD5E7C-6443-47E4-9C67-D30EA3310B93}" destId="{A51B3CC2-70C6-496A-B49D-2F4F63EA4E64}" srcOrd="0" destOrd="0" presId="urn:microsoft.com/office/officeart/2018/2/layout/IconVerticalSolidList"/>
    <dgm:cxn modelId="{4A751D41-394A-49B3-88B6-07E41C783AA5}" srcId="{80DD5E7C-6443-47E4-9C67-D30EA3310B93}" destId="{2A91E4B1-880D-40B8-A5F1-98792F512CE8}" srcOrd="0" destOrd="0" parTransId="{0C8C0E2A-DE23-43AC-A4E8-44761C7AEABC}" sibTransId="{BDC9E5F4-5858-4218-A754-DD6F05EE4FE5}"/>
    <dgm:cxn modelId="{158F077B-B8D8-408B-B6F3-3052A1298A56}" type="presOf" srcId="{2A91E4B1-880D-40B8-A5F1-98792F512CE8}" destId="{8E2904C0-D5AB-40DB-A889-BB8FE7FFCC5E}" srcOrd="0" destOrd="0" presId="urn:microsoft.com/office/officeart/2018/2/layout/IconVerticalSolidList"/>
    <dgm:cxn modelId="{82E4CB85-7B31-4139-9059-FFDB7EEF0E30}" type="presOf" srcId="{0616E42E-671E-44DB-92B8-88CE66D45B66}" destId="{310C9CAA-2E0A-49F5-A632-7AC3D3777A82}" srcOrd="0" destOrd="0" presId="urn:microsoft.com/office/officeart/2018/2/layout/IconVerticalSolidList"/>
    <dgm:cxn modelId="{6660D394-68B7-4260-9F70-8F8BF2370B9B}" srcId="{80DD5E7C-6443-47E4-9C67-D30EA3310B93}" destId="{619E5353-6602-4B3C-9297-A214A246015E}" srcOrd="3" destOrd="0" parTransId="{FB70AD1C-E1AB-40D0-BE6E-BFBFA44279E2}" sibTransId="{3B54F0C9-0255-4C75-8041-7B0525D8373E}"/>
    <dgm:cxn modelId="{1B2C629E-E391-4FE4-B690-05C70A71509C}" srcId="{80DD5E7C-6443-47E4-9C67-D30EA3310B93}" destId="{0616E42E-671E-44DB-92B8-88CE66D45B66}" srcOrd="1" destOrd="0" parTransId="{A54A520B-1C1E-4CB9-8B35-E2B59E4B99A1}" sibTransId="{C5605298-4920-442E-BDE9-30262FF7E9FF}"/>
    <dgm:cxn modelId="{E01D55B6-9ED3-4700-B8E0-746BF6FFBAE7}" srcId="{80DD5E7C-6443-47E4-9C67-D30EA3310B93}" destId="{10D825F3-B1A0-4827-A3E9-EA9AAD528A39}" srcOrd="2" destOrd="0" parTransId="{700D5A0F-4629-46B0-933F-61AFFB654E52}" sibTransId="{5A9741F2-FF29-46F4-B41A-683512AD0974}"/>
    <dgm:cxn modelId="{A80060F8-8AD5-4CAE-A0A1-2BCF9C9AB00C}" type="presOf" srcId="{619E5353-6602-4B3C-9297-A214A246015E}" destId="{9CE13E2D-7ED1-4EA8-BD45-C56F463978E3}" srcOrd="0" destOrd="0" presId="urn:microsoft.com/office/officeart/2018/2/layout/IconVerticalSolidList"/>
    <dgm:cxn modelId="{A48D93BC-FF29-4264-B524-A501E5754B9D}" type="presParOf" srcId="{A51B3CC2-70C6-496A-B49D-2F4F63EA4E64}" destId="{F32FCEDF-E1BF-4F1F-B49F-0E3902188752}" srcOrd="0" destOrd="0" presId="urn:microsoft.com/office/officeart/2018/2/layout/IconVerticalSolidList"/>
    <dgm:cxn modelId="{24E5A816-F2E8-4C6B-A1F3-7FB7EC848129}" type="presParOf" srcId="{F32FCEDF-E1BF-4F1F-B49F-0E3902188752}" destId="{A8B6C433-AC33-4623-94E5-9ABD649F79C7}" srcOrd="0" destOrd="0" presId="urn:microsoft.com/office/officeart/2018/2/layout/IconVerticalSolidList"/>
    <dgm:cxn modelId="{C55C6F70-43D0-488E-9CCC-FD3887382C48}" type="presParOf" srcId="{F32FCEDF-E1BF-4F1F-B49F-0E3902188752}" destId="{32CBD46D-3255-437F-912D-8B74953A6386}" srcOrd="1" destOrd="0" presId="urn:microsoft.com/office/officeart/2018/2/layout/IconVerticalSolidList"/>
    <dgm:cxn modelId="{64E7BA7C-EBB0-4151-AC6E-7DDFCBF11143}" type="presParOf" srcId="{F32FCEDF-E1BF-4F1F-B49F-0E3902188752}" destId="{612F1AE9-CBA5-448C-9027-F125DAEB7C47}" srcOrd="2" destOrd="0" presId="urn:microsoft.com/office/officeart/2018/2/layout/IconVerticalSolidList"/>
    <dgm:cxn modelId="{64CC9DAC-B59F-49FE-BAA0-C0BC156CE273}" type="presParOf" srcId="{F32FCEDF-E1BF-4F1F-B49F-0E3902188752}" destId="{8E2904C0-D5AB-40DB-A889-BB8FE7FFCC5E}" srcOrd="3" destOrd="0" presId="urn:microsoft.com/office/officeart/2018/2/layout/IconVerticalSolidList"/>
    <dgm:cxn modelId="{BF630507-CDE4-4346-B677-61D426706B57}" type="presParOf" srcId="{A51B3CC2-70C6-496A-B49D-2F4F63EA4E64}" destId="{9CD97C73-A870-4DF1-B307-4F6806D56B17}" srcOrd="1" destOrd="0" presId="urn:microsoft.com/office/officeart/2018/2/layout/IconVerticalSolidList"/>
    <dgm:cxn modelId="{C72B1185-985A-4449-A9A7-475EA6B5714D}" type="presParOf" srcId="{A51B3CC2-70C6-496A-B49D-2F4F63EA4E64}" destId="{54B7B3EF-E256-4C0B-9B54-57418BDD843D}" srcOrd="2" destOrd="0" presId="urn:microsoft.com/office/officeart/2018/2/layout/IconVerticalSolidList"/>
    <dgm:cxn modelId="{1157ADDE-AB80-48B8-9D9E-52E27BE4ACE7}" type="presParOf" srcId="{54B7B3EF-E256-4C0B-9B54-57418BDD843D}" destId="{28784A23-57E9-448E-ABB1-6BD15EE6A804}" srcOrd="0" destOrd="0" presId="urn:microsoft.com/office/officeart/2018/2/layout/IconVerticalSolidList"/>
    <dgm:cxn modelId="{0D5BEAA6-3207-459C-BC5D-65597E86B471}" type="presParOf" srcId="{54B7B3EF-E256-4C0B-9B54-57418BDD843D}" destId="{DF11AFD5-DCA9-4789-BBF6-877AB65E1C19}" srcOrd="1" destOrd="0" presId="urn:microsoft.com/office/officeart/2018/2/layout/IconVerticalSolidList"/>
    <dgm:cxn modelId="{B0E00889-A3D5-4A1C-A37C-2F0209D69496}" type="presParOf" srcId="{54B7B3EF-E256-4C0B-9B54-57418BDD843D}" destId="{5A9DE215-19B5-450B-93D9-53F3762BA901}" srcOrd="2" destOrd="0" presId="urn:microsoft.com/office/officeart/2018/2/layout/IconVerticalSolidList"/>
    <dgm:cxn modelId="{F2FDEAFF-E737-4C62-A038-1C9EA25FA74D}" type="presParOf" srcId="{54B7B3EF-E256-4C0B-9B54-57418BDD843D}" destId="{310C9CAA-2E0A-49F5-A632-7AC3D3777A82}" srcOrd="3" destOrd="0" presId="urn:microsoft.com/office/officeart/2018/2/layout/IconVerticalSolidList"/>
    <dgm:cxn modelId="{183C03DC-9F8D-47B1-93A9-3080A424CB09}" type="presParOf" srcId="{A51B3CC2-70C6-496A-B49D-2F4F63EA4E64}" destId="{1CA2935F-FE08-4304-AAE8-79782693C17B}" srcOrd="3" destOrd="0" presId="urn:microsoft.com/office/officeart/2018/2/layout/IconVerticalSolidList"/>
    <dgm:cxn modelId="{C2DA6445-4AEA-43EB-8CAE-45355341A317}" type="presParOf" srcId="{A51B3CC2-70C6-496A-B49D-2F4F63EA4E64}" destId="{615590FB-F3B5-4FCF-800C-1263664D504C}" srcOrd="4" destOrd="0" presId="urn:microsoft.com/office/officeart/2018/2/layout/IconVerticalSolidList"/>
    <dgm:cxn modelId="{3A0C572E-7FA9-4CBA-B2C5-88133B4FBE89}" type="presParOf" srcId="{615590FB-F3B5-4FCF-800C-1263664D504C}" destId="{1F01671E-2A4A-46B1-A416-4F6934313A73}" srcOrd="0" destOrd="0" presId="urn:microsoft.com/office/officeart/2018/2/layout/IconVerticalSolidList"/>
    <dgm:cxn modelId="{6DABCA42-3CAA-4D11-9F26-91E6EDC3A0AA}" type="presParOf" srcId="{615590FB-F3B5-4FCF-800C-1263664D504C}" destId="{ABDC1F5B-7456-40FE-B6E5-37A303AC7F61}" srcOrd="1" destOrd="0" presId="urn:microsoft.com/office/officeart/2018/2/layout/IconVerticalSolidList"/>
    <dgm:cxn modelId="{13F67B94-5BA1-4031-B25C-D2C0CA259EBB}" type="presParOf" srcId="{615590FB-F3B5-4FCF-800C-1263664D504C}" destId="{03933805-1EF3-4EB6-92F5-2C20E968B852}" srcOrd="2" destOrd="0" presId="urn:microsoft.com/office/officeart/2018/2/layout/IconVerticalSolidList"/>
    <dgm:cxn modelId="{B782180B-700C-4C6C-A17A-001F1ACDCCD8}" type="presParOf" srcId="{615590FB-F3B5-4FCF-800C-1263664D504C}" destId="{1CD5AC61-5F76-4661-8DD0-BD96976D4659}" srcOrd="3" destOrd="0" presId="urn:microsoft.com/office/officeart/2018/2/layout/IconVerticalSolidList"/>
    <dgm:cxn modelId="{0550FE39-205F-4BC3-B0EF-98EB390C2090}" type="presParOf" srcId="{A51B3CC2-70C6-496A-B49D-2F4F63EA4E64}" destId="{83D9D87A-1D97-497F-B1F4-5CDAEDD82422}" srcOrd="5" destOrd="0" presId="urn:microsoft.com/office/officeart/2018/2/layout/IconVerticalSolidList"/>
    <dgm:cxn modelId="{1FBC8E00-1BD1-486D-A74F-B53E7347B92F}" type="presParOf" srcId="{A51B3CC2-70C6-496A-B49D-2F4F63EA4E64}" destId="{45BAE442-D2D2-41C9-825E-61BEF149E5C1}" srcOrd="6" destOrd="0" presId="urn:microsoft.com/office/officeart/2018/2/layout/IconVerticalSolidList"/>
    <dgm:cxn modelId="{9C821EF2-2F48-46C5-AA6B-B2F8E2B30623}" type="presParOf" srcId="{45BAE442-D2D2-41C9-825E-61BEF149E5C1}" destId="{E797ADB1-A5B8-4E93-9CA1-0758FA7BE8DB}" srcOrd="0" destOrd="0" presId="urn:microsoft.com/office/officeart/2018/2/layout/IconVerticalSolidList"/>
    <dgm:cxn modelId="{D576D322-5A6B-46A3-9EEF-444047C2054B}" type="presParOf" srcId="{45BAE442-D2D2-41C9-825E-61BEF149E5C1}" destId="{54A2CA41-FDA8-4E0A-B08D-AAB664D691A5}" srcOrd="1" destOrd="0" presId="urn:microsoft.com/office/officeart/2018/2/layout/IconVerticalSolidList"/>
    <dgm:cxn modelId="{3E35E1F4-DC2D-49B5-878C-5B0BEE74B713}" type="presParOf" srcId="{45BAE442-D2D2-41C9-825E-61BEF149E5C1}" destId="{4B4EA881-6D4C-4C00-8DED-3D430601DB3F}" srcOrd="2" destOrd="0" presId="urn:microsoft.com/office/officeart/2018/2/layout/IconVerticalSolidList"/>
    <dgm:cxn modelId="{3DCCBC36-68C2-4E32-A018-57E639AF7AAD}" type="presParOf" srcId="{45BAE442-D2D2-41C9-825E-61BEF149E5C1}" destId="{9CE13E2D-7ED1-4EA8-BD45-C56F463978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2FDDD-7896-4B03-B54D-7DCD7AAA8E18}">
      <dsp:nvSpPr>
        <dsp:cNvPr id="0" name=""/>
        <dsp:cNvSpPr/>
      </dsp:nvSpPr>
      <dsp:spPr>
        <a:xfrm>
          <a:off x="1052586" y="941112"/>
          <a:ext cx="841042" cy="7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6EB28-0093-4914-AE71-A1654ACDE62C}">
      <dsp:nvSpPr>
        <dsp:cNvPr id="0" name=""/>
        <dsp:cNvSpPr/>
      </dsp:nvSpPr>
      <dsp:spPr>
        <a:xfrm>
          <a:off x="1944092" y="870500"/>
          <a:ext cx="96719" cy="181664"/>
        </a:xfrm>
        <a:prstGeom prst="chevron">
          <a:avLst>
            <a:gd name="adj" fmla="val 9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69B4A-EA4F-4201-A692-7DD050447F32}">
      <dsp:nvSpPr>
        <dsp:cNvPr id="0" name=""/>
        <dsp:cNvSpPr/>
      </dsp:nvSpPr>
      <dsp:spPr>
        <a:xfrm>
          <a:off x="525631" y="519322"/>
          <a:ext cx="843651" cy="8436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</a:p>
      </dsp:txBody>
      <dsp:txXfrm>
        <a:off x="649181" y="642872"/>
        <a:ext cx="596551" cy="596551"/>
      </dsp:txXfrm>
    </dsp:sp>
    <dsp:sp modelId="{C79AEFC5-DA83-4D93-B9F2-F40467509E6F}">
      <dsp:nvSpPr>
        <dsp:cNvPr id="0" name=""/>
        <dsp:cNvSpPr/>
      </dsp:nvSpPr>
      <dsp:spPr>
        <a:xfrm>
          <a:off x="1283" y="1528573"/>
          <a:ext cx="18923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dirty="0"/>
            <a:t>A linear function is a function where the rate of change is constant.</a:t>
          </a:r>
          <a:endParaRPr lang="en-US" sz="1500" kern="1200" dirty="0"/>
        </a:p>
      </dsp:txBody>
      <dsp:txXfrm>
        <a:off x="1283" y="1907042"/>
        <a:ext cx="1892345" cy="1587131"/>
      </dsp:txXfrm>
    </dsp:sp>
    <dsp:sp modelId="{C5C147E5-450F-4F48-94EE-E536CA2AF12B}">
      <dsp:nvSpPr>
        <dsp:cNvPr id="0" name=""/>
        <dsp:cNvSpPr/>
      </dsp:nvSpPr>
      <dsp:spPr>
        <a:xfrm>
          <a:off x="2103890" y="941112"/>
          <a:ext cx="1892345" cy="7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DE0B1-2DA4-4D66-A92A-24877920B1DF}">
      <dsp:nvSpPr>
        <dsp:cNvPr id="0" name=""/>
        <dsp:cNvSpPr/>
      </dsp:nvSpPr>
      <dsp:spPr>
        <a:xfrm>
          <a:off x="4046698" y="870500"/>
          <a:ext cx="96719" cy="181665"/>
        </a:xfrm>
        <a:prstGeom prst="chevron">
          <a:avLst>
            <a:gd name="adj" fmla="val 9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44E30-A3C6-4591-B0BC-D67F32FD87A7}">
      <dsp:nvSpPr>
        <dsp:cNvPr id="0" name=""/>
        <dsp:cNvSpPr/>
      </dsp:nvSpPr>
      <dsp:spPr>
        <a:xfrm>
          <a:off x="2628237" y="519322"/>
          <a:ext cx="843651" cy="8436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</a:p>
      </dsp:txBody>
      <dsp:txXfrm>
        <a:off x="2751787" y="642872"/>
        <a:ext cx="596551" cy="596551"/>
      </dsp:txXfrm>
    </dsp:sp>
    <dsp:sp modelId="{765674E4-D69E-4033-B6F2-1455F21FA32F}">
      <dsp:nvSpPr>
        <dsp:cNvPr id="0" name=""/>
        <dsp:cNvSpPr/>
      </dsp:nvSpPr>
      <dsp:spPr>
        <a:xfrm>
          <a:off x="2103890" y="1528573"/>
          <a:ext cx="18923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dirty="0"/>
            <a:t>The equation for a linear function is y = mx + b, where m is the slope and b is the y-intercept.</a:t>
          </a:r>
          <a:endParaRPr lang="en-US" sz="1500" kern="1200" dirty="0"/>
        </a:p>
      </dsp:txBody>
      <dsp:txXfrm>
        <a:off x="2103890" y="1907042"/>
        <a:ext cx="1892345" cy="1587131"/>
      </dsp:txXfrm>
    </dsp:sp>
    <dsp:sp modelId="{FE29DF60-01D0-4BCF-8CAF-2436CFE60EC0}">
      <dsp:nvSpPr>
        <dsp:cNvPr id="0" name=""/>
        <dsp:cNvSpPr/>
      </dsp:nvSpPr>
      <dsp:spPr>
        <a:xfrm>
          <a:off x="4206496" y="941112"/>
          <a:ext cx="1892345" cy="7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A9AE0-73E6-40D0-82FF-B5CBF54D7E83}">
      <dsp:nvSpPr>
        <dsp:cNvPr id="0" name=""/>
        <dsp:cNvSpPr/>
      </dsp:nvSpPr>
      <dsp:spPr>
        <a:xfrm>
          <a:off x="6149305" y="870500"/>
          <a:ext cx="96719" cy="181665"/>
        </a:xfrm>
        <a:prstGeom prst="chevron">
          <a:avLst>
            <a:gd name="adj" fmla="val 9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95605-A043-4D7B-84F1-51023B900347}">
      <dsp:nvSpPr>
        <dsp:cNvPr id="0" name=""/>
        <dsp:cNvSpPr/>
      </dsp:nvSpPr>
      <dsp:spPr>
        <a:xfrm>
          <a:off x="4730844" y="519322"/>
          <a:ext cx="843651" cy="8436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</a:p>
      </dsp:txBody>
      <dsp:txXfrm>
        <a:off x="4854394" y="642872"/>
        <a:ext cx="596551" cy="596551"/>
      </dsp:txXfrm>
    </dsp:sp>
    <dsp:sp modelId="{407681C1-CCE2-4EF9-9CF6-C06FF8ED02CF}">
      <dsp:nvSpPr>
        <dsp:cNvPr id="0" name=""/>
        <dsp:cNvSpPr/>
      </dsp:nvSpPr>
      <dsp:spPr>
        <a:xfrm>
          <a:off x="4206496" y="1528573"/>
          <a:ext cx="18923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To graph a linear function, we plot the y-intercept and use the slope to find another point.</a:t>
          </a:r>
          <a:endParaRPr lang="en-US" sz="1500" kern="1200"/>
        </a:p>
      </dsp:txBody>
      <dsp:txXfrm>
        <a:off x="4206496" y="1907042"/>
        <a:ext cx="1892345" cy="1587131"/>
      </dsp:txXfrm>
    </dsp:sp>
    <dsp:sp modelId="{EA646CE8-1ADE-42CD-87E9-5F38A5146893}">
      <dsp:nvSpPr>
        <dsp:cNvPr id="0" name=""/>
        <dsp:cNvSpPr/>
      </dsp:nvSpPr>
      <dsp:spPr>
        <a:xfrm>
          <a:off x="6309103" y="941112"/>
          <a:ext cx="1892345" cy="7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96B65-1B90-4D55-BC34-45930E46EB2C}">
      <dsp:nvSpPr>
        <dsp:cNvPr id="0" name=""/>
        <dsp:cNvSpPr/>
      </dsp:nvSpPr>
      <dsp:spPr>
        <a:xfrm>
          <a:off x="8251911" y="870500"/>
          <a:ext cx="96719" cy="181665"/>
        </a:xfrm>
        <a:prstGeom prst="chevron">
          <a:avLst>
            <a:gd name="adj" fmla="val 9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D7934-85FE-44FB-A807-5E4F0827D1B6}">
      <dsp:nvSpPr>
        <dsp:cNvPr id="0" name=""/>
        <dsp:cNvSpPr/>
      </dsp:nvSpPr>
      <dsp:spPr>
        <a:xfrm>
          <a:off x="6833450" y="519322"/>
          <a:ext cx="843651" cy="8436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</a:p>
      </dsp:txBody>
      <dsp:txXfrm>
        <a:off x="6957000" y="642872"/>
        <a:ext cx="596551" cy="596551"/>
      </dsp:txXfrm>
    </dsp:sp>
    <dsp:sp modelId="{8885977D-5A53-4992-81D4-3A41585E508C}">
      <dsp:nvSpPr>
        <dsp:cNvPr id="0" name=""/>
        <dsp:cNvSpPr/>
      </dsp:nvSpPr>
      <dsp:spPr>
        <a:xfrm>
          <a:off x="6309103" y="1528573"/>
          <a:ext cx="18923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The resulting graph is a straight line.</a:t>
          </a:r>
          <a:endParaRPr lang="en-US" sz="1500" kern="1200"/>
        </a:p>
      </dsp:txBody>
      <dsp:txXfrm>
        <a:off x="6309103" y="1907042"/>
        <a:ext cx="1892345" cy="1587131"/>
      </dsp:txXfrm>
    </dsp:sp>
    <dsp:sp modelId="{634BB33A-9864-4CD3-BD45-BD044977E407}">
      <dsp:nvSpPr>
        <dsp:cNvPr id="0" name=""/>
        <dsp:cNvSpPr/>
      </dsp:nvSpPr>
      <dsp:spPr>
        <a:xfrm>
          <a:off x="8411709" y="941111"/>
          <a:ext cx="946172" cy="7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65701-2827-4E67-9291-717D24869390}">
      <dsp:nvSpPr>
        <dsp:cNvPr id="0" name=""/>
        <dsp:cNvSpPr/>
      </dsp:nvSpPr>
      <dsp:spPr>
        <a:xfrm>
          <a:off x="8936057" y="519322"/>
          <a:ext cx="843651" cy="8436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</a:t>
          </a:r>
        </a:p>
      </dsp:txBody>
      <dsp:txXfrm>
        <a:off x="9059607" y="642872"/>
        <a:ext cx="596551" cy="596551"/>
      </dsp:txXfrm>
    </dsp:sp>
    <dsp:sp modelId="{3B22ADBB-7ABF-49FB-BD27-8B0823597C96}">
      <dsp:nvSpPr>
        <dsp:cNvPr id="0" name=""/>
        <dsp:cNvSpPr/>
      </dsp:nvSpPr>
      <dsp:spPr>
        <a:xfrm>
          <a:off x="8411709" y="1528573"/>
          <a:ext cx="18923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/>
            <a:t>Linear functions are everywhere in the world around us and are very useful!</a:t>
          </a:r>
          <a:endParaRPr lang="en-US" sz="1500" kern="1200"/>
        </a:p>
      </dsp:txBody>
      <dsp:txXfrm>
        <a:off x="8411709" y="1907042"/>
        <a:ext cx="1892345" cy="1587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6C433-AC33-4623-94E5-9ABD649F79C7}">
      <dsp:nvSpPr>
        <dsp:cNvPr id="0" name=""/>
        <dsp:cNvSpPr/>
      </dsp:nvSpPr>
      <dsp:spPr>
        <a:xfrm>
          <a:off x="0" y="1665"/>
          <a:ext cx="10515600" cy="8442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BD46D-3255-437F-912D-8B74953A6386}">
      <dsp:nvSpPr>
        <dsp:cNvPr id="0" name=""/>
        <dsp:cNvSpPr/>
      </dsp:nvSpPr>
      <dsp:spPr>
        <a:xfrm>
          <a:off x="255384" y="191620"/>
          <a:ext cx="464334" cy="4643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904C0-D5AB-40DB-A889-BB8FE7FFCC5E}">
      <dsp:nvSpPr>
        <dsp:cNvPr id="0" name=""/>
        <dsp:cNvSpPr/>
      </dsp:nvSpPr>
      <dsp:spPr>
        <a:xfrm>
          <a:off x="975103" y="1665"/>
          <a:ext cx="9540496" cy="844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9" tIns="89349" rIns="89349" bIns="893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 write the equation of a linear function from two points, we need to find the slope of the line between them</a:t>
          </a:r>
        </a:p>
      </dsp:txBody>
      <dsp:txXfrm>
        <a:off x="975103" y="1665"/>
        <a:ext cx="9540496" cy="844245"/>
      </dsp:txXfrm>
    </dsp:sp>
    <dsp:sp modelId="{28784A23-57E9-448E-ABB1-6BD15EE6A804}">
      <dsp:nvSpPr>
        <dsp:cNvPr id="0" name=""/>
        <dsp:cNvSpPr/>
      </dsp:nvSpPr>
      <dsp:spPr>
        <a:xfrm>
          <a:off x="0" y="1056972"/>
          <a:ext cx="10515600" cy="8442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1AFD5-DCA9-4789-BBF6-877AB65E1C19}">
      <dsp:nvSpPr>
        <dsp:cNvPr id="0" name=""/>
        <dsp:cNvSpPr/>
      </dsp:nvSpPr>
      <dsp:spPr>
        <a:xfrm>
          <a:off x="255384" y="1246927"/>
          <a:ext cx="464334" cy="4643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C9CAA-2E0A-49F5-A632-7AC3D3777A82}">
      <dsp:nvSpPr>
        <dsp:cNvPr id="0" name=""/>
        <dsp:cNvSpPr/>
      </dsp:nvSpPr>
      <dsp:spPr>
        <a:xfrm>
          <a:off x="975103" y="1056972"/>
          <a:ext cx="9540496" cy="844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9" tIns="89349" rIns="89349" bIns="893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slope is the change in y divided by the change in x</a:t>
          </a:r>
        </a:p>
      </dsp:txBody>
      <dsp:txXfrm>
        <a:off x="975103" y="1056972"/>
        <a:ext cx="9540496" cy="844245"/>
      </dsp:txXfrm>
    </dsp:sp>
    <dsp:sp modelId="{1F01671E-2A4A-46B1-A416-4F6934313A73}">
      <dsp:nvSpPr>
        <dsp:cNvPr id="0" name=""/>
        <dsp:cNvSpPr/>
      </dsp:nvSpPr>
      <dsp:spPr>
        <a:xfrm>
          <a:off x="0" y="2112278"/>
          <a:ext cx="10515600" cy="8442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C1F5B-7456-40FE-B6E5-37A303AC7F61}">
      <dsp:nvSpPr>
        <dsp:cNvPr id="0" name=""/>
        <dsp:cNvSpPr/>
      </dsp:nvSpPr>
      <dsp:spPr>
        <a:xfrm>
          <a:off x="255384" y="2302233"/>
          <a:ext cx="464334" cy="4643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5AC61-5F76-4661-8DD0-BD96976D4659}">
      <dsp:nvSpPr>
        <dsp:cNvPr id="0" name=""/>
        <dsp:cNvSpPr/>
      </dsp:nvSpPr>
      <dsp:spPr>
        <a:xfrm>
          <a:off x="975103" y="2112278"/>
          <a:ext cx="9540496" cy="844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9" tIns="89349" rIns="89349" bIns="893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Once we have the slope, we can use one of the points and the slope to find the y-intercept</a:t>
          </a:r>
        </a:p>
      </dsp:txBody>
      <dsp:txXfrm>
        <a:off x="975103" y="2112278"/>
        <a:ext cx="9540496" cy="844245"/>
      </dsp:txXfrm>
    </dsp:sp>
    <dsp:sp modelId="{E797ADB1-A5B8-4E93-9CA1-0758FA7BE8DB}">
      <dsp:nvSpPr>
        <dsp:cNvPr id="0" name=""/>
        <dsp:cNvSpPr/>
      </dsp:nvSpPr>
      <dsp:spPr>
        <a:xfrm>
          <a:off x="0" y="3167585"/>
          <a:ext cx="10515600" cy="8442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2CA41-FDA8-4E0A-B08D-AAB664D691A5}">
      <dsp:nvSpPr>
        <dsp:cNvPr id="0" name=""/>
        <dsp:cNvSpPr/>
      </dsp:nvSpPr>
      <dsp:spPr>
        <a:xfrm>
          <a:off x="255384" y="3357540"/>
          <a:ext cx="464334" cy="4643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13E2D-7ED1-4EA8-BD45-C56F463978E3}">
      <dsp:nvSpPr>
        <dsp:cNvPr id="0" name=""/>
        <dsp:cNvSpPr/>
      </dsp:nvSpPr>
      <dsp:spPr>
        <a:xfrm>
          <a:off x="975103" y="3167585"/>
          <a:ext cx="9540496" cy="844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9" tIns="89349" rIns="89349" bIns="8934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Finally, we can write the equation in slope-intercept form: y = mx + b</a:t>
          </a:r>
        </a:p>
      </dsp:txBody>
      <dsp:txXfrm>
        <a:off x="975103" y="3167585"/>
        <a:ext cx="9540496" cy="844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8AB39-06B2-45FF-8B5E-8DEA780F045A}" type="datetimeFigureOut"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EF551-E504-46B6-AA2E-A5A638E854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our lesson about Linear Functions. Today, we'll be learning about linear equations and graphs. You might be wondering what exactly a linear function is. We'll get to that very soon!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11F0-2450-408A-B9FC-FA874ADBD325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9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we'll introduce students to linear functions and describe how they model the relationship between two quantities.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3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we'll show students how to write the equation of a linear function given two points on the 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03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we'll show students how to write the equation of a linear function given a graph of the 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will summarize the key points covered in the presentation and remind the students of the importance of linear functions in real-life situations.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7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let's dive into linear functions. One way to think about it is as a straight line on a graph that has a constant rate of change. The equation for a linear function is y = mx + b, where m is the slope of the line and b is the y-intercept. The slope of the line is the change in y divided by the change in x. The y-intercept is the point at which the line crosses the y-axis. Let's take a look at 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11F0-2450-408A-B9FC-FA874ADBD325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8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know what a linear function is, let's talk about how to graph one. First, we plot the y-intercept on the graph. From there, we use the slope to find another point on the line. We can then draw a straight line through these two points, and the resulting graph will be a straight line. The slope of the line can tell us a lot about the function, such as if it's increasing or decreasing.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11F0-2450-408A-B9FC-FA874ADBD325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5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Linear functions are everywhere in the world around us! For example, the cost of a taxi ride might be modeled by a linear function, with the fixed starting cost being the y-intercept. The distance a car can travel on a tank of gas might also be a linear function, with the slope being the miles per gallon. Linear functions are very useful in many areas of life, and it's important to be able to recognize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11F0-2450-408A-B9FC-FA874ADBD32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39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conclusion, today we learned about linear functions and how to identify and graph them. We've learned that a linear function is a function where the rate of change is constant and that the equation for a linear function is y = mx + b. To graph a linear function, we plot the y-intercept and use the slope to find another point, resulting in a straight line. Linear functions are everywhere in the world around us and are very useful!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11F0-2450-408A-B9FC-FA874ADBD325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1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will explain to the students how to write the equation of a linear function from a table of x and y values. We will show them how to calculate the slope and y-intercept from the data, and how to use them to write the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will provide an example to the students to practice writing the equation of a linear function from two given points. We will show them the steps involved in finding the slope and y-intercept and how to use them to write the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9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will provide another example to the students to practice writing the equation of a linear function from a given table of x and y values. We will show them the steps involved in finding the slope and y-intercept and how to use them to write the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6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will provide two practice problems for the students to solve. We will give them the data sets and ask them to find the slope and y-intercept, and then write the equation of the line passing through the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F551-E504-46B6-AA2E-A5A638E8549B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1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293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2958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793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1973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7166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057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EDE50D6-574B-40AF-946F-D52A04ADE379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45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74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7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53509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38697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2408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4820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7963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6461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7920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91B17-9318-49DB-B28B-6E5994AE9581}" type="datetime1">
              <a:rPr lang="en-US" smtClean="0"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4462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0AA6-0402-5C98-E189-2385647BC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2234512"/>
            <a:ext cx="4906019" cy="1238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Equations of Linear Functions	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3CA55A3-E6C7-D701-AA17-3FB8127D9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39604" y="3835164"/>
            <a:ext cx="4959350" cy="469900"/>
          </a:xfrm>
        </p:spPr>
        <p:txBody>
          <a:bodyPr/>
          <a:lstStyle/>
          <a:p>
            <a:r>
              <a:rPr lang="en-US" dirty="0"/>
              <a:t>Math 8B Unit 8 Lesson 7</a:t>
            </a:r>
          </a:p>
        </p:txBody>
      </p:sp>
    </p:spTree>
    <p:extLst>
      <p:ext uri="{BB962C8B-B14F-4D97-AF65-F5344CB8AC3E}">
        <p14:creationId xmlns:p14="http://schemas.microsoft.com/office/powerpoint/2010/main" val="103522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12D4-9100-609C-A447-66F833BE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Writing the Equation of a Linear Function from a Table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92456-7061-7FA5-F926-073024DE7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write the equation of a linear function from a table, we need to find the slope and y-intercept.</a:t>
            </a:r>
          </a:p>
          <a:p>
            <a:r>
              <a:rPr lang="en-US" dirty="0">
                <a:solidFill>
                  <a:schemeClr val="bg1"/>
                </a:solidFill>
              </a:rPr>
              <a:t>The slope is given by the change in y divided by the change in x (rise over run).</a:t>
            </a:r>
          </a:p>
          <a:p>
            <a:r>
              <a:rPr lang="en-US" dirty="0">
                <a:solidFill>
                  <a:schemeClr val="bg1"/>
                </a:solidFill>
              </a:rPr>
              <a:t>The y-intercept is the value of y when x is zero.</a:t>
            </a:r>
          </a:p>
          <a:p>
            <a:r>
              <a:rPr lang="en-US" dirty="0">
                <a:solidFill>
                  <a:schemeClr val="bg1"/>
                </a:solidFill>
              </a:rPr>
              <a:t>Once we have the slope and y-intercept, we can write the equation as y = mx + b.</a:t>
            </a:r>
          </a:p>
        </p:txBody>
      </p:sp>
    </p:spTree>
    <p:extLst>
      <p:ext uri="{BB962C8B-B14F-4D97-AF65-F5344CB8AC3E}">
        <p14:creationId xmlns:p14="http://schemas.microsoft.com/office/powerpoint/2010/main" val="3157027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774A-7459-6C8F-A5EB-B864BE04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964097"/>
            <a:ext cx="4912459" cy="7893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Example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7259F6E-B23D-6BCE-59CF-D6FAA4C950B1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1318836" y="1753441"/>
                <a:ext cx="8391693" cy="4144825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Given the points (1, 2) and (3, 8), find the equation of the line passing through them.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First, we need to calculate the slope using the 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(8-2)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(3-1)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 3.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Next, we can use one of the points and the slope to find the y-intercept: 2 = 3(1) + b, so b = -1.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Finally, we can write the equation as y = 3x - 1.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7259F6E-B23D-6BCE-59CF-D6FAA4C950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1318836" y="1753441"/>
                <a:ext cx="8391693" cy="414482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751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4189-C0B3-CCA6-F112-9356E02E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Example</a:t>
            </a:r>
            <a:r>
              <a:rPr lang="en-US" sz="4000" dirty="0">
                <a:solidFill>
                  <a:schemeClr val="bg1"/>
                </a:solidFill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5FB47-BCD3-C3A2-93BC-21382EBF0A04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222513" y="2355644"/>
                <a:ext cx="8763000" cy="3495582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Given the table of x and y values, find the equation of the line passing through them.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First, we need to calculate the slope using the formula: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(5-1)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(4-1)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mtClean="0">
                            <a:solidFill>
                              <a:schemeClr val="bg1"/>
                            </a:solidFill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chemeClr val="bg1"/>
                            </a:solidFill>
                          </a:rPr>
                          <m:t>4</m:t>
                        </m:r>
                      </m:num>
                      <m:den>
                        <m:r>
                          <a:rPr lang="en-US" b="0" i="0" smtClean="0">
                            <a:solidFill>
                              <a:schemeClr val="bg1"/>
                            </a:solidFill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Next, we can use one of the points and the slope to find the y-intercept: 1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)(-1) + b, so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Finally, we can write the equation as y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5FB47-BCD3-C3A2-93BC-21382EBF0A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222513" y="2355644"/>
                <a:ext cx="8763000" cy="3495582"/>
              </a:xfrm>
              <a:prstGeom prst="rect">
                <a:avLst/>
              </a:prstGeom>
              <a:blipFill>
                <a:blip r:embed="rId3"/>
                <a:stretch>
                  <a:fillRect l="-1253" t="-3833" r="-1531" b="-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202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6ABD-5CED-F0FC-BAC4-D1ECFBEC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C5E1-1F05-920E-2CBB-3A7E722F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Now it's your turn to practice writing the equation of a linear function!</a:t>
            </a:r>
          </a:p>
          <a:p>
            <a:r>
              <a:rPr lang="en-US" sz="2800" dirty="0">
                <a:solidFill>
                  <a:schemeClr val="bg1"/>
                </a:solidFill>
              </a:rPr>
              <a:t>Use the given data to find the slope and y-intercept, and then write the equation.</a:t>
            </a:r>
          </a:p>
          <a:p>
            <a:r>
              <a:rPr lang="en-US" sz="2800" dirty="0">
                <a:solidFill>
                  <a:schemeClr val="bg1"/>
                </a:solidFill>
              </a:rPr>
              <a:t>Data set 1: (2, 5) and (6, 11)</a:t>
            </a:r>
          </a:p>
          <a:p>
            <a:r>
              <a:rPr lang="en-US" sz="2800" dirty="0">
                <a:solidFill>
                  <a:schemeClr val="bg1"/>
                </a:solidFill>
              </a:rPr>
              <a:t>Data set 2: (3, 4) and (7, 9)</a:t>
            </a:r>
          </a:p>
        </p:txBody>
      </p:sp>
    </p:spTree>
    <p:extLst>
      <p:ext uri="{BB962C8B-B14F-4D97-AF65-F5344CB8AC3E}">
        <p14:creationId xmlns:p14="http://schemas.microsoft.com/office/powerpoint/2010/main" val="407531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AB2247C-4E88-1B7B-EA52-1A4720E329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31081" y="3007839"/>
            <a:ext cx="10129837" cy="2465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00F51F-C35B-E6AA-1EBE-6AC6AB09B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214" y="1377950"/>
            <a:ext cx="4905375" cy="1238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8522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65ED9-6B4B-281A-BCB4-6714570BD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800" dirty="0"/>
              <a:t>Answer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AA5E2-C00F-1A5C-683E-2FCC38BCA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09" y="3214876"/>
            <a:ext cx="84619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3DE1A-9375-EA44-2F9B-992A88EC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2A5B9-9B2D-FC4E-557A-200ED32DEC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869" y="1057465"/>
            <a:ext cx="4906019" cy="1238250"/>
          </a:xfrm>
        </p:spPr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81950-8607-5950-20BF-68F21B2B29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24000"/>
            <a:ext cx="3411538" cy="3478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406B1B-1BBF-6648-EBC9-956A093E974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17536" y="1914559"/>
            <a:ext cx="6764337" cy="40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929B5A-C84D-83A7-E924-7EAF2416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25053D11-D50A-C685-FB81-6F66B0C3F1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34180" b="25941"/>
          <a:stretch/>
        </p:blipFill>
        <p:spPr>
          <a:xfrm>
            <a:off x="2701487" y="2731040"/>
            <a:ext cx="5735637" cy="1395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31F83F-76F1-BC66-A1FD-F9B441167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932" y="1624519"/>
            <a:ext cx="2354093" cy="10026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r>
              <a:rPr lang="en-US" sz="5400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42186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89FC6-EB65-E426-BCE5-CE3D1297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C16A665-C6A4-9C21-6545-A46985912E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3756" r="8190" b="22091"/>
          <a:stretch/>
        </p:blipFill>
        <p:spPr>
          <a:xfrm>
            <a:off x="883570" y="2954466"/>
            <a:ext cx="9667707" cy="15828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3BCCC7-A34F-CEDF-3D63-81ED4E84FC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1439693"/>
            <a:ext cx="2900024" cy="915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49607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B7EE26-B330-E03A-A384-7AFC9CD4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08085-F1ED-9729-1944-21DB391A61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064" y="1803866"/>
            <a:ext cx="2307429" cy="888067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3CB75-E08D-EAFE-F20A-878114095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10100"/>
            <a:ext cx="1099343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Answer</a:t>
            </a:r>
          </a:p>
        </p:txBody>
      </p:sp>
      <p:pic>
        <p:nvPicPr>
          <p:cNvPr id="5" name="Content Placeholder 4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70658FB6-587E-64A7-8E85-764177033B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99707" y="2740818"/>
            <a:ext cx="3092450" cy="1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5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nancial graphs on a dark display">
            <a:extLst>
              <a:ext uri="{FF2B5EF4-FFF2-40B4-BE49-F238E27FC236}">
                <a16:creationId xmlns:a16="http://schemas.microsoft.com/office/drawing/2014/main" id="{5BC146BE-DCDE-1849-64BB-6D70760649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80481"/>
            <a:ext cx="5181600" cy="3238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F3B2C-4A2D-0F1B-E9A6-A98DD8E1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What is a linear function?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045E3-9C52-C575-364A-F8EE15B680F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 linear function is a function where the rate of change is constant.</a:t>
            </a:r>
          </a:p>
          <a:p>
            <a:r>
              <a:rPr lang="en-US">
                <a:solidFill>
                  <a:schemeClr val="bg1"/>
                </a:solidFill>
              </a:rPr>
              <a:t>The equation for a linear function is y = mx + b.</a:t>
            </a:r>
          </a:p>
          <a:p>
            <a:r>
              <a:rPr lang="en-US">
                <a:solidFill>
                  <a:schemeClr val="bg1"/>
                </a:solidFill>
              </a:rPr>
              <a:t>In the equation, m is the slope of the line and b is the y-intercept.</a:t>
            </a:r>
          </a:p>
          <a:p>
            <a:r>
              <a:rPr lang="en-US">
                <a:solidFill>
                  <a:schemeClr val="bg1"/>
                </a:solidFill>
              </a:rPr>
              <a:t>The slope of the line is the change in y divided by the change in x.</a:t>
            </a:r>
          </a:p>
          <a:p>
            <a:r>
              <a:rPr lang="en-US">
                <a:solidFill>
                  <a:schemeClr val="bg1"/>
                </a:solidFill>
              </a:rPr>
              <a:t>The y-intercept is the point at which the line crosses the y-axis.</a:t>
            </a:r>
          </a:p>
        </p:txBody>
      </p:sp>
    </p:spTree>
    <p:extLst>
      <p:ext uri="{BB962C8B-B14F-4D97-AF65-F5344CB8AC3E}">
        <p14:creationId xmlns:p14="http://schemas.microsoft.com/office/powerpoint/2010/main" val="410408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98BE0-559E-5EA4-5104-9DB4B7310F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linear function has a constant rate of change between two variables</a:t>
            </a:r>
          </a:p>
          <a:p>
            <a:r>
              <a:rPr lang="en-US" dirty="0">
                <a:solidFill>
                  <a:schemeClr val="bg1"/>
                </a:solidFill>
              </a:rPr>
              <a:t>This means that as one variable changes by a certain amount, the other variable changes by a consistent amount</a:t>
            </a:r>
          </a:p>
          <a:p>
            <a:r>
              <a:rPr lang="en-US" dirty="0">
                <a:solidFill>
                  <a:schemeClr val="bg1"/>
                </a:solidFill>
              </a:rPr>
              <a:t>The equation for a linear function is y = mx + b, where m is the slope and b is the y-intercept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BD9E1-CB77-4D9B-9889-8C5B6D79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868687"/>
            <a:ext cx="10515600" cy="7291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Review:  Describing the relationship between two quantities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2095CBA-5C17-9361-4BD9-9D62CBE05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47"/>
          <a:stretch/>
        </p:blipFill>
        <p:spPr>
          <a:xfrm>
            <a:off x="7175841" y="2609781"/>
            <a:ext cx="4065104" cy="29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64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C078-CE50-7051-EE93-744AD03F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100" dirty="0"/>
              <a:t>Review: Writing the equation of a linear function from two points</a:t>
            </a:r>
          </a:p>
        </p:txBody>
      </p: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924D9C95-24E9-F0D3-5840-12CC0F2A3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580322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3924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lk board">
            <a:extLst>
              <a:ext uri="{FF2B5EF4-FFF2-40B4-BE49-F238E27FC236}">
                <a16:creationId xmlns:a16="http://schemas.microsoft.com/office/drawing/2014/main" id="{6BE7918C-30BC-B7C9-6A57-0D315CFE96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291548" y="2295839"/>
            <a:ext cx="5181600" cy="380847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2FEBE-4B13-AD21-2B42-182BA89B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0" kern="1200" cap="all" dirty="0"/>
              <a:t>Review: Writing the equation of a linear function from a graph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162E6-E1FB-59EA-2FCB-1C11E46EEBE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To write the equation of a linear function from a graph, we need to find the slope of the 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 can find the slope by picking two points on the line and using the slope formula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Once we have the slope, we can use the y-intercept from the graph to write the equation in slope-intercept form: y = mx + b</a:t>
            </a:r>
          </a:p>
        </p:txBody>
      </p:sp>
    </p:spTree>
    <p:extLst>
      <p:ext uri="{BB962C8B-B14F-4D97-AF65-F5344CB8AC3E}">
        <p14:creationId xmlns:p14="http://schemas.microsoft.com/office/powerpoint/2010/main" val="817134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7EBE-0882-06E5-13C2-F3B14A56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753F7-15C7-8868-8F5D-E50F3204E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 this presentation, we learned what a linear function is, how to graph it, and how to write its equation from a table of data.</a:t>
            </a:r>
          </a:p>
          <a:p>
            <a:r>
              <a:rPr lang="en-US"/>
              <a:t>We also worked through some examples and practice problems to reinforce our understanding of the concept.</a:t>
            </a:r>
          </a:p>
          <a:p>
            <a:r>
              <a:rPr lang="en-US"/>
              <a:t>Remember, a linear function is a powerful tool for modeling the relationship between two variables in real-life situations.</a:t>
            </a:r>
          </a:p>
        </p:txBody>
      </p:sp>
    </p:spTree>
    <p:extLst>
      <p:ext uri="{BB962C8B-B14F-4D97-AF65-F5344CB8AC3E}">
        <p14:creationId xmlns:p14="http://schemas.microsoft.com/office/powerpoint/2010/main" val="398274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CDB72-D263-D8D0-C406-5F277D87C7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To graph a linear function, we need to plot the y-intercept first.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From there, we use the slope to find another point on the line.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We can then draw a straight line through these two points.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The resulting graph will be a straight line.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The slope of the line can tell us a lot about the function.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7FC6E-6C20-C459-1E2F-A7449AC0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Graphing a linear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1D2D90-D571-9FD1-132C-38677A89FCF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r="21547"/>
          <a:stretch/>
        </p:blipFill>
        <p:spPr>
          <a:xfrm>
            <a:off x="7623313" y="2279041"/>
            <a:ext cx="4065104" cy="29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04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1A3732-9EF8-2B47-5AA3-11D04DC9BA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56631"/>
            <a:ext cx="518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43657-1FA6-BEBA-AF7D-D77BD98BC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Real-life 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F03BA-95CC-F99B-52A2-7BC38E7CDAD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There are many real-life examples of linear functions.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/>
              <a:t>For example, the cost of a taxi ride might be modeled by a linear function.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/>
              <a:t>The distance a car can travel on a tank of gas might also be a linear function.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/>
              <a:t>Linear functions are very useful in many areas of life!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/>
              <a:t>Can you think of any other examples of linear functions?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3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7636-8CB2-94FF-CBD9-436850B8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Summary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569D83D0-1343-4289-2B36-6EED73402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0463033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311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CBC2B-FB5B-13F5-A516-BC4C01FD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Example 1</a:t>
            </a:r>
          </a:p>
        </p:txBody>
      </p:sp>
      <p:pic>
        <p:nvPicPr>
          <p:cNvPr id="5" name="Content Placeholder 4" descr="A math problem with black text&#10;&#10;Description automatically generated">
            <a:extLst>
              <a:ext uri="{FF2B5EF4-FFF2-40B4-BE49-F238E27FC236}">
                <a16:creationId xmlns:a16="http://schemas.microsoft.com/office/drawing/2014/main" id="{3EC699CD-8B62-74AA-9E0B-59D99377C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350"/>
          <a:stretch/>
        </p:blipFill>
        <p:spPr>
          <a:xfrm>
            <a:off x="904898" y="2173252"/>
            <a:ext cx="10839403" cy="28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3F7B-011D-D353-5477-00BFF6E1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Example 2</a:t>
            </a:r>
          </a:p>
        </p:txBody>
      </p:sp>
      <p:pic>
        <p:nvPicPr>
          <p:cNvPr id="4" name="Content Placeholder 3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CFEE8E1-E016-77CA-1804-13E2C469C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4" y="2047461"/>
            <a:ext cx="9904334" cy="25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0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5342-0022-AB6C-F059-DF197FEF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Practice</a:t>
            </a:r>
          </a:p>
        </p:txBody>
      </p:sp>
      <p:pic>
        <p:nvPicPr>
          <p:cNvPr id="4" name="Content Placeholder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CAB4ECE-84B5-7948-668F-A571E41B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712" y="1848678"/>
            <a:ext cx="5955679" cy="41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33D7-689D-9790-C855-2A6991D3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01" y="894522"/>
            <a:ext cx="1963226" cy="7371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Answer</a:t>
            </a:r>
          </a:p>
        </p:txBody>
      </p:sp>
      <p:pic>
        <p:nvPicPr>
          <p:cNvPr id="4" name="Content Placeholder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4BF17E0-76E6-9CBC-03F1-3F33829AD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612" y="1977851"/>
            <a:ext cx="10361962" cy="33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4393"/>
      </p:ext>
    </p:extLst>
  </p:cSld>
  <p:clrMapOvr>
    <a:masterClrMapping/>
  </p:clrMapOvr>
</p:sld>
</file>

<file path=ppt/theme/theme1.xml><?xml version="1.0" encoding="utf-8"?>
<a:theme xmlns:a="http://schemas.openxmlformats.org/drawingml/2006/main" name="Math Theme 2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 Theme 2" id="{97B83439-194E-49F3-BFA4-C1F7005A10E5}" vid="{9352F6CA-5636-492E-A876-3F50E8F4AF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8" ma:contentTypeDescription="Create a new document." ma:contentTypeScope="" ma:versionID="ba25de75f5e2d66382cf6327b7200477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3e20a721a71c1ac7897d10d9a9355766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95B158-7B72-470F-8829-36E0535E25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44CF27-E411-405A-BF4B-4A8CF071A705}">
  <ds:schemaRefs>
    <ds:schemaRef ds:uri="http://schemas.microsoft.com/office/2006/metadata/properties"/>
    <ds:schemaRef ds:uri="http://schemas.microsoft.com/office/infopath/2007/PartnerControls"/>
    <ds:schemaRef ds:uri="bcd61488-c322-43d0-89b6-881a41f9ed06"/>
    <ds:schemaRef ds:uri="1d252d0b-cd19-4c95-9ea0-58e2e745ab15"/>
  </ds:schemaRefs>
</ds:datastoreItem>
</file>

<file path=customXml/itemProps3.xml><?xml version="1.0" encoding="utf-8"?>
<ds:datastoreItem xmlns:ds="http://schemas.openxmlformats.org/officeDocument/2006/customXml" ds:itemID="{B3E1A5B6-6E26-4590-B15D-3B696B4ACE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52d0b-cd19-4c95-9ea0-58e2e745ab15"/>
    <ds:schemaRef ds:uri="bcd61488-c322-43d0-89b6-881a41f9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Math Theme 2</Template>
  <TotalTime>34</TotalTime>
  <Words>1633</Words>
  <Application>Microsoft Office PowerPoint</Application>
  <PresentationFormat>Widescreen</PresentationFormat>
  <Paragraphs>106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Open Sans Light</vt:lpstr>
      <vt:lpstr>Open Sans SemiBold</vt:lpstr>
      <vt:lpstr>Wingdings</vt:lpstr>
      <vt:lpstr>Math Theme 2</vt:lpstr>
      <vt:lpstr>PowerPoint Presentation</vt:lpstr>
      <vt:lpstr>What is a linear function?</vt:lpstr>
      <vt:lpstr>Graphing a linear function</vt:lpstr>
      <vt:lpstr>Real-life examples</vt:lpstr>
      <vt:lpstr>Summary</vt:lpstr>
      <vt:lpstr>Example 1</vt:lpstr>
      <vt:lpstr>Example 2</vt:lpstr>
      <vt:lpstr>Practice</vt:lpstr>
      <vt:lpstr>Answer</vt:lpstr>
      <vt:lpstr>Writing the Equation of a Linear Function from a Table</vt:lpstr>
      <vt:lpstr>Example 1</vt:lpstr>
      <vt:lpstr>Example 2</vt:lpstr>
      <vt:lpstr>Practice</vt:lpstr>
      <vt:lpstr>PowerPoint Presentation</vt:lpstr>
      <vt:lpstr>PowerPoint Presentation</vt:lpstr>
      <vt:lpstr>Practice</vt:lpstr>
      <vt:lpstr>PowerPoint Presentation</vt:lpstr>
      <vt:lpstr>PowerPoint Presentation</vt:lpstr>
      <vt:lpstr>Answer</vt:lpstr>
      <vt:lpstr>Review:  Describing the relationship between two quantities</vt:lpstr>
      <vt:lpstr>Review: Writing the equation of a linear function from two points</vt:lpstr>
      <vt:lpstr>Review: Writing the equation of a linear function from a graph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Murray</cp:lastModifiedBy>
  <cp:revision>46</cp:revision>
  <dcterms:created xsi:type="dcterms:W3CDTF">2024-01-12T13:57:12Z</dcterms:created>
  <dcterms:modified xsi:type="dcterms:W3CDTF">2024-02-03T18:28:58Z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