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24"/>
  </p:notesMasterIdLst>
  <p:sldIdLst>
    <p:sldId id="256" r:id="rId5"/>
    <p:sldId id="261" r:id="rId6"/>
    <p:sldId id="257" r:id="rId7"/>
    <p:sldId id="263" r:id="rId8"/>
    <p:sldId id="258" r:id="rId9"/>
    <p:sldId id="259" r:id="rId10"/>
    <p:sldId id="262" r:id="rId11"/>
    <p:sldId id="265" r:id="rId12"/>
    <p:sldId id="266" r:id="rId13"/>
    <p:sldId id="270" r:id="rId14"/>
    <p:sldId id="268" r:id="rId15"/>
    <p:sldId id="269" r:id="rId16"/>
    <p:sldId id="271" r:id="rId17"/>
    <p:sldId id="267" r:id="rId18"/>
    <p:sldId id="272" r:id="rId19"/>
    <p:sldId id="273" r:id="rId20"/>
    <p:sldId id="274" r:id="rId21"/>
    <p:sldId id="275" r:id="rId22"/>
    <p:sldId id="30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450F76-AD46-F56A-1662-4A54171EB7F3}" v="68" dt="2024-01-09T20:14:02.4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98" d="100"/>
          <a:sy n="98" d="100"/>
        </p:scale>
        <p:origin x="96" y="4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64EBAF-4E69-4043-8820-C590372C450C}" type="doc">
      <dgm:prSet loTypeId="urn:microsoft.com/office/officeart/2016/7/layout/BasicLinearProcessNumbered" loCatId="process" qsTypeId="urn:microsoft.com/office/officeart/2005/8/quickstyle/simple1" qsCatId="simple" csTypeId="urn:microsoft.com/office/officeart/2005/8/colors/accent1_2" csCatId="accent1"/>
      <dgm:spPr/>
      <dgm:t>
        <a:bodyPr/>
        <a:lstStyle/>
        <a:p>
          <a:endParaRPr lang="en-US"/>
        </a:p>
      </dgm:t>
    </dgm:pt>
    <dgm:pt modelId="{17CC9071-E902-4964-B8B3-EAE0AA37838D}">
      <dgm:prSet/>
      <dgm:spPr/>
      <dgm:t>
        <a:bodyPr/>
        <a:lstStyle/>
        <a:p>
          <a:r>
            <a:rPr lang="en-US"/>
            <a:t>Step 1: Write the two ratios in the form of fractions</a:t>
          </a:r>
        </a:p>
      </dgm:t>
    </dgm:pt>
    <dgm:pt modelId="{86A72F50-64BF-4D1D-8886-BA957DF3697F}" type="parTrans" cxnId="{158B1CAC-D0FD-4E4D-8376-DFC8561947BF}">
      <dgm:prSet/>
      <dgm:spPr/>
      <dgm:t>
        <a:bodyPr/>
        <a:lstStyle/>
        <a:p>
          <a:endParaRPr lang="en-US"/>
        </a:p>
      </dgm:t>
    </dgm:pt>
    <dgm:pt modelId="{60327102-7727-42C8-8354-A96961D0E398}" type="sibTrans" cxnId="{158B1CAC-D0FD-4E4D-8376-DFC8561947BF}">
      <dgm:prSet phldrT="1" phldr="0"/>
      <dgm:spPr/>
      <dgm:t>
        <a:bodyPr/>
        <a:lstStyle/>
        <a:p>
          <a:r>
            <a:rPr lang="en-US"/>
            <a:t>1</a:t>
          </a:r>
        </a:p>
      </dgm:t>
    </dgm:pt>
    <dgm:pt modelId="{12B1686A-B072-4315-8D1F-5E95FA9A7B5A}">
      <dgm:prSet/>
      <dgm:spPr/>
      <dgm:t>
        <a:bodyPr/>
        <a:lstStyle/>
        <a:p>
          <a:r>
            <a:rPr lang="en-US"/>
            <a:t>Step 2: Simplify the fractions to their lowest terms</a:t>
          </a:r>
        </a:p>
      </dgm:t>
    </dgm:pt>
    <dgm:pt modelId="{8F25F186-D475-43A7-862B-F695D07025CA}" type="parTrans" cxnId="{D1977308-0FAC-4D40-B6CD-0B5782F9899B}">
      <dgm:prSet/>
      <dgm:spPr/>
      <dgm:t>
        <a:bodyPr/>
        <a:lstStyle/>
        <a:p>
          <a:endParaRPr lang="en-US"/>
        </a:p>
      </dgm:t>
    </dgm:pt>
    <dgm:pt modelId="{7AEB1685-7507-45F3-A359-348319D495C7}" type="sibTrans" cxnId="{D1977308-0FAC-4D40-B6CD-0B5782F9899B}">
      <dgm:prSet phldrT="2" phldr="0"/>
      <dgm:spPr/>
      <dgm:t>
        <a:bodyPr/>
        <a:lstStyle/>
        <a:p>
          <a:r>
            <a:rPr lang="en-US"/>
            <a:t>2</a:t>
          </a:r>
        </a:p>
      </dgm:t>
    </dgm:pt>
    <dgm:pt modelId="{C74E86DF-B542-45E0-9980-6295E7769BF1}">
      <dgm:prSet/>
      <dgm:spPr/>
      <dgm:t>
        <a:bodyPr/>
        <a:lstStyle/>
        <a:p>
          <a:r>
            <a:rPr lang="en-US"/>
            <a:t>Step 3: Compare the simplified fractions to see if they are equal</a:t>
          </a:r>
        </a:p>
      </dgm:t>
    </dgm:pt>
    <dgm:pt modelId="{A61F79AA-3CF8-48B6-AB14-AFE8AA2D7C7E}" type="parTrans" cxnId="{0A59853A-BD14-464C-B245-D8572CDEEDE7}">
      <dgm:prSet/>
      <dgm:spPr/>
      <dgm:t>
        <a:bodyPr/>
        <a:lstStyle/>
        <a:p>
          <a:endParaRPr lang="en-US"/>
        </a:p>
      </dgm:t>
    </dgm:pt>
    <dgm:pt modelId="{4DD0B9B0-44E2-477D-8878-CCAFEE93DF29}" type="sibTrans" cxnId="{0A59853A-BD14-464C-B245-D8572CDEEDE7}">
      <dgm:prSet phldrT="3" phldr="0"/>
      <dgm:spPr/>
      <dgm:t>
        <a:bodyPr/>
        <a:lstStyle/>
        <a:p>
          <a:r>
            <a:rPr lang="en-US"/>
            <a:t>3</a:t>
          </a:r>
        </a:p>
      </dgm:t>
    </dgm:pt>
    <dgm:pt modelId="{709EFD5D-5AD4-4C33-843F-BBE829E86187}" type="pres">
      <dgm:prSet presAssocID="{A864EBAF-4E69-4043-8820-C590372C450C}" presName="Name0" presStyleCnt="0">
        <dgm:presLayoutVars>
          <dgm:animLvl val="lvl"/>
          <dgm:resizeHandles val="exact"/>
        </dgm:presLayoutVars>
      </dgm:prSet>
      <dgm:spPr/>
    </dgm:pt>
    <dgm:pt modelId="{5A2A8769-B747-4D40-998F-CED4CDA674EB}" type="pres">
      <dgm:prSet presAssocID="{17CC9071-E902-4964-B8B3-EAE0AA37838D}" presName="compositeNode" presStyleCnt="0">
        <dgm:presLayoutVars>
          <dgm:bulletEnabled val="1"/>
        </dgm:presLayoutVars>
      </dgm:prSet>
      <dgm:spPr/>
    </dgm:pt>
    <dgm:pt modelId="{ABEA0559-5488-4706-98F8-B4F81CDD0A75}" type="pres">
      <dgm:prSet presAssocID="{17CC9071-E902-4964-B8B3-EAE0AA37838D}" presName="bgRect" presStyleLbl="bgAccFollowNode1" presStyleIdx="0" presStyleCnt="3"/>
      <dgm:spPr/>
    </dgm:pt>
    <dgm:pt modelId="{33534FE5-FA83-4F87-BE0B-4A349404EDA4}" type="pres">
      <dgm:prSet presAssocID="{60327102-7727-42C8-8354-A96961D0E398}" presName="sibTransNodeCircle" presStyleLbl="alignNode1" presStyleIdx="0" presStyleCnt="6">
        <dgm:presLayoutVars>
          <dgm:chMax val="0"/>
          <dgm:bulletEnabled/>
        </dgm:presLayoutVars>
      </dgm:prSet>
      <dgm:spPr/>
    </dgm:pt>
    <dgm:pt modelId="{8156E163-F47A-4D65-9975-B69818D75DFF}" type="pres">
      <dgm:prSet presAssocID="{17CC9071-E902-4964-B8B3-EAE0AA37838D}" presName="bottomLine" presStyleLbl="alignNode1" presStyleIdx="1" presStyleCnt="6">
        <dgm:presLayoutVars/>
      </dgm:prSet>
      <dgm:spPr/>
    </dgm:pt>
    <dgm:pt modelId="{2A835F45-1B16-4713-82B6-686636C87B6F}" type="pres">
      <dgm:prSet presAssocID="{17CC9071-E902-4964-B8B3-EAE0AA37838D}" presName="nodeText" presStyleLbl="bgAccFollowNode1" presStyleIdx="0" presStyleCnt="3">
        <dgm:presLayoutVars>
          <dgm:bulletEnabled val="1"/>
        </dgm:presLayoutVars>
      </dgm:prSet>
      <dgm:spPr/>
    </dgm:pt>
    <dgm:pt modelId="{A4558CA9-8344-4C2D-A96D-3C7F9CD65FA6}" type="pres">
      <dgm:prSet presAssocID="{60327102-7727-42C8-8354-A96961D0E398}" presName="sibTrans" presStyleCnt="0"/>
      <dgm:spPr/>
    </dgm:pt>
    <dgm:pt modelId="{44B25811-2933-4466-81CB-E2095CF36BC4}" type="pres">
      <dgm:prSet presAssocID="{12B1686A-B072-4315-8D1F-5E95FA9A7B5A}" presName="compositeNode" presStyleCnt="0">
        <dgm:presLayoutVars>
          <dgm:bulletEnabled val="1"/>
        </dgm:presLayoutVars>
      </dgm:prSet>
      <dgm:spPr/>
    </dgm:pt>
    <dgm:pt modelId="{639ED069-EEB8-4993-A298-D75AA45EACB1}" type="pres">
      <dgm:prSet presAssocID="{12B1686A-B072-4315-8D1F-5E95FA9A7B5A}" presName="bgRect" presStyleLbl="bgAccFollowNode1" presStyleIdx="1" presStyleCnt="3"/>
      <dgm:spPr/>
    </dgm:pt>
    <dgm:pt modelId="{256308E9-8280-4C46-8A3A-6ADF7E9FFB2C}" type="pres">
      <dgm:prSet presAssocID="{7AEB1685-7507-45F3-A359-348319D495C7}" presName="sibTransNodeCircle" presStyleLbl="alignNode1" presStyleIdx="2" presStyleCnt="6">
        <dgm:presLayoutVars>
          <dgm:chMax val="0"/>
          <dgm:bulletEnabled/>
        </dgm:presLayoutVars>
      </dgm:prSet>
      <dgm:spPr/>
    </dgm:pt>
    <dgm:pt modelId="{E3FFE687-6380-4C11-AFA7-78DC57DCD208}" type="pres">
      <dgm:prSet presAssocID="{12B1686A-B072-4315-8D1F-5E95FA9A7B5A}" presName="bottomLine" presStyleLbl="alignNode1" presStyleIdx="3" presStyleCnt="6">
        <dgm:presLayoutVars/>
      </dgm:prSet>
      <dgm:spPr/>
    </dgm:pt>
    <dgm:pt modelId="{70F3EC03-1C56-4E03-B9F0-E3FE831D2104}" type="pres">
      <dgm:prSet presAssocID="{12B1686A-B072-4315-8D1F-5E95FA9A7B5A}" presName="nodeText" presStyleLbl="bgAccFollowNode1" presStyleIdx="1" presStyleCnt="3">
        <dgm:presLayoutVars>
          <dgm:bulletEnabled val="1"/>
        </dgm:presLayoutVars>
      </dgm:prSet>
      <dgm:spPr/>
    </dgm:pt>
    <dgm:pt modelId="{1AC84DCB-BCCA-4546-B58B-52ED0269123B}" type="pres">
      <dgm:prSet presAssocID="{7AEB1685-7507-45F3-A359-348319D495C7}" presName="sibTrans" presStyleCnt="0"/>
      <dgm:spPr/>
    </dgm:pt>
    <dgm:pt modelId="{A82B2034-9224-4FC2-A163-B5B23C739F9B}" type="pres">
      <dgm:prSet presAssocID="{C74E86DF-B542-45E0-9980-6295E7769BF1}" presName="compositeNode" presStyleCnt="0">
        <dgm:presLayoutVars>
          <dgm:bulletEnabled val="1"/>
        </dgm:presLayoutVars>
      </dgm:prSet>
      <dgm:spPr/>
    </dgm:pt>
    <dgm:pt modelId="{0DE21163-4B56-4DEF-84F4-287B94E82DE5}" type="pres">
      <dgm:prSet presAssocID="{C74E86DF-B542-45E0-9980-6295E7769BF1}" presName="bgRect" presStyleLbl="bgAccFollowNode1" presStyleIdx="2" presStyleCnt="3"/>
      <dgm:spPr/>
    </dgm:pt>
    <dgm:pt modelId="{4551BF3D-195B-4323-B2FA-3F162A316A72}" type="pres">
      <dgm:prSet presAssocID="{4DD0B9B0-44E2-477D-8878-CCAFEE93DF29}" presName="sibTransNodeCircle" presStyleLbl="alignNode1" presStyleIdx="4" presStyleCnt="6">
        <dgm:presLayoutVars>
          <dgm:chMax val="0"/>
          <dgm:bulletEnabled/>
        </dgm:presLayoutVars>
      </dgm:prSet>
      <dgm:spPr/>
    </dgm:pt>
    <dgm:pt modelId="{F3AE742F-B424-4E64-8790-140A725CA342}" type="pres">
      <dgm:prSet presAssocID="{C74E86DF-B542-45E0-9980-6295E7769BF1}" presName="bottomLine" presStyleLbl="alignNode1" presStyleIdx="5" presStyleCnt="6">
        <dgm:presLayoutVars/>
      </dgm:prSet>
      <dgm:spPr/>
    </dgm:pt>
    <dgm:pt modelId="{FF420D05-D44D-4743-9C87-EB286CB1B348}" type="pres">
      <dgm:prSet presAssocID="{C74E86DF-B542-45E0-9980-6295E7769BF1}" presName="nodeText" presStyleLbl="bgAccFollowNode1" presStyleIdx="2" presStyleCnt="3">
        <dgm:presLayoutVars>
          <dgm:bulletEnabled val="1"/>
        </dgm:presLayoutVars>
      </dgm:prSet>
      <dgm:spPr/>
    </dgm:pt>
  </dgm:ptLst>
  <dgm:cxnLst>
    <dgm:cxn modelId="{D1977308-0FAC-4D40-B6CD-0B5782F9899B}" srcId="{A864EBAF-4E69-4043-8820-C590372C450C}" destId="{12B1686A-B072-4315-8D1F-5E95FA9A7B5A}" srcOrd="1" destOrd="0" parTransId="{8F25F186-D475-43A7-862B-F695D07025CA}" sibTransId="{7AEB1685-7507-45F3-A359-348319D495C7}"/>
    <dgm:cxn modelId="{8501E813-B548-4EB5-8245-C280A27DA811}" type="presOf" srcId="{12B1686A-B072-4315-8D1F-5E95FA9A7B5A}" destId="{70F3EC03-1C56-4E03-B9F0-E3FE831D2104}" srcOrd="1" destOrd="0" presId="urn:microsoft.com/office/officeart/2016/7/layout/BasicLinearProcessNumbered"/>
    <dgm:cxn modelId="{2140A514-98D8-45AD-95F5-ACEC6F2C4C5C}" type="presOf" srcId="{7AEB1685-7507-45F3-A359-348319D495C7}" destId="{256308E9-8280-4C46-8A3A-6ADF7E9FFB2C}" srcOrd="0" destOrd="0" presId="urn:microsoft.com/office/officeart/2016/7/layout/BasicLinearProcessNumbered"/>
    <dgm:cxn modelId="{2CBCAB28-7BA7-4123-8674-943AD9487F07}" type="presOf" srcId="{C74E86DF-B542-45E0-9980-6295E7769BF1}" destId="{0DE21163-4B56-4DEF-84F4-287B94E82DE5}" srcOrd="0" destOrd="0" presId="urn:microsoft.com/office/officeart/2016/7/layout/BasicLinearProcessNumbered"/>
    <dgm:cxn modelId="{0A59853A-BD14-464C-B245-D8572CDEEDE7}" srcId="{A864EBAF-4E69-4043-8820-C590372C450C}" destId="{C74E86DF-B542-45E0-9980-6295E7769BF1}" srcOrd="2" destOrd="0" parTransId="{A61F79AA-3CF8-48B6-AB14-AFE8AA2D7C7E}" sibTransId="{4DD0B9B0-44E2-477D-8878-CCAFEE93DF29}"/>
    <dgm:cxn modelId="{5574526A-414E-4CDB-8211-D1E8DFE0A9F0}" type="presOf" srcId="{17CC9071-E902-4964-B8B3-EAE0AA37838D}" destId="{2A835F45-1B16-4713-82B6-686636C87B6F}" srcOrd="1" destOrd="0" presId="urn:microsoft.com/office/officeart/2016/7/layout/BasicLinearProcessNumbered"/>
    <dgm:cxn modelId="{C206987C-41BC-466F-A254-58FFD983E18D}" type="presOf" srcId="{60327102-7727-42C8-8354-A96961D0E398}" destId="{33534FE5-FA83-4F87-BE0B-4A349404EDA4}" srcOrd="0" destOrd="0" presId="urn:microsoft.com/office/officeart/2016/7/layout/BasicLinearProcessNumbered"/>
    <dgm:cxn modelId="{97F1119A-4DC6-46F9-84B3-753A968186CB}" type="presOf" srcId="{12B1686A-B072-4315-8D1F-5E95FA9A7B5A}" destId="{639ED069-EEB8-4993-A298-D75AA45EACB1}" srcOrd="0" destOrd="0" presId="urn:microsoft.com/office/officeart/2016/7/layout/BasicLinearProcessNumbered"/>
    <dgm:cxn modelId="{662C0AA8-A1B1-4701-8500-BCCEA6D26547}" type="presOf" srcId="{A864EBAF-4E69-4043-8820-C590372C450C}" destId="{709EFD5D-5AD4-4C33-843F-BBE829E86187}" srcOrd="0" destOrd="0" presId="urn:microsoft.com/office/officeart/2016/7/layout/BasicLinearProcessNumbered"/>
    <dgm:cxn modelId="{158B1CAC-D0FD-4E4D-8376-DFC8561947BF}" srcId="{A864EBAF-4E69-4043-8820-C590372C450C}" destId="{17CC9071-E902-4964-B8B3-EAE0AA37838D}" srcOrd="0" destOrd="0" parTransId="{86A72F50-64BF-4D1D-8886-BA957DF3697F}" sibTransId="{60327102-7727-42C8-8354-A96961D0E398}"/>
    <dgm:cxn modelId="{FC92DCC6-9BC0-47AD-AF00-90B15C901CC6}" type="presOf" srcId="{4DD0B9B0-44E2-477D-8878-CCAFEE93DF29}" destId="{4551BF3D-195B-4323-B2FA-3F162A316A72}" srcOrd="0" destOrd="0" presId="urn:microsoft.com/office/officeart/2016/7/layout/BasicLinearProcessNumbered"/>
    <dgm:cxn modelId="{0A6138E1-8FA3-415F-AB30-C1EBD613CFF8}" type="presOf" srcId="{17CC9071-E902-4964-B8B3-EAE0AA37838D}" destId="{ABEA0559-5488-4706-98F8-B4F81CDD0A75}" srcOrd="0" destOrd="0" presId="urn:microsoft.com/office/officeart/2016/7/layout/BasicLinearProcessNumbered"/>
    <dgm:cxn modelId="{B29816F4-9014-4000-8955-45E97A681AB1}" type="presOf" srcId="{C74E86DF-B542-45E0-9980-6295E7769BF1}" destId="{FF420D05-D44D-4743-9C87-EB286CB1B348}" srcOrd="1" destOrd="0" presId="urn:microsoft.com/office/officeart/2016/7/layout/BasicLinearProcessNumbered"/>
    <dgm:cxn modelId="{3897B845-7DE2-4916-AEA3-5FF6B4B7DB72}" type="presParOf" srcId="{709EFD5D-5AD4-4C33-843F-BBE829E86187}" destId="{5A2A8769-B747-4D40-998F-CED4CDA674EB}" srcOrd="0" destOrd="0" presId="urn:microsoft.com/office/officeart/2016/7/layout/BasicLinearProcessNumbered"/>
    <dgm:cxn modelId="{50633B8A-2F7D-4024-A830-128865F4310A}" type="presParOf" srcId="{5A2A8769-B747-4D40-998F-CED4CDA674EB}" destId="{ABEA0559-5488-4706-98F8-B4F81CDD0A75}" srcOrd="0" destOrd="0" presId="urn:microsoft.com/office/officeart/2016/7/layout/BasicLinearProcessNumbered"/>
    <dgm:cxn modelId="{7754C45B-B5C1-440E-BCC3-304165C3A27F}" type="presParOf" srcId="{5A2A8769-B747-4D40-998F-CED4CDA674EB}" destId="{33534FE5-FA83-4F87-BE0B-4A349404EDA4}" srcOrd="1" destOrd="0" presId="urn:microsoft.com/office/officeart/2016/7/layout/BasicLinearProcessNumbered"/>
    <dgm:cxn modelId="{2C5AD594-736B-4AAB-AE44-FFE97B0E3A98}" type="presParOf" srcId="{5A2A8769-B747-4D40-998F-CED4CDA674EB}" destId="{8156E163-F47A-4D65-9975-B69818D75DFF}" srcOrd="2" destOrd="0" presId="urn:microsoft.com/office/officeart/2016/7/layout/BasicLinearProcessNumbered"/>
    <dgm:cxn modelId="{201493CD-F312-4944-AF25-E8176A9E1722}" type="presParOf" srcId="{5A2A8769-B747-4D40-998F-CED4CDA674EB}" destId="{2A835F45-1B16-4713-82B6-686636C87B6F}" srcOrd="3" destOrd="0" presId="urn:microsoft.com/office/officeart/2016/7/layout/BasicLinearProcessNumbered"/>
    <dgm:cxn modelId="{99894294-C209-41DC-B228-2E9CFA5B51CD}" type="presParOf" srcId="{709EFD5D-5AD4-4C33-843F-BBE829E86187}" destId="{A4558CA9-8344-4C2D-A96D-3C7F9CD65FA6}" srcOrd="1" destOrd="0" presId="urn:microsoft.com/office/officeart/2016/7/layout/BasicLinearProcessNumbered"/>
    <dgm:cxn modelId="{E53860C2-F73C-4F27-9E8A-50E1029C8C7D}" type="presParOf" srcId="{709EFD5D-5AD4-4C33-843F-BBE829E86187}" destId="{44B25811-2933-4466-81CB-E2095CF36BC4}" srcOrd="2" destOrd="0" presId="urn:microsoft.com/office/officeart/2016/7/layout/BasicLinearProcessNumbered"/>
    <dgm:cxn modelId="{CF58FA98-B3EC-44CB-8843-B0247F9F805B}" type="presParOf" srcId="{44B25811-2933-4466-81CB-E2095CF36BC4}" destId="{639ED069-EEB8-4993-A298-D75AA45EACB1}" srcOrd="0" destOrd="0" presId="urn:microsoft.com/office/officeart/2016/7/layout/BasicLinearProcessNumbered"/>
    <dgm:cxn modelId="{EA336F89-CF8A-4308-A747-4D176487B913}" type="presParOf" srcId="{44B25811-2933-4466-81CB-E2095CF36BC4}" destId="{256308E9-8280-4C46-8A3A-6ADF7E9FFB2C}" srcOrd="1" destOrd="0" presId="urn:microsoft.com/office/officeart/2016/7/layout/BasicLinearProcessNumbered"/>
    <dgm:cxn modelId="{43EC3725-29B9-4AEF-8A7B-86CF5C03A69C}" type="presParOf" srcId="{44B25811-2933-4466-81CB-E2095CF36BC4}" destId="{E3FFE687-6380-4C11-AFA7-78DC57DCD208}" srcOrd="2" destOrd="0" presId="urn:microsoft.com/office/officeart/2016/7/layout/BasicLinearProcessNumbered"/>
    <dgm:cxn modelId="{17B22100-7713-4246-B7A1-C22444D7B058}" type="presParOf" srcId="{44B25811-2933-4466-81CB-E2095CF36BC4}" destId="{70F3EC03-1C56-4E03-B9F0-E3FE831D2104}" srcOrd="3" destOrd="0" presId="urn:microsoft.com/office/officeart/2016/7/layout/BasicLinearProcessNumbered"/>
    <dgm:cxn modelId="{316A83E6-6EBC-4E73-84E4-DD0C8D5953FB}" type="presParOf" srcId="{709EFD5D-5AD4-4C33-843F-BBE829E86187}" destId="{1AC84DCB-BCCA-4546-B58B-52ED0269123B}" srcOrd="3" destOrd="0" presId="urn:microsoft.com/office/officeart/2016/7/layout/BasicLinearProcessNumbered"/>
    <dgm:cxn modelId="{02A61F41-0818-4B2F-8269-251C8737FC21}" type="presParOf" srcId="{709EFD5D-5AD4-4C33-843F-BBE829E86187}" destId="{A82B2034-9224-4FC2-A163-B5B23C739F9B}" srcOrd="4" destOrd="0" presId="urn:microsoft.com/office/officeart/2016/7/layout/BasicLinearProcessNumbered"/>
    <dgm:cxn modelId="{3A646EA1-4B9E-487C-BD02-3B0B4BF22C3B}" type="presParOf" srcId="{A82B2034-9224-4FC2-A163-B5B23C739F9B}" destId="{0DE21163-4B56-4DEF-84F4-287B94E82DE5}" srcOrd="0" destOrd="0" presId="urn:microsoft.com/office/officeart/2016/7/layout/BasicLinearProcessNumbered"/>
    <dgm:cxn modelId="{DE4B96AD-EC49-426B-A2C7-B609ABC3AD0B}" type="presParOf" srcId="{A82B2034-9224-4FC2-A163-B5B23C739F9B}" destId="{4551BF3D-195B-4323-B2FA-3F162A316A72}" srcOrd="1" destOrd="0" presId="urn:microsoft.com/office/officeart/2016/7/layout/BasicLinearProcessNumbered"/>
    <dgm:cxn modelId="{78F4CCF0-7815-4DAD-884F-606137E94E4C}" type="presParOf" srcId="{A82B2034-9224-4FC2-A163-B5B23C739F9B}" destId="{F3AE742F-B424-4E64-8790-140A725CA342}" srcOrd="2" destOrd="0" presId="urn:microsoft.com/office/officeart/2016/7/layout/BasicLinearProcessNumbered"/>
    <dgm:cxn modelId="{C9D70D0A-14B6-42AC-9F1C-ACD0A56D5EDE}" type="presParOf" srcId="{A82B2034-9224-4FC2-A163-B5B23C739F9B}" destId="{FF420D05-D44D-4743-9C87-EB286CB1B348}"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EA0559-5488-4706-98F8-B4F81CDD0A75}">
      <dsp:nvSpPr>
        <dsp:cNvPr id="0" name=""/>
        <dsp:cNvSpPr/>
      </dsp:nvSpPr>
      <dsp:spPr>
        <a:xfrm>
          <a:off x="0" y="0"/>
          <a:ext cx="3286125" cy="401349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1155700">
            <a:lnSpc>
              <a:spcPct val="90000"/>
            </a:lnSpc>
            <a:spcBef>
              <a:spcPct val="0"/>
            </a:spcBef>
            <a:spcAft>
              <a:spcPct val="35000"/>
            </a:spcAft>
            <a:buNone/>
          </a:pPr>
          <a:r>
            <a:rPr lang="en-US" sz="2600" kern="1200"/>
            <a:t>Step 1: Write the two ratios in the form of fractions</a:t>
          </a:r>
        </a:p>
      </dsp:txBody>
      <dsp:txXfrm>
        <a:off x="0" y="1525128"/>
        <a:ext cx="3286125" cy="2408097"/>
      </dsp:txXfrm>
    </dsp:sp>
    <dsp:sp modelId="{33534FE5-FA83-4F87-BE0B-4A349404EDA4}">
      <dsp:nvSpPr>
        <dsp:cNvPr id="0" name=""/>
        <dsp:cNvSpPr/>
      </dsp:nvSpPr>
      <dsp:spPr>
        <a:xfrm>
          <a:off x="1041038" y="401349"/>
          <a:ext cx="1204048" cy="120404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872" tIns="12700" rIns="93872"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217367" y="577678"/>
        <a:ext cx="851390" cy="851390"/>
      </dsp:txXfrm>
    </dsp:sp>
    <dsp:sp modelId="{8156E163-F47A-4D65-9975-B69818D75DFF}">
      <dsp:nvSpPr>
        <dsp:cNvPr id="0" name=""/>
        <dsp:cNvSpPr/>
      </dsp:nvSpPr>
      <dsp:spPr>
        <a:xfrm>
          <a:off x="0" y="4013424"/>
          <a:ext cx="3286125"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9ED069-EEB8-4993-A298-D75AA45EACB1}">
      <dsp:nvSpPr>
        <dsp:cNvPr id="0" name=""/>
        <dsp:cNvSpPr/>
      </dsp:nvSpPr>
      <dsp:spPr>
        <a:xfrm>
          <a:off x="3614737" y="0"/>
          <a:ext cx="3286125" cy="401349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1155700">
            <a:lnSpc>
              <a:spcPct val="90000"/>
            </a:lnSpc>
            <a:spcBef>
              <a:spcPct val="0"/>
            </a:spcBef>
            <a:spcAft>
              <a:spcPct val="35000"/>
            </a:spcAft>
            <a:buNone/>
          </a:pPr>
          <a:r>
            <a:rPr lang="en-US" sz="2600" kern="1200"/>
            <a:t>Step 2: Simplify the fractions to their lowest terms</a:t>
          </a:r>
        </a:p>
      </dsp:txBody>
      <dsp:txXfrm>
        <a:off x="3614737" y="1525128"/>
        <a:ext cx="3286125" cy="2408097"/>
      </dsp:txXfrm>
    </dsp:sp>
    <dsp:sp modelId="{256308E9-8280-4C46-8A3A-6ADF7E9FFB2C}">
      <dsp:nvSpPr>
        <dsp:cNvPr id="0" name=""/>
        <dsp:cNvSpPr/>
      </dsp:nvSpPr>
      <dsp:spPr>
        <a:xfrm>
          <a:off x="4655775" y="401349"/>
          <a:ext cx="1204048" cy="120404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872" tIns="12700" rIns="93872"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832104" y="577678"/>
        <a:ext cx="851390" cy="851390"/>
      </dsp:txXfrm>
    </dsp:sp>
    <dsp:sp modelId="{E3FFE687-6380-4C11-AFA7-78DC57DCD208}">
      <dsp:nvSpPr>
        <dsp:cNvPr id="0" name=""/>
        <dsp:cNvSpPr/>
      </dsp:nvSpPr>
      <dsp:spPr>
        <a:xfrm>
          <a:off x="3614737" y="4013424"/>
          <a:ext cx="3286125"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E21163-4B56-4DEF-84F4-287B94E82DE5}">
      <dsp:nvSpPr>
        <dsp:cNvPr id="0" name=""/>
        <dsp:cNvSpPr/>
      </dsp:nvSpPr>
      <dsp:spPr>
        <a:xfrm>
          <a:off x="7229475" y="0"/>
          <a:ext cx="3286125" cy="401349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1155700">
            <a:lnSpc>
              <a:spcPct val="90000"/>
            </a:lnSpc>
            <a:spcBef>
              <a:spcPct val="0"/>
            </a:spcBef>
            <a:spcAft>
              <a:spcPct val="35000"/>
            </a:spcAft>
            <a:buNone/>
          </a:pPr>
          <a:r>
            <a:rPr lang="en-US" sz="2600" kern="1200"/>
            <a:t>Step 3: Compare the simplified fractions to see if they are equal</a:t>
          </a:r>
        </a:p>
      </dsp:txBody>
      <dsp:txXfrm>
        <a:off x="7229475" y="1525128"/>
        <a:ext cx="3286125" cy="2408097"/>
      </dsp:txXfrm>
    </dsp:sp>
    <dsp:sp modelId="{4551BF3D-195B-4323-B2FA-3F162A316A72}">
      <dsp:nvSpPr>
        <dsp:cNvPr id="0" name=""/>
        <dsp:cNvSpPr/>
      </dsp:nvSpPr>
      <dsp:spPr>
        <a:xfrm>
          <a:off x="8270513" y="401349"/>
          <a:ext cx="1204048" cy="120404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872" tIns="12700" rIns="93872"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446842" y="577678"/>
        <a:ext cx="851390" cy="851390"/>
      </dsp:txXfrm>
    </dsp:sp>
    <dsp:sp modelId="{F3AE742F-B424-4E64-8790-140A725CA342}">
      <dsp:nvSpPr>
        <dsp:cNvPr id="0" name=""/>
        <dsp:cNvSpPr/>
      </dsp:nvSpPr>
      <dsp:spPr>
        <a:xfrm>
          <a:off x="7229475" y="4013424"/>
          <a:ext cx="3286125"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6B4736-B1B7-41DE-B70B-3FED01E4D489}" type="datetimeFigureOut">
              <a:t>1/31/2024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F75CF4-177D-49AA-BAE8-7021C19BD68D}" type="slidenum">
              <a:t>‹#›</a:t>
            </a:fld>
            <a:endParaRPr lang="en-US"/>
          </a:p>
        </p:txBody>
      </p:sp>
    </p:spTree>
    <p:extLst>
      <p:ext uri="{BB962C8B-B14F-4D97-AF65-F5344CB8AC3E}">
        <p14:creationId xmlns:p14="http://schemas.microsoft.com/office/powerpoint/2010/main" val="2340117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math, a ratio is a comparison of two or more quantities. A ratio can be used to describe the relationship between two numbers, such as the ratio of boys to girls in a classroom or the ratio of apples to oranges in a basket.</a:t>
            </a:r>
          </a:p>
        </p:txBody>
      </p:sp>
      <p:sp>
        <p:nvSpPr>
          <p:cNvPr id="4" name="Slide Number Placeholder 3"/>
          <p:cNvSpPr>
            <a:spLocks noGrp="1"/>
          </p:cNvSpPr>
          <p:nvPr>
            <p:ph type="sldNum" sz="quarter" idx="5"/>
          </p:nvPr>
        </p:nvSpPr>
        <p:spPr/>
        <p:txBody>
          <a:bodyPr/>
          <a:lstStyle/>
          <a:p>
            <a:fld id="{B79EF526-51C7-43C4-A29A-D7E5A0B3B906}" type="slidenum">
              <a:t>1</a:t>
            </a:fld>
            <a:endParaRPr lang="en-US"/>
          </a:p>
        </p:txBody>
      </p:sp>
    </p:spTree>
    <p:extLst>
      <p:ext uri="{BB962C8B-B14F-4D97-AF65-F5344CB8AC3E}">
        <p14:creationId xmlns:p14="http://schemas.microsoft.com/office/powerpoint/2010/main" val="381452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provides real-world examples of proportions that are used in various fields. It is important to understand how proportions work as they are integral to many mathematical concepts.</a:t>
            </a:r>
          </a:p>
        </p:txBody>
      </p:sp>
      <p:sp>
        <p:nvSpPr>
          <p:cNvPr id="4" name="Slide Number Placeholder 3"/>
          <p:cNvSpPr>
            <a:spLocks noGrp="1"/>
          </p:cNvSpPr>
          <p:nvPr>
            <p:ph type="sldNum" sz="quarter" idx="5"/>
          </p:nvPr>
        </p:nvSpPr>
        <p:spPr/>
        <p:txBody>
          <a:bodyPr/>
          <a:lstStyle/>
          <a:p>
            <a:fld id="{CBF75CF4-177D-49AA-BAE8-7021C19BD68D}" type="slidenum">
              <a:t>10</a:t>
            </a:fld>
            <a:endParaRPr lang="en-US"/>
          </a:p>
        </p:txBody>
      </p:sp>
    </p:spTree>
    <p:extLst>
      <p:ext uri="{BB962C8B-B14F-4D97-AF65-F5344CB8AC3E}">
        <p14:creationId xmlns:p14="http://schemas.microsoft.com/office/powerpoint/2010/main" val="1584499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determine if two ratios are proportional, first write the ratios in fractional form. Then, simplify the fractions to their lowest terms. Finally, compare the simplified fractions to see if they are equal. If they are equal, the ratios are proportional.</a:t>
            </a:r>
          </a:p>
        </p:txBody>
      </p:sp>
      <p:sp>
        <p:nvSpPr>
          <p:cNvPr id="4" name="Slide Number Placeholder 3"/>
          <p:cNvSpPr>
            <a:spLocks noGrp="1"/>
          </p:cNvSpPr>
          <p:nvPr>
            <p:ph type="sldNum" sz="quarter" idx="5"/>
          </p:nvPr>
        </p:nvSpPr>
        <p:spPr/>
        <p:txBody>
          <a:bodyPr/>
          <a:lstStyle/>
          <a:p>
            <a:fld id="{CBF75CF4-177D-49AA-BAE8-7021C19BD68D}" type="slidenum">
              <a:t>13</a:t>
            </a:fld>
            <a:endParaRPr lang="en-US"/>
          </a:p>
        </p:txBody>
      </p:sp>
    </p:spTree>
    <p:extLst>
      <p:ext uri="{BB962C8B-B14F-4D97-AF65-F5344CB8AC3E}">
        <p14:creationId xmlns:p14="http://schemas.microsoft.com/office/powerpoint/2010/main" val="3600925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solve a proportion, cross-multiply the two ratios and simplify the resulting equation. Then solve for the unknown variable. Remember to check your solution by plugging it back into the original proportion.</a:t>
            </a:r>
          </a:p>
        </p:txBody>
      </p:sp>
      <p:sp>
        <p:nvSpPr>
          <p:cNvPr id="4" name="Slide Number Placeholder 3"/>
          <p:cNvSpPr>
            <a:spLocks noGrp="1"/>
          </p:cNvSpPr>
          <p:nvPr>
            <p:ph type="sldNum" sz="quarter" idx="5"/>
          </p:nvPr>
        </p:nvSpPr>
        <p:spPr/>
        <p:txBody>
          <a:bodyPr/>
          <a:lstStyle/>
          <a:p>
            <a:fld id="{CBF75CF4-177D-49AA-BAE8-7021C19BD68D}" type="slidenum">
              <a:t>14</a:t>
            </a:fld>
            <a:endParaRPr lang="en-US"/>
          </a:p>
        </p:txBody>
      </p:sp>
    </p:spTree>
    <p:extLst>
      <p:ext uri="{BB962C8B-B14F-4D97-AF65-F5344CB8AC3E}">
        <p14:creationId xmlns:p14="http://schemas.microsoft.com/office/powerpoint/2010/main" val="2523398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solving proportion problems, cross-multiplication can save time and provide a quick solution. However, it's important to understand how cross-multiplication works conceptually, rather than relying on it as a memorized formula.</a:t>
            </a:r>
          </a:p>
        </p:txBody>
      </p:sp>
      <p:sp>
        <p:nvSpPr>
          <p:cNvPr id="4" name="Slide Number Placeholder 3"/>
          <p:cNvSpPr>
            <a:spLocks noGrp="1"/>
          </p:cNvSpPr>
          <p:nvPr>
            <p:ph type="sldNum" sz="quarter" idx="5"/>
          </p:nvPr>
        </p:nvSpPr>
        <p:spPr/>
        <p:txBody>
          <a:bodyPr/>
          <a:lstStyle/>
          <a:p>
            <a:fld id="{CBF75CF4-177D-49AA-BAE8-7021C19BD68D}" type="slidenum">
              <a:t>15</a:t>
            </a:fld>
            <a:endParaRPr lang="en-US"/>
          </a:p>
        </p:txBody>
      </p:sp>
    </p:spTree>
    <p:extLst>
      <p:ext uri="{BB962C8B-B14F-4D97-AF65-F5344CB8AC3E}">
        <p14:creationId xmlns:p14="http://schemas.microsoft.com/office/powerpoint/2010/main" val="3403815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mathematics, a ratio is used to compare two or more quantities. This can be very useful when analyzing data or solving problems. A ratio can be written using the colon symbol (:) or as a fraction. It is important to remember that ratios compare two or more quantities, so both sides of the ratio must be measured in the same units.</a:t>
            </a:r>
          </a:p>
        </p:txBody>
      </p:sp>
      <p:sp>
        <p:nvSpPr>
          <p:cNvPr id="4" name="Slide Number Placeholder 3"/>
          <p:cNvSpPr>
            <a:spLocks noGrp="1"/>
          </p:cNvSpPr>
          <p:nvPr>
            <p:ph type="sldNum" sz="quarter" idx="5"/>
          </p:nvPr>
        </p:nvSpPr>
        <p:spPr/>
        <p:txBody>
          <a:bodyPr/>
          <a:lstStyle/>
          <a:p>
            <a:fld id="{CBF75CF4-177D-49AA-BAE8-7021C19BD68D}" type="slidenum">
              <a:t>2</a:t>
            </a:fld>
            <a:endParaRPr lang="en-US"/>
          </a:p>
        </p:txBody>
      </p:sp>
    </p:spTree>
    <p:extLst>
      <p:ext uri="{BB962C8B-B14F-4D97-AF65-F5344CB8AC3E}">
        <p14:creationId xmlns:p14="http://schemas.microsoft.com/office/powerpoint/2010/main" val="521609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writing a ratio, we use a colon to separate the two numbers. For example, if there are 20 boys and 15 girls in a classroom, we can write the ratio of boys to girls as 20:15 or 20/15. It is important to write the numbers in the correct order, as the ratio of girls to boys would be 15:20. Ratios should always be simplified to their lowest terms.</a:t>
            </a:r>
          </a:p>
        </p:txBody>
      </p:sp>
      <p:sp>
        <p:nvSpPr>
          <p:cNvPr id="4" name="Slide Number Placeholder 3"/>
          <p:cNvSpPr>
            <a:spLocks noGrp="1"/>
          </p:cNvSpPr>
          <p:nvPr>
            <p:ph type="sldNum" sz="quarter" idx="5"/>
          </p:nvPr>
        </p:nvSpPr>
        <p:spPr/>
        <p:txBody>
          <a:bodyPr/>
          <a:lstStyle/>
          <a:p>
            <a:fld id="{B79EF526-51C7-43C4-A29A-D7E5A0B3B906}" type="slidenum">
              <a:t>3</a:t>
            </a:fld>
            <a:endParaRPr lang="en-US"/>
          </a:p>
        </p:txBody>
      </p:sp>
    </p:spTree>
    <p:extLst>
      <p:ext uri="{BB962C8B-B14F-4D97-AF65-F5344CB8AC3E}">
        <p14:creationId xmlns:p14="http://schemas.microsoft.com/office/powerpoint/2010/main" val="3274744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middle school students, it is important to understand ratios in fractional notation as it is an important part of representing the relationship between two quantities in mathematics. This notation helps in simplifying the ratio and making it easier to work with. Encourage students to practice writing ratios in fractional notation so they can master this concept.</a:t>
            </a:r>
          </a:p>
        </p:txBody>
      </p:sp>
      <p:sp>
        <p:nvSpPr>
          <p:cNvPr id="4" name="Slide Number Placeholder 3"/>
          <p:cNvSpPr>
            <a:spLocks noGrp="1"/>
          </p:cNvSpPr>
          <p:nvPr>
            <p:ph type="sldNum" sz="quarter" idx="5"/>
          </p:nvPr>
        </p:nvSpPr>
        <p:spPr/>
        <p:txBody>
          <a:bodyPr/>
          <a:lstStyle/>
          <a:p>
            <a:fld id="{CBF75CF4-177D-49AA-BAE8-7021C19BD68D}" type="slidenum">
              <a:t>4</a:t>
            </a:fld>
            <a:endParaRPr lang="en-US"/>
          </a:p>
        </p:txBody>
      </p:sp>
    </p:spTree>
    <p:extLst>
      <p:ext uri="{BB962C8B-B14F-4D97-AF65-F5344CB8AC3E}">
        <p14:creationId xmlns:p14="http://schemas.microsoft.com/office/powerpoint/2010/main" val="260756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Equivalent ratios have the same value, but may be written differently. For example, the ratios 2:3 and 4:6 are equivalent, as they both represent the same relationship between two quantities. To find an equivalent ratio, we can multiply or divide both sides by the same number. Equivalent ratios can be useful when comparing different quantities.</a:t>
            </a:r>
          </a:p>
        </p:txBody>
      </p:sp>
      <p:sp>
        <p:nvSpPr>
          <p:cNvPr id="4" name="Slide Number Placeholder 3"/>
          <p:cNvSpPr>
            <a:spLocks noGrp="1"/>
          </p:cNvSpPr>
          <p:nvPr>
            <p:ph type="sldNum" sz="quarter" idx="5"/>
          </p:nvPr>
        </p:nvSpPr>
        <p:spPr/>
        <p:txBody>
          <a:bodyPr/>
          <a:lstStyle/>
          <a:p>
            <a:fld id="{B79EF526-51C7-43C4-A29A-D7E5A0B3B906}" type="slidenum">
              <a:t>5</a:t>
            </a:fld>
            <a:endParaRPr lang="en-US"/>
          </a:p>
        </p:txBody>
      </p:sp>
    </p:spTree>
    <p:extLst>
      <p:ext uri="{BB962C8B-B14F-4D97-AF65-F5344CB8AC3E}">
        <p14:creationId xmlns:p14="http://schemas.microsoft.com/office/powerpoint/2010/main" val="1639778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Ratio word problems involve using ratios to solve real-world problems. These problems often involve finding a missing value in a ratio. To solve a ratio word problem, we can use cross-multiplication, where we multiply both sides of the equation by the denominator of the missing value. It is important to label units when solving ratio word problems, such as miles per gallon or dollars per hour.</a:t>
            </a:r>
          </a:p>
        </p:txBody>
      </p:sp>
      <p:sp>
        <p:nvSpPr>
          <p:cNvPr id="4" name="Slide Number Placeholder 3"/>
          <p:cNvSpPr>
            <a:spLocks noGrp="1"/>
          </p:cNvSpPr>
          <p:nvPr>
            <p:ph type="sldNum" sz="quarter" idx="5"/>
          </p:nvPr>
        </p:nvSpPr>
        <p:spPr/>
        <p:txBody>
          <a:bodyPr/>
          <a:lstStyle/>
          <a:p>
            <a:fld id="{B79EF526-51C7-43C4-A29A-D7E5A0B3B906}" type="slidenum">
              <a:t>6</a:t>
            </a:fld>
            <a:endParaRPr lang="en-US"/>
          </a:p>
        </p:txBody>
      </p:sp>
    </p:spTree>
    <p:extLst>
      <p:ext uri="{BB962C8B-B14F-4D97-AF65-F5344CB8AC3E}">
        <p14:creationId xmlns:p14="http://schemas.microsoft.com/office/powerpoint/2010/main" val="2079389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Ratios are used in many everyday situations, especially when comparing two or more quantities. Understanding how to use ratios can help with tasks such as cooking, home improvement, and budgeting.</a:t>
            </a:r>
          </a:p>
        </p:txBody>
      </p:sp>
      <p:sp>
        <p:nvSpPr>
          <p:cNvPr id="4" name="Slide Number Placeholder 3"/>
          <p:cNvSpPr>
            <a:spLocks noGrp="1"/>
          </p:cNvSpPr>
          <p:nvPr>
            <p:ph type="sldNum" sz="quarter" idx="5"/>
          </p:nvPr>
        </p:nvSpPr>
        <p:spPr/>
        <p:txBody>
          <a:bodyPr/>
          <a:lstStyle/>
          <a:p>
            <a:fld id="{CBF75CF4-177D-49AA-BAE8-7021C19BD68D}" type="slidenum">
              <a:t>7</a:t>
            </a:fld>
            <a:endParaRPr lang="en-US"/>
          </a:p>
        </p:txBody>
      </p:sp>
    </p:spTree>
    <p:extLst>
      <p:ext uri="{BB962C8B-B14F-4D97-AF65-F5344CB8AC3E}">
        <p14:creationId xmlns:p14="http://schemas.microsoft.com/office/powerpoint/2010/main" val="928732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mathematics, a proportion is a statement that two ratios are equal. It is often used to compare and solve problems involving ratios.</a:t>
            </a:r>
          </a:p>
        </p:txBody>
      </p:sp>
      <p:sp>
        <p:nvSpPr>
          <p:cNvPr id="4" name="Slide Number Placeholder 3"/>
          <p:cNvSpPr>
            <a:spLocks noGrp="1"/>
          </p:cNvSpPr>
          <p:nvPr>
            <p:ph type="sldNum" sz="quarter" idx="5"/>
          </p:nvPr>
        </p:nvSpPr>
        <p:spPr/>
        <p:txBody>
          <a:bodyPr/>
          <a:lstStyle/>
          <a:p>
            <a:fld id="{CBF75CF4-177D-49AA-BAE8-7021C19BD68D}" type="slidenum">
              <a:t>8</a:t>
            </a:fld>
            <a:endParaRPr lang="en-US"/>
          </a:p>
        </p:txBody>
      </p:sp>
    </p:spTree>
    <p:extLst>
      <p:ext uri="{BB962C8B-B14F-4D97-AF65-F5344CB8AC3E}">
        <p14:creationId xmlns:p14="http://schemas.microsoft.com/office/powerpoint/2010/main" val="84719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write a proportion, you need to compare two ratios that have the same meaning. This can be done by using the colon or fraction notation and placing an equal sign between the two ratios.</a:t>
            </a:r>
          </a:p>
        </p:txBody>
      </p:sp>
      <p:sp>
        <p:nvSpPr>
          <p:cNvPr id="4" name="Slide Number Placeholder 3"/>
          <p:cNvSpPr>
            <a:spLocks noGrp="1"/>
          </p:cNvSpPr>
          <p:nvPr>
            <p:ph type="sldNum" sz="quarter" idx="5"/>
          </p:nvPr>
        </p:nvSpPr>
        <p:spPr/>
        <p:txBody>
          <a:bodyPr/>
          <a:lstStyle/>
          <a:p>
            <a:fld id="{CBF75CF4-177D-49AA-BAE8-7021C19BD68D}" type="slidenum">
              <a:t>9</a:t>
            </a:fld>
            <a:endParaRPr lang="en-US"/>
          </a:p>
        </p:txBody>
      </p:sp>
    </p:spTree>
    <p:extLst>
      <p:ext uri="{BB962C8B-B14F-4D97-AF65-F5344CB8AC3E}">
        <p14:creationId xmlns:p14="http://schemas.microsoft.com/office/powerpoint/2010/main" val="276262602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em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emf"/><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B419B49-3EA7-E991-C6D2-EA150F9ECAAF}"/>
              </a:ext>
            </a:extLst>
          </p:cNvPr>
          <p:cNvSpPr/>
          <p:nvPr/>
        </p:nvSpPr>
        <p:spPr>
          <a:xfrm>
            <a:off x="0" y="-1"/>
            <a:ext cx="12192000" cy="6858000"/>
          </a:xfrm>
          <a:prstGeom prst="rect">
            <a:avLst/>
          </a:prstGeom>
          <a:solidFill>
            <a:srgbClr val="BBE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64" descr="A person wearing headphones and writing on paper&#10;&#10;Description automatically generated">
            <a:extLst>
              <a:ext uri="{FF2B5EF4-FFF2-40B4-BE49-F238E27FC236}">
                <a16:creationId xmlns:a16="http://schemas.microsoft.com/office/drawing/2014/main" id="{7F6D90CE-B15E-6C73-9E3F-C6435A62B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5881" y="1777915"/>
            <a:ext cx="5013087" cy="5013087"/>
          </a:xfrm>
          <a:prstGeom prst="rect">
            <a:avLst/>
          </a:prstGeom>
        </p:spPr>
      </p:pic>
      <p:pic>
        <p:nvPicPr>
          <p:cNvPr id="26" name="Picture 25" descr="A blue diamond shaped object on a black background&#10;&#10;Description automatically generated">
            <a:extLst>
              <a:ext uri="{FF2B5EF4-FFF2-40B4-BE49-F238E27FC236}">
                <a16:creationId xmlns:a16="http://schemas.microsoft.com/office/drawing/2014/main" id="{14A77F50-24C7-1428-AD65-69671AEE4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043" y="1223086"/>
            <a:ext cx="707529" cy="707529"/>
          </a:xfrm>
          <a:prstGeom prst="rect">
            <a:avLst/>
          </a:prstGeom>
        </p:spPr>
      </p:pic>
      <p:pic>
        <p:nvPicPr>
          <p:cNvPr id="27" name="Picture 26" descr="A blue diamond shaped object on a black background&#10;&#10;Description automatically generated">
            <a:extLst>
              <a:ext uri="{FF2B5EF4-FFF2-40B4-BE49-F238E27FC236}">
                <a16:creationId xmlns:a16="http://schemas.microsoft.com/office/drawing/2014/main" id="{60980F19-DF67-26E1-9FE8-F73810987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9175" y="-58440"/>
            <a:ext cx="1104489" cy="1104489"/>
          </a:xfrm>
          <a:prstGeom prst="rect">
            <a:avLst/>
          </a:prstGeom>
        </p:spPr>
      </p:pic>
      <p:pic>
        <p:nvPicPr>
          <p:cNvPr id="28" name="Picture 27" descr="A blue diamond shaped object on a black background&#10;&#10;Description automatically generated">
            <a:extLst>
              <a:ext uri="{FF2B5EF4-FFF2-40B4-BE49-F238E27FC236}">
                <a16:creationId xmlns:a16="http://schemas.microsoft.com/office/drawing/2014/main" id="{4A1F1399-E977-14F0-88FC-E75FAE2C95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5621" y="-401687"/>
            <a:ext cx="1390448" cy="1390448"/>
          </a:xfrm>
          <a:prstGeom prst="rect">
            <a:avLst/>
          </a:prstGeom>
        </p:spPr>
      </p:pic>
      <p:pic>
        <p:nvPicPr>
          <p:cNvPr id="29" name="Picture 28" descr="A blue diamond shaped object on a black background&#10;&#10;Description automatically generated">
            <a:extLst>
              <a:ext uri="{FF2B5EF4-FFF2-40B4-BE49-F238E27FC236}">
                <a16:creationId xmlns:a16="http://schemas.microsoft.com/office/drawing/2014/main" id="{23082DA4-1330-5D37-5871-F9BA28D14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9050" y="-179286"/>
            <a:ext cx="2015975" cy="2015975"/>
          </a:xfrm>
          <a:prstGeom prst="rect">
            <a:avLst/>
          </a:prstGeom>
        </p:spPr>
      </p:pic>
      <p:pic>
        <p:nvPicPr>
          <p:cNvPr id="30" name="Picture 29" descr="A blue diamond shaped object on a black background&#10;&#10;Description automatically generated">
            <a:extLst>
              <a:ext uri="{FF2B5EF4-FFF2-40B4-BE49-F238E27FC236}">
                <a16:creationId xmlns:a16="http://schemas.microsoft.com/office/drawing/2014/main" id="{7FA3AFB5-309D-4F60-FA42-FA8778EE48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2420" y="417751"/>
            <a:ext cx="2743200" cy="2743200"/>
          </a:xfrm>
          <a:prstGeom prst="rect">
            <a:avLst/>
          </a:prstGeom>
        </p:spPr>
      </p:pic>
      <p:pic>
        <p:nvPicPr>
          <p:cNvPr id="31" name="Picture 30" descr="A blue diamond shaped object on a black background&#10;&#10;Description automatically generated">
            <a:extLst>
              <a:ext uri="{FF2B5EF4-FFF2-40B4-BE49-F238E27FC236}">
                <a16:creationId xmlns:a16="http://schemas.microsoft.com/office/drawing/2014/main" id="{8DA73FC6-B2FA-178C-0952-3914F1D254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16205" y="1353259"/>
            <a:ext cx="1003919" cy="1003919"/>
          </a:xfrm>
          <a:prstGeom prst="rect">
            <a:avLst/>
          </a:prstGeom>
        </p:spPr>
      </p:pic>
      <p:pic>
        <p:nvPicPr>
          <p:cNvPr id="32" name="Picture 31" descr="A blue diamond shaped object on a black background&#10;&#10;Description automatically generated">
            <a:extLst>
              <a:ext uri="{FF2B5EF4-FFF2-40B4-BE49-F238E27FC236}">
                <a16:creationId xmlns:a16="http://schemas.microsoft.com/office/drawing/2014/main" id="{759E67F9-5058-03B7-5F1A-7E4C01D1B0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3249" y="2641520"/>
            <a:ext cx="1574959" cy="1574959"/>
          </a:xfrm>
          <a:prstGeom prst="rect">
            <a:avLst/>
          </a:prstGeom>
        </p:spPr>
      </p:pic>
      <p:pic>
        <p:nvPicPr>
          <p:cNvPr id="33" name="Picture 32" descr="A blue diamond shaped object on a black background&#10;&#10;Description automatically generated">
            <a:extLst>
              <a:ext uri="{FF2B5EF4-FFF2-40B4-BE49-F238E27FC236}">
                <a16:creationId xmlns:a16="http://schemas.microsoft.com/office/drawing/2014/main" id="{65B335EA-EFDE-3403-C2B2-CF866FD945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05025" y="203200"/>
            <a:ext cx="473430" cy="473430"/>
          </a:xfrm>
          <a:prstGeom prst="rect">
            <a:avLst/>
          </a:prstGeom>
        </p:spPr>
      </p:pic>
      <p:pic>
        <p:nvPicPr>
          <p:cNvPr id="60" name="Picture 59" descr="A blue diamond shaped object on a black background&#10;&#10;Description automatically generated">
            <a:extLst>
              <a:ext uri="{FF2B5EF4-FFF2-40B4-BE49-F238E27FC236}">
                <a16:creationId xmlns:a16="http://schemas.microsoft.com/office/drawing/2014/main" id="{733D4305-288D-2213-2A52-4B7B35732B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57961" y="0"/>
            <a:ext cx="473430" cy="473430"/>
          </a:xfrm>
          <a:prstGeom prst="rect">
            <a:avLst/>
          </a:prstGeom>
        </p:spPr>
      </p:pic>
      <p:pic>
        <p:nvPicPr>
          <p:cNvPr id="66" name="Picture 65" descr="A blue diamond shaped object on a black background&#10;&#10;Description automatically generated">
            <a:extLst>
              <a:ext uri="{FF2B5EF4-FFF2-40B4-BE49-F238E27FC236}">
                <a16:creationId xmlns:a16="http://schemas.microsoft.com/office/drawing/2014/main" id="{95F7316F-3B24-72B9-1A74-9EA84653C2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51429" y="2190494"/>
            <a:ext cx="473430" cy="473430"/>
          </a:xfrm>
          <a:prstGeom prst="rect">
            <a:avLst/>
          </a:prstGeom>
        </p:spPr>
      </p:pic>
      <p:pic>
        <p:nvPicPr>
          <p:cNvPr id="75" name="Picture 74">
            <a:extLst>
              <a:ext uri="{FF2B5EF4-FFF2-40B4-BE49-F238E27FC236}">
                <a16:creationId xmlns:a16="http://schemas.microsoft.com/office/drawing/2014/main" id="{433F5FC2-50C2-1EFE-DF8C-7ECDC41C4D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545" y="280142"/>
            <a:ext cx="2397090" cy="842221"/>
          </a:xfrm>
          <a:prstGeom prst="rect">
            <a:avLst/>
          </a:prstGeom>
        </p:spPr>
      </p:pic>
      <p:sp>
        <p:nvSpPr>
          <p:cNvPr id="87" name="Text Placeholder 86">
            <a:extLst>
              <a:ext uri="{FF2B5EF4-FFF2-40B4-BE49-F238E27FC236}">
                <a16:creationId xmlns:a16="http://schemas.microsoft.com/office/drawing/2014/main" id="{0E8A950E-4DAB-74FC-D1FA-24E1A777D5BA}"/>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89" name="Text Placeholder 88">
            <a:extLst>
              <a:ext uri="{FF2B5EF4-FFF2-40B4-BE49-F238E27FC236}">
                <a16:creationId xmlns:a16="http://schemas.microsoft.com/office/drawing/2014/main" id="{0DCA2AD5-0C7B-AC61-320D-F718F53AAF00}"/>
              </a:ext>
            </a:extLst>
          </p:cNvPr>
          <p:cNvSpPr>
            <a:spLocks noGrp="1"/>
          </p:cNvSpPr>
          <p:nvPr>
            <p:ph type="body" sz="quarter" idx="11"/>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349188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79714"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1C0D65-865E-ECBF-F99A-3D69B6A7FF2E}"/>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8" name="Straight Connector 7">
            <a:extLst>
              <a:ext uri="{FF2B5EF4-FFF2-40B4-BE49-F238E27FC236}">
                <a16:creationId xmlns:a16="http://schemas.microsoft.com/office/drawing/2014/main" id="{A46F9549-69F4-6482-7835-32B285BC88D7}"/>
              </a:ext>
            </a:extLst>
          </p:cNvPr>
          <p:cNvCxnSpPr>
            <a:cxnSpLocks/>
          </p:cNvCxnSpPr>
          <p:nvPr/>
        </p:nvCxnSpPr>
        <p:spPr>
          <a:xfrm>
            <a:off x="838200" y="1006774"/>
            <a:ext cx="0" cy="729157"/>
          </a:xfrm>
          <a:prstGeom prst="line">
            <a:avLst/>
          </a:prstGeom>
          <a:ln w="76200">
            <a:solidFill>
              <a:srgbClr val="76D5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5954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691B8-C7A1-A4AA-AEED-28824FD48E16}"/>
              </a:ext>
            </a:extLst>
          </p:cNvPr>
          <p:cNvSpPr>
            <a:spLocks noGrp="1"/>
          </p:cNvSpPr>
          <p:nvPr>
            <p:ph sz="half" idx="1"/>
          </p:nvPr>
        </p:nvSpPr>
        <p:spPr>
          <a:xfrm>
            <a:off x="838200"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B6D0A2E6-D301-DA96-E779-9314DF9CB43A}"/>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9" name="Footer Placeholder 4">
            <a:extLst>
              <a:ext uri="{FF2B5EF4-FFF2-40B4-BE49-F238E27FC236}">
                <a16:creationId xmlns:a16="http://schemas.microsoft.com/office/drawing/2014/main" id="{F832FFDC-2BFA-6DD3-5DC3-D939A3F94AB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10" name="Slide Number Placeholder 5">
            <a:extLst>
              <a:ext uri="{FF2B5EF4-FFF2-40B4-BE49-F238E27FC236}">
                <a16:creationId xmlns:a16="http://schemas.microsoft.com/office/drawing/2014/main" id="{FC123720-22E9-AFA7-EC36-56B6CA4EC49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sp>
        <p:nvSpPr>
          <p:cNvPr id="11" name="Title 1">
            <a:extLst>
              <a:ext uri="{FF2B5EF4-FFF2-40B4-BE49-F238E27FC236}">
                <a16:creationId xmlns:a16="http://schemas.microsoft.com/office/drawing/2014/main" id="{9C4093DC-4D98-9604-A9D1-0287F8095F47}"/>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4860F4A5-6002-6A8B-8A8C-6CC8C81CC4A2}"/>
              </a:ext>
            </a:extLst>
          </p:cNvPr>
          <p:cNvCxnSpPr>
            <a:cxnSpLocks/>
          </p:cNvCxnSpPr>
          <p:nvPr/>
        </p:nvCxnSpPr>
        <p:spPr>
          <a:xfrm>
            <a:off x="838200" y="1006774"/>
            <a:ext cx="0" cy="72915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28055BEE-1136-AE1B-0C0C-2E4A86CD0453}"/>
              </a:ext>
            </a:extLst>
          </p:cNvPr>
          <p:cNvSpPr>
            <a:spLocks noGrp="1"/>
          </p:cNvSpPr>
          <p:nvPr>
            <p:ph sz="half" idx="13"/>
          </p:nvPr>
        </p:nvSpPr>
        <p:spPr>
          <a:xfrm>
            <a:off x="6172202"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92174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729157"/>
          </a:xfrm>
          <a:prstGeom prst="line">
            <a:avLst/>
          </a:prstGeom>
          <a:ln w="76200">
            <a:solidFill>
              <a:srgbClr val="72226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F5D1DFA-4728-82CD-9141-F7D075B32652}"/>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51237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pic>
        <p:nvPicPr>
          <p:cNvPr id="17" name="Picture 16" descr="A green diamond on a black background&#10;&#10;Description automatically generated">
            <a:extLst>
              <a:ext uri="{FF2B5EF4-FFF2-40B4-BE49-F238E27FC236}">
                <a16:creationId xmlns:a16="http://schemas.microsoft.com/office/drawing/2014/main" id="{434749F5-EA49-5BE0-00F9-4343D6BB5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9749" y="1020670"/>
            <a:ext cx="1393015" cy="1393015"/>
          </a:xfrm>
          <a:prstGeom prst="rect">
            <a:avLst/>
          </a:prstGeom>
        </p:spPr>
      </p:pic>
      <p:pic>
        <p:nvPicPr>
          <p:cNvPr id="18" name="Picture 17" descr="A yellow diamond shaped object on a black background&#10;&#10;Description automatically generated">
            <a:extLst>
              <a:ext uri="{FF2B5EF4-FFF2-40B4-BE49-F238E27FC236}">
                <a16:creationId xmlns:a16="http://schemas.microsoft.com/office/drawing/2014/main" id="{A2D88050-7608-D92C-027A-B94EDBB42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0056" y="1242262"/>
            <a:ext cx="650322" cy="650322"/>
          </a:xfrm>
          <a:prstGeom prst="rect">
            <a:avLst/>
          </a:prstGeom>
        </p:spPr>
      </p:pic>
      <p:pic>
        <p:nvPicPr>
          <p:cNvPr id="19" name="Picture 18" descr="A yellow diamond on a black background&#10;&#10;Description automatically generated">
            <a:extLst>
              <a:ext uri="{FF2B5EF4-FFF2-40B4-BE49-F238E27FC236}">
                <a16:creationId xmlns:a16="http://schemas.microsoft.com/office/drawing/2014/main" id="{17C523F3-5B8D-4C0A-B038-439A13761B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685" y="454173"/>
            <a:ext cx="853420" cy="853420"/>
          </a:xfrm>
          <a:prstGeom prst="rect">
            <a:avLst/>
          </a:prstGeom>
        </p:spPr>
      </p:pic>
      <p:pic>
        <p:nvPicPr>
          <p:cNvPr id="20" name="Picture 19" descr="A yellow diamond shaped object on a black background&#10;&#10;Description automatically generated">
            <a:extLst>
              <a:ext uri="{FF2B5EF4-FFF2-40B4-BE49-F238E27FC236}">
                <a16:creationId xmlns:a16="http://schemas.microsoft.com/office/drawing/2014/main" id="{9747047A-2B18-44E6-56AB-9E69234D5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293" y="-476758"/>
            <a:ext cx="1497428" cy="1497428"/>
          </a:xfrm>
          <a:prstGeom prst="rect">
            <a:avLst/>
          </a:prstGeom>
        </p:spPr>
      </p:pic>
      <p:pic>
        <p:nvPicPr>
          <p:cNvPr id="21" name="Picture 20" descr="A green diamond on a black background&#10;&#10;Description automatically generated">
            <a:extLst>
              <a:ext uri="{FF2B5EF4-FFF2-40B4-BE49-F238E27FC236}">
                <a16:creationId xmlns:a16="http://schemas.microsoft.com/office/drawing/2014/main" id="{96B8469F-A744-C605-B62C-BA98F22966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4507" y="953077"/>
            <a:ext cx="483843" cy="483843"/>
          </a:xfrm>
          <a:prstGeom prst="rect">
            <a:avLst/>
          </a:prstGeom>
        </p:spPr>
      </p:pic>
      <p:pic>
        <p:nvPicPr>
          <p:cNvPr id="22" name="Picture 21" descr="A yellow diamond shaped object on a black background&#10;&#10;Description automatically generated">
            <a:extLst>
              <a:ext uri="{FF2B5EF4-FFF2-40B4-BE49-F238E27FC236}">
                <a16:creationId xmlns:a16="http://schemas.microsoft.com/office/drawing/2014/main" id="{D0EFB7F5-690A-7298-1DBE-11FFFC07D1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6030" y="1433484"/>
            <a:ext cx="1239181" cy="1239181"/>
          </a:xfrm>
          <a:prstGeom prst="rect">
            <a:avLst/>
          </a:prstGeom>
        </p:spPr>
      </p:pic>
      <p:pic>
        <p:nvPicPr>
          <p:cNvPr id="25" name="Picture 24" descr="A yellow diamond on a black background&#10;&#10;Description automatically generated">
            <a:extLst>
              <a:ext uri="{FF2B5EF4-FFF2-40B4-BE49-F238E27FC236}">
                <a16:creationId xmlns:a16="http://schemas.microsoft.com/office/drawing/2014/main" id="{94E96852-EE1A-61C5-6064-40E22676BF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47944" y="100343"/>
            <a:ext cx="1239181" cy="1239181"/>
          </a:xfrm>
          <a:prstGeom prst="rect">
            <a:avLst/>
          </a:prstGeom>
        </p:spPr>
      </p:pic>
      <p:pic>
        <p:nvPicPr>
          <p:cNvPr id="26" name="Picture 25" descr="A green diamond on a black background&#10;&#10;Description automatically generated">
            <a:extLst>
              <a:ext uri="{FF2B5EF4-FFF2-40B4-BE49-F238E27FC236}">
                <a16:creationId xmlns:a16="http://schemas.microsoft.com/office/drawing/2014/main" id="{77523723-1B14-1EA3-B17F-6E4B71CB2B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90055" y="2219481"/>
            <a:ext cx="281831" cy="281831"/>
          </a:xfrm>
          <a:prstGeom prst="rect">
            <a:avLst/>
          </a:prstGeom>
        </p:spPr>
      </p:pic>
      <p:pic>
        <p:nvPicPr>
          <p:cNvPr id="27" name="Picture 26" descr="A yellow diamond shaped object on a black background&#10;&#10;Description automatically generated">
            <a:extLst>
              <a:ext uri="{FF2B5EF4-FFF2-40B4-BE49-F238E27FC236}">
                <a16:creationId xmlns:a16="http://schemas.microsoft.com/office/drawing/2014/main" id="{7E1A3D80-3485-5974-FBB8-B2AF2E80D1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09721" y="-797637"/>
            <a:ext cx="1595274" cy="1595274"/>
          </a:xfrm>
          <a:prstGeom prst="rect">
            <a:avLst/>
          </a:prstGeom>
        </p:spPr>
      </p:pic>
    </p:spTree>
    <p:extLst>
      <p:ext uri="{BB962C8B-B14F-4D97-AF65-F5344CB8AC3E}">
        <p14:creationId xmlns:p14="http://schemas.microsoft.com/office/powerpoint/2010/main" val="429658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3" name="Picture 2" descr="A pink diamond on a black background&#10;&#10;Description automatically generated">
            <a:extLst>
              <a:ext uri="{FF2B5EF4-FFF2-40B4-BE49-F238E27FC236}">
                <a16:creationId xmlns:a16="http://schemas.microsoft.com/office/drawing/2014/main" id="{6A87BFC6-F60F-A729-4958-D4AD41988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731" y="520700"/>
            <a:ext cx="764555" cy="764555"/>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6068C628-2D2B-8814-4AF2-CD3FBE391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1027577"/>
            <a:ext cx="1288474" cy="1288474"/>
          </a:xfrm>
          <a:prstGeom prst="rect">
            <a:avLst/>
          </a:prstGeom>
        </p:spPr>
      </p:pic>
      <p:pic>
        <p:nvPicPr>
          <p:cNvPr id="9" name="Picture 8" descr="A pink and black diamond&#10;&#10;Description automatically generated">
            <a:extLst>
              <a:ext uri="{FF2B5EF4-FFF2-40B4-BE49-F238E27FC236}">
                <a16:creationId xmlns:a16="http://schemas.microsoft.com/office/drawing/2014/main" id="{82DCFF9E-CD31-D3B7-FB9D-FB852C9CE6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300" y="-458492"/>
            <a:ext cx="1435833" cy="1435833"/>
          </a:xfrm>
          <a:prstGeom prst="rect">
            <a:avLst/>
          </a:prstGeom>
        </p:spPr>
      </p:pic>
      <p:pic>
        <p:nvPicPr>
          <p:cNvPr id="10" name="Picture 9" descr="A pink diamond on a black background&#10;&#10;Description automatically generated">
            <a:extLst>
              <a:ext uri="{FF2B5EF4-FFF2-40B4-BE49-F238E27FC236}">
                <a16:creationId xmlns:a16="http://schemas.microsoft.com/office/drawing/2014/main" id="{4AE606B0-8ABD-19DE-7BA3-E045474983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1501" y="939187"/>
            <a:ext cx="513015" cy="513015"/>
          </a:xfrm>
          <a:prstGeom prst="rect">
            <a:avLst/>
          </a:prstGeom>
        </p:spPr>
      </p:pic>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EA067E"/>
            </a:solidFill>
          </a:ln>
        </p:spPr>
        <p:style>
          <a:lnRef idx="1">
            <a:schemeClr val="accent1"/>
          </a:lnRef>
          <a:fillRef idx="0">
            <a:schemeClr val="accent1"/>
          </a:fillRef>
          <a:effectRef idx="0">
            <a:schemeClr val="accent1"/>
          </a:effectRef>
          <a:fontRef idx="minor">
            <a:schemeClr val="tx1"/>
          </a:fontRef>
        </p:style>
      </p:cxnSp>
      <p:pic>
        <p:nvPicPr>
          <p:cNvPr id="14" name="Picture 13" descr="A pink and black diamond&#10;&#10;Description automatically generated">
            <a:extLst>
              <a:ext uri="{FF2B5EF4-FFF2-40B4-BE49-F238E27FC236}">
                <a16:creationId xmlns:a16="http://schemas.microsoft.com/office/drawing/2014/main" id="{B800305A-0BEE-9D13-57D1-DD18CC4AD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5182" y="-676934"/>
            <a:ext cx="1435833" cy="1435833"/>
          </a:xfrm>
          <a:prstGeom prst="rect">
            <a:avLst/>
          </a:prstGeom>
        </p:spPr>
      </p:pic>
      <p:pic>
        <p:nvPicPr>
          <p:cNvPr id="15" name="Picture 14" descr="A pink and black diamond&#10;&#10;Description automatically generated">
            <a:extLst>
              <a:ext uri="{FF2B5EF4-FFF2-40B4-BE49-F238E27FC236}">
                <a16:creationId xmlns:a16="http://schemas.microsoft.com/office/drawing/2014/main" id="{A9547F25-24FE-3837-DCC1-1EDF2F1BA7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6162" y="1244044"/>
            <a:ext cx="639938" cy="639938"/>
          </a:xfrm>
          <a:prstGeom prst="rect">
            <a:avLst/>
          </a:prstGeom>
        </p:spPr>
      </p:pic>
      <p:pic>
        <p:nvPicPr>
          <p:cNvPr id="16" name="Picture 15" descr="A pink and black diamond&#10;&#10;Description automatically generated">
            <a:extLst>
              <a:ext uri="{FF2B5EF4-FFF2-40B4-BE49-F238E27FC236}">
                <a16:creationId xmlns:a16="http://schemas.microsoft.com/office/drawing/2014/main" id="{B683C9A5-06FD-D320-1718-8D2687CC6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3800" y="1423772"/>
            <a:ext cx="1222905" cy="1222905"/>
          </a:xfrm>
          <a:prstGeom prst="rect">
            <a:avLst/>
          </a:prstGeom>
        </p:spPr>
      </p:pic>
      <p:pic>
        <p:nvPicPr>
          <p:cNvPr id="29" name="Picture 28" descr="A pink diamond on a black background&#10;&#10;Description automatically generated">
            <a:extLst>
              <a:ext uri="{FF2B5EF4-FFF2-40B4-BE49-F238E27FC236}">
                <a16:creationId xmlns:a16="http://schemas.microsoft.com/office/drawing/2014/main" id="{0C3ADEDF-843A-0694-56E0-77AFC32D8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92145" y="171492"/>
            <a:ext cx="1149414" cy="1149414"/>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D6988B2B-2724-996D-32E6-48238561C8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87329" y="2216727"/>
            <a:ext cx="266471" cy="266471"/>
          </a:xfrm>
          <a:prstGeom prst="rect">
            <a:avLst/>
          </a:prstGeom>
        </p:spPr>
      </p:pic>
    </p:spTree>
    <p:extLst>
      <p:ext uri="{BB962C8B-B14F-4D97-AF65-F5344CB8AC3E}">
        <p14:creationId xmlns:p14="http://schemas.microsoft.com/office/powerpoint/2010/main" val="36010876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8454CF-AD43-61AD-EB9B-5BC5EA22DC5F}"/>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t>1/31/2024</a:t>
            </a:fld>
            <a:endParaRPr lang="en-US"/>
          </a:p>
        </p:txBody>
      </p:sp>
      <p:sp>
        <p:nvSpPr>
          <p:cNvPr id="3" name="Footer Placeholder 2">
            <a:extLst>
              <a:ext uri="{FF2B5EF4-FFF2-40B4-BE49-F238E27FC236}">
                <a16:creationId xmlns:a16="http://schemas.microsoft.com/office/drawing/2014/main" id="{3D5EF5EF-D546-3A20-44B7-0CF856EC489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4" name="Slide Number Placeholder 3">
            <a:extLst>
              <a:ext uri="{FF2B5EF4-FFF2-40B4-BE49-F238E27FC236}">
                <a16:creationId xmlns:a16="http://schemas.microsoft.com/office/drawing/2014/main" id="{40D082DD-1AD7-7FEC-D9CA-ACE86EF13D36}"/>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t>‹#›</a:t>
            </a:fld>
            <a:endParaRPr lang="en-US"/>
          </a:p>
        </p:txBody>
      </p:sp>
    </p:spTree>
    <p:extLst>
      <p:ext uri="{BB962C8B-B14F-4D97-AF65-F5344CB8AC3E}">
        <p14:creationId xmlns:p14="http://schemas.microsoft.com/office/powerpoint/2010/main" val="436043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fld id="{32637B58-87C1-446D-BDA9-B06F4BCF7782}" type="datetimeFigureOut">
              <a:rPr lang="en-US" smtClean="0"/>
              <a:t>1/31/2024</a:t>
            </a:fld>
            <a:endParaRPr lang="en-US"/>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36347251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9960-406F-4187-A0E6-BD19C684039A}"/>
              </a:ext>
            </a:extLst>
          </p:cNvPr>
          <p:cNvSpPr>
            <a:spLocks noGrp="1"/>
          </p:cNvSpPr>
          <p:nvPr>
            <p:ph type="ctrTitle"/>
          </p:nvPr>
        </p:nvSpPr>
        <p:spPr>
          <a:xfrm>
            <a:off x="1249326" y="919716"/>
            <a:ext cx="8504275" cy="3551275"/>
          </a:xfrm>
        </p:spPr>
        <p:txBody>
          <a:bodyPr anchor="b">
            <a:normAutofit/>
          </a:bodyPr>
          <a:lstStyle>
            <a:lvl1pPr algn="l">
              <a:lnSpc>
                <a:spcPct val="100000"/>
              </a:lnSpc>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27E7FE-647D-4B2F-BA13-AB3ED4C5CF5A}"/>
              </a:ext>
            </a:extLst>
          </p:cNvPr>
          <p:cNvSpPr>
            <a:spLocks noGrp="1"/>
          </p:cNvSpPr>
          <p:nvPr>
            <p:ph type="subTitle" idx="1"/>
          </p:nvPr>
        </p:nvSpPr>
        <p:spPr>
          <a:xfrm>
            <a:off x="1249326" y="4795284"/>
            <a:ext cx="8504275" cy="1084522"/>
          </a:xfrm>
        </p:spPr>
        <p:txBody>
          <a:bodyPr>
            <a:normAutofit/>
          </a:bodyPr>
          <a:lstStyle>
            <a:lvl1pPr marL="0" indent="0" algn="l">
              <a:lnSpc>
                <a:spcPct val="120000"/>
              </a:lnSpc>
              <a:buNone/>
              <a:defRPr sz="16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A5EF785-E0A7-4496-A5BA-49B0156F2628}"/>
              </a:ext>
            </a:extLst>
          </p:cNvPr>
          <p:cNvSpPr>
            <a:spLocks noGrp="1"/>
          </p:cNvSpPr>
          <p:nvPr>
            <p:ph type="dt" sz="half" idx="10"/>
          </p:nvPr>
        </p:nvSpPr>
        <p:spPr>
          <a:xfrm>
            <a:off x="8964706" y="6433202"/>
            <a:ext cx="2426446" cy="367841"/>
          </a:xfrm>
        </p:spPr>
        <p:txBody>
          <a:bodyPr/>
          <a:lstStyle/>
          <a:p>
            <a:fld id="{32637B58-87C1-446D-BDA9-B06F4BCF7782}" type="datetimeFigureOut">
              <a:rPr lang="en-US" smtClean="0"/>
              <a:t>1/31/2024</a:t>
            </a:fld>
            <a:endParaRPr lang="en-US"/>
          </a:p>
        </p:txBody>
      </p:sp>
      <p:sp>
        <p:nvSpPr>
          <p:cNvPr id="5" name="Footer Placeholder 4">
            <a:extLst>
              <a:ext uri="{FF2B5EF4-FFF2-40B4-BE49-F238E27FC236}">
                <a16:creationId xmlns:a16="http://schemas.microsoft.com/office/drawing/2014/main" id="{4742C627-38A1-4A14-8822-D8D33751C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BE346-5F34-48CD-8928-DA8567AEDD15}"/>
              </a:ext>
            </a:extLst>
          </p:cNvPr>
          <p:cNvSpPr>
            <a:spLocks noGrp="1"/>
          </p:cNvSpPr>
          <p:nvPr>
            <p:ph type="sldNum" sz="quarter" idx="12"/>
          </p:nvPr>
        </p:nvSpPr>
        <p:spPr>
          <a:xfrm>
            <a:off x="11391152" y="6433203"/>
            <a:ext cx="702781" cy="367842"/>
          </a:xfrm>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2886734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7484" y="13083"/>
            <a:ext cx="12192000" cy="6858000"/>
          </a:xfrm>
          <a:prstGeom prst="rect">
            <a:avLst/>
          </a:prstGeom>
          <a:solidFill>
            <a:srgbClr val="7223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diamond shaped object&#10;&#10;Description automatically generated">
            <a:extLst>
              <a:ext uri="{FF2B5EF4-FFF2-40B4-BE49-F238E27FC236}">
                <a16:creationId xmlns:a16="http://schemas.microsoft.com/office/drawing/2014/main" id="{9FF96AD8-7E58-3FA9-C3C8-7A97B3601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5771" y="386075"/>
            <a:ext cx="8891870" cy="8891870"/>
          </a:xfrm>
          <a:prstGeom prst="rect">
            <a:avLst/>
          </a:prstGeom>
        </p:spPr>
      </p:pic>
      <p:pic>
        <p:nvPicPr>
          <p:cNvPr id="11" name="Picture 10" descr="A purple diamond on a black background&#10;&#10;Description automatically generated">
            <a:extLst>
              <a:ext uri="{FF2B5EF4-FFF2-40B4-BE49-F238E27FC236}">
                <a16:creationId xmlns:a16="http://schemas.microsoft.com/office/drawing/2014/main" id="{A79F8670-E56E-3923-BB8B-F3F4768B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107" y="672241"/>
            <a:ext cx="7973879" cy="7973879"/>
          </a:xfrm>
          <a:prstGeom prst="rect">
            <a:avLst/>
          </a:prstGeom>
        </p:spPr>
      </p:pic>
      <p:pic>
        <p:nvPicPr>
          <p:cNvPr id="7" name="Picture 6" descr="A child wearing glasses and headphones&#10;&#10;Description automatically generated">
            <a:extLst>
              <a:ext uri="{FF2B5EF4-FFF2-40B4-BE49-F238E27FC236}">
                <a16:creationId xmlns:a16="http://schemas.microsoft.com/office/drawing/2014/main" id="{F939288C-318D-AE69-4416-E9EEA84FE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054" y="1525798"/>
            <a:ext cx="6213056" cy="6213056"/>
          </a:xfrm>
          <a:prstGeom prst="rect">
            <a:avLst/>
          </a:prstGeom>
        </p:spPr>
      </p:pic>
      <p:pic>
        <p:nvPicPr>
          <p:cNvPr id="15" name="Picture 14">
            <a:extLst>
              <a:ext uri="{FF2B5EF4-FFF2-40B4-BE49-F238E27FC236}">
                <a16:creationId xmlns:a16="http://schemas.microsoft.com/office/drawing/2014/main" id="{CD1EC2BC-DE2B-319A-DFD0-8D2280DFC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21" name="Text Placeholder 88">
            <a:extLst>
              <a:ext uri="{FF2B5EF4-FFF2-40B4-BE49-F238E27FC236}">
                <a16:creationId xmlns:a16="http://schemas.microsoft.com/office/drawing/2014/main" id="{9D8BDCB4-2C04-8017-9DAD-D5FE4B15926F}"/>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22" name="Text Placeholder 86">
            <a:extLst>
              <a:ext uri="{FF2B5EF4-FFF2-40B4-BE49-F238E27FC236}">
                <a16:creationId xmlns:a16="http://schemas.microsoft.com/office/drawing/2014/main" id="{86908039-4E82-0BE3-9D23-623EDC91797C}"/>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285153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0" y="-6540"/>
            <a:ext cx="12192000" cy="6858000"/>
          </a:xfrm>
          <a:prstGeom prst="rect">
            <a:avLst/>
          </a:prstGeom>
          <a:solidFill>
            <a:srgbClr val="BF0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nk diamond on a black background&#10;&#10;Description automatically generated">
            <a:extLst>
              <a:ext uri="{FF2B5EF4-FFF2-40B4-BE49-F238E27FC236}">
                <a16:creationId xmlns:a16="http://schemas.microsoft.com/office/drawing/2014/main" id="{18B63C59-28EE-ED5A-82E3-67B972231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854" y="4632326"/>
            <a:ext cx="4129489" cy="4129489"/>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F40B7578-FDC6-594E-6552-979A85098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6650" y="5459628"/>
            <a:ext cx="989003" cy="989003"/>
          </a:xfrm>
          <a:prstGeom prst="rect">
            <a:avLst/>
          </a:prstGeom>
        </p:spPr>
      </p:pic>
      <p:pic>
        <p:nvPicPr>
          <p:cNvPr id="10" name="Picture 9" descr="A pink and black diamond&#10;&#10;Description automatically generated">
            <a:extLst>
              <a:ext uri="{FF2B5EF4-FFF2-40B4-BE49-F238E27FC236}">
                <a16:creationId xmlns:a16="http://schemas.microsoft.com/office/drawing/2014/main" id="{0F3A6FD1-7665-5CC7-F677-1F24F1DF6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871" y="2146146"/>
            <a:ext cx="8152782" cy="8152782"/>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957463D0-5A4E-7FC0-69A7-23A0FBD635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034" y="3509963"/>
            <a:ext cx="5451967" cy="5451967"/>
          </a:xfrm>
          <a:prstGeom prst="rect">
            <a:avLst/>
          </a:prstGeom>
        </p:spPr>
      </p:pic>
      <p:pic>
        <p:nvPicPr>
          <p:cNvPr id="13" name="Picture 12" descr="A pink and black diamond&#10;&#10;Description automatically generated">
            <a:extLst>
              <a:ext uri="{FF2B5EF4-FFF2-40B4-BE49-F238E27FC236}">
                <a16:creationId xmlns:a16="http://schemas.microsoft.com/office/drawing/2014/main" id="{6071702A-7AA3-456A-0C15-A4F0929AAD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5840" y="-1405956"/>
            <a:ext cx="4159917" cy="4159917"/>
          </a:xfrm>
          <a:prstGeom prst="rect">
            <a:avLst/>
          </a:prstGeom>
        </p:spPr>
      </p:pic>
      <p:pic>
        <p:nvPicPr>
          <p:cNvPr id="14" name="Picture 13">
            <a:extLst>
              <a:ext uri="{FF2B5EF4-FFF2-40B4-BE49-F238E27FC236}">
                <a16:creationId xmlns:a16="http://schemas.microsoft.com/office/drawing/2014/main" id="{7BBE5491-7E40-D843-EFD9-84647D60B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17" name="Text Placeholder 88">
            <a:extLst>
              <a:ext uri="{FF2B5EF4-FFF2-40B4-BE49-F238E27FC236}">
                <a16:creationId xmlns:a16="http://schemas.microsoft.com/office/drawing/2014/main" id="{3139B509-F003-EF93-EBAD-0AA371562B7A}"/>
              </a:ext>
            </a:extLst>
          </p:cNvPr>
          <p:cNvSpPr>
            <a:spLocks noGrp="1"/>
          </p:cNvSpPr>
          <p:nvPr>
            <p:ph type="body" sz="quarter" idx="13"/>
          </p:nvPr>
        </p:nvSpPr>
        <p:spPr>
          <a:xfrm>
            <a:off x="892971" y="3366295"/>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36E20D99-A512-D395-FFF1-5A4E954D30B6}"/>
              </a:ext>
            </a:extLst>
          </p:cNvPr>
          <p:cNvSpPr>
            <a:spLocks noGrp="1"/>
          </p:cNvSpPr>
          <p:nvPr>
            <p:ph type="body" sz="quarter" idx="10" hasCustomPrompt="1"/>
          </p:nvPr>
        </p:nvSpPr>
        <p:spPr>
          <a:xfrm>
            <a:off x="892971" y="2234512"/>
            <a:ext cx="771762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219370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12" name="Picture 11" descr="A blue diamond shaped object&#10;&#10;Description automatically generated">
            <a:extLst>
              <a:ext uri="{FF2B5EF4-FFF2-40B4-BE49-F238E27FC236}">
                <a16:creationId xmlns:a16="http://schemas.microsoft.com/office/drawing/2014/main" id="{59D4173A-0FD7-051F-FCF7-AA3E12626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pic>
        <p:nvPicPr>
          <p:cNvPr id="16" name="Picture 15" descr="A blue diamond shaped object on a black background&#10;&#10;Description automatically generated">
            <a:extLst>
              <a:ext uri="{FF2B5EF4-FFF2-40B4-BE49-F238E27FC236}">
                <a16:creationId xmlns:a16="http://schemas.microsoft.com/office/drawing/2014/main" id="{F0AD906B-B864-F766-CAE3-546EEC56C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sp>
        <p:nvSpPr>
          <p:cNvPr id="20" name="Text Placeholder 86">
            <a:extLst>
              <a:ext uri="{FF2B5EF4-FFF2-40B4-BE49-F238E27FC236}">
                <a16:creationId xmlns:a16="http://schemas.microsoft.com/office/drawing/2014/main" id="{690781E1-33BE-CBEF-7182-1B3C1B52BCAD}"/>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21" name="Text Placeholder 88">
            <a:extLst>
              <a:ext uri="{FF2B5EF4-FFF2-40B4-BE49-F238E27FC236}">
                <a16:creationId xmlns:a16="http://schemas.microsoft.com/office/drawing/2014/main" id="{443BA69B-E6A4-BC5E-7D89-DFDF60BCA14F}"/>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644596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4" name="Picture 3" descr="A yellow diamond on a black background&#10;&#10;Description automatically generated">
            <a:extLst>
              <a:ext uri="{FF2B5EF4-FFF2-40B4-BE49-F238E27FC236}">
                <a16:creationId xmlns:a16="http://schemas.microsoft.com/office/drawing/2014/main" id="{34A42641-F80F-F3FA-9F21-5007C79566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0455" y="-246393"/>
            <a:ext cx="1471880" cy="1471880"/>
          </a:xfrm>
          <a:prstGeom prst="rect">
            <a:avLst/>
          </a:prstGeom>
        </p:spPr>
      </p:pic>
      <p:pic>
        <p:nvPicPr>
          <p:cNvPr id="2" name="Picture 1" descr="A green diamond shaped object&#10;&#10;Description automatically generated">
            <a:extLst>
              <a:ext uri="{FF2B5EF4-FFF2-40B4-BE49-F238E27FC236}">
                <a16:creationId xmlns:a16="http://schemas.microsoft.com/office/drawing/2014/main" id="{FCF64FD4-E8C3-43BC-6174-B5A857D29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6" name="Text Placeholder 86">
            <a:extLst>
              <a:ext uri="{FF2B5EF4-FFF2-40B4-BE49-F238E27FC236}">
                <a16:creationId xmlns:a16="http://schemas.microsoft.com/office/drawing/2014/main" id="{FFA79E92-C68A-8E03-D325-D7DDE08D7792}"/>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7" name="Text Placeholder 88">
            <a:extLst>
              <a:ext uri="{FF2B5EF4-FFF2-40B4-BE49-F238E27FC236}">
                <a16:creationId xmlns:a16="http://schemas.microsoft.com/office/drawing/2014/main" id="{F1427DD8-BD9E-BCF1-BBE1-08322F1BDEB1}"/>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4048509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5" name="Picture 4" descr="A purple diamond shaped object&#10;&#10;Description automatically generated">
            <a:extLst>
              <a:ext uri="{FF2B5EF4-FFF2-40B4-BE49-F238E27FC236}">
                <a16:creationId xmlns:a16="http://schemas.microsoft.com/office/drawing/2014/main" id="{69200790-A1E8-4922-7FB9-A6BCA8EA33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pic>
        <p:nvPicPr>
          <p:cNvPr id="3" name="Picture 2" descr="A purple diamond with black background&#10;&#10;Description automatically generated">
            <a:extLst>
              <a:ext uri="{FF2B5EF4-FFF2-40B4-BE49-F238E27FC236}">
                <a16:creationId xmlns:a16="http://schemas.microsoft.com/office/drawing/2014/main" id="{BCB4DAA2-BF78-0361-4697-E5AE7A747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3" name="Text Placeholder 86">
            <a:extLst>
              <a:ext uri="{FF2B5EF4-FFF2-40B4-BE49-F238E27FC236}">
                <a16:creationId xmlns:a16="http://schemas.microsoft.com/office/drawing/2014/main" id="{41D62B7B-8B56-EA73-4AB9-20608B9FB641}"/>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4" name="Text Placeholder 88">
            <a:extLst>
              <a:ext uri="{FF2B5EF4-FFF2-40B4-BE49-F238E27FC236}">
                <a16:creationId xmlns:a16="http://schemas.microsoft.com/office/drawing/2014/main" id="{0A7A31A2-B2B2-76BD-A5F6-FAC89A761633}"/>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411918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itting on a couch using a computer&#10;&#10;Description automatically generated">
            <a:extLst>
              <a:ext uri="{FF2B5EF4-FFF2-40B4-BE49-F238E27FC236}">
                <a16:creationId xmlns:a16="http://schemas.microsoft.com/office/drawing/2014/main" id="{FD73632F-BEDF-F796-34E8-DB7827A26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010" y="-971550"/>
            <a:ext cx="8801100" cy="8801100"/>
          </a:xfrm>
          <a:prstGeom prst="rect">
            <a:avLst/>
          </a:prstGeom>
        </p:spPr>
      </p:pic>
      <p:pic>
        <p:nvPicPr>
          <p:cNvPr id="9" name="Picture 8" descr="A purple diamond on a black background&#10;&#10;Description automatically generated">
            <a:extLst>
              <a:ext uri="{FF2B5EF4-FFF2-40B4-BE49-F238E27FC236}">
                <a16:creationId xmlns:a16="http://schemas.microsoft.com/office/drawing/2014/main" id="{4950CEC1-B62F-AEDE-5B21-1D62896F6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 y="-1921296"/>
            <a:ext cx="4358640" cy="4358640"/>
          </a:xfrm>
          <a:prstGeom prst="rect">
            <a:avLst/>
          </a:prstGeom>
        </p:spPr>
      </p:pic>
      <p:pic>
        <p:nvPicPr>
          <p:cNvPr id="10" name="Picture 9" descr="A purple diamond on a black background&#10;&#10;Description automatically generated">
            <a:extLst>
              <a:ext uri="{FF2B5EF4-FFF2-40B4-BE49-F238E27FC236}">
                <a16:creationId xmlns:a16="http://schemas.microsoft.com/office/drawing/2014/main" id="{0C8DA0AD-6D84-ABB8-1EE2-338BC978F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2340" y="4678680"/>
            <a:ext cx="4358640" cy="4358640"/>
          </a:xfrm>
          <a:prstGeom prst="rect">
            <a:avLst/>
          </a:prstGeom>
        </p:spPr>
      </p:pic>
      <p:sp>
        <p:nvSpPr>
          <p:cNvPr id="16" name="Text Placeholder 88">
            <a:extLst>
              <a:ext uri="{FF2B5EF4-FFF2-40B4-BE49-F238E27FC236}">
                <a16:creationId xmlns:a16="http://schemas.microsoft.com/office/drawing/2014/main" id="{227667AB-E6B6-524E-BF49-C0EE4B03DE84}"/>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7" name="Text Placeholder 86">
            <a:extLst>
              <a:ext uri="{FF2B5EF4-FFF2-40B4-BE49-F238E27FC236}">
                <a16:creationId xmlns:a16="http://schemas.microsoft.com/office/drawing/2014/main" id="{26013C7D-6F61-109D-B5F3-D32B2F765A3B}"/>
              </a:ext>
            </a:extLst>
          </p:cNvPr>
          <p:cNvSpPr>
            <a:spLocks noGrp="1"/>
          </p:cNvSpPr>
          <p:nvPr>
            <p:ph type="body" sz="quarter" idx="14"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5710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5">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D2DB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and a child playing basketball&#10;&#10;Description automatically generated">
            <a:extLst>
              <a:ext uri="{FF2B5EF4-FFF2-40B4-BE49-F238E27FC236}">
                <a16:creationId xmlns:a16="http://schemas.microsoft.com/office/drawing/2014/main" id="{1EBD40A7-4742-90BC-DF06-9D3FB4384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340" y="-907308"/>
            <a:ext cx="8801100" cy="8801100"/>
          </a:xfrm>
          <a:prstGeom prst="rect">
            <a:avLst/>
          </a:prstGeom>
        </p:spPr>
      </p:pic>
      <p:pic>
        <p:nvPicPr>
          <p:cNvPr id="11" name="Picture 10" descr="A green diamond on a black background&#10;&#10;Description automatically generated">
            <a:extLst>
              <a:ext uri="{FF2B5EF4-FFF2-40B4-BE49-F238E27FC236}">
                <a16:creationId xmlns:a16="http://schemas.microsoft.com/office/drawing/2014/main" id="{36D0B19A-E677-A6C1-9179-8C73C4B07E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419" y="-1741118"/>
            <a:ext cx="4087022" cy="4087022"/>
          </a:xfrm>
          <a:prstGeom prst="rect">
            <a:avLst/>
          </a:prstGeom>
        </p:spPr>
      </p:pic>
      <p:pic>
        <p:nvPicPr>
          <p:cNvPr id="12" name="Picture 11" descr="A green diamond on a black background&#10;&#10;Description automatically generated">
            <a:extLst>
              <a:ext uri="{FF2B5EF4-FFF2-40B4-BE49-F238E27FC236}">
                <a16:creationId xmlns:a16="http://schemas.microsoft.com/office/drawing/2014/main" id="{63A11000-107D-0BC8-7ECE-0DE611078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2587" y="4814489"/>
            <a:ext cx="4087022" cy="4087022"/>
          </a:xfrm>
          <a:prstGeom prst="rect">
            <a:avLst/>
          </a:prstGeom>
        </p:spPr>
      </p:pic>
      <p:sp>
        <p:nvSpPr>
          <p:cNvPr id="17" name="Text Placeholder 86">
            <a:extLst>
              <a:ext uri="{FF2B5EF4-FFF2-40B4-BE49-F238E27FC236}">
                <a16:creationId xmlns:a16="http://schemas.microsoft.com/office/drawing/2014/main" id="{345B6D63-5779-FA1B-0A54-32A94F108B4F}"/>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8" name="Text Placeholder 88">
            <a:extLst>
              <a:ext uri="{FF2B5EF4-FFF2-40B4-BE49-F238E27FC236}">
                <a16:creationId xmlns:a16="http://schemas.microsoft.com/office/drawing/2014/main" id="{03790DE6-1EE7-1B7B-DF52-5CFE4BF0F515}"/>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19875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6">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EA06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howing something on a computer to a child&#10;&#10;Description automatically generated">
            <a:extLst>
              <a:ext uri="{FF2B5EF4-FFF2-40B4-BE49-F238E27FC236}">
                <a16:creationId xmlns:a16="http://schemas.microsoft.com/office/drawing/2014/main" id="{19B34D72-DDD2-869C-084D-0D42520FC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0" y="-834920"/>
            <a:ext cx="8801101" cy="8801101"/>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82312700-B45D-E00D-4A40-04C7CADB0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 y="-1744980"/>
            <a:ext cx="4084320" cy="4084320"/>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DE4B626B-8FD7-31DD-9DB4-8AE47286D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4815840"/>
            <a:ext cx="4084320" cy="4084320"/>
          </a:xfrm>
          <a:prstGeom prst="rect">
            <a:avLst/>
          </a:prstGeom>
        </p:spPr>
      </p:pic>
      <p:sp>
        <p:nvSpPr>
          <p:cNvPr id="17" name="Text Placeholder 88">
            <a:extLst>
              <a:ext uri="{FF2B5EF4-FFF2-40B4-BE49-F238E27FC236}">
                <a16:creationId xmlns:a16="http://schemas.microsoft.com/office/drawing/2014/main" id="{DB92E3CF-AA8C-2585-B6C6-102496CC1F1B}"/>
              </a:ext>
            </a:extLst>
          </p:cNvPr>
          <p:cNvSpPr>
            <a:spLocks noGrp="1"/>
          </p:cNvSpPr>
          <p:nvPr>
            <p:ph type="body" sz="quarter" idx="13"/>
          </p:nvPr>
        </p:nvSpPr>
        <p:spPr>
          <a:xfrm>
            <a:off x="892971" y="3778670"/>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DEE37DFF-3D3B-9978-BC10-3E98934C7AE8}"/>
              </a:ext>
            </a:extLst>
          </p:cNvPr>
          <p:cNvSpPr>
            <a:spLocks noGrp="1"/>
          </p:cNvSpPr>
          <p:nvPr>
            <p:ph type="body" sz="quarter" idx="14" hasCustomPrompt="1"/>
          </p:nvPr>
        </p:nvSpPr>
        <p:spPr>
          <a:xfrm>
            <a:off x="892972" y="2234512"/>
            <a:ext cx="4707730"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518050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05653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58.png"/></Relationships>
</file>

<file path=ppt/slides/_rels/slide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65AF2099-D1B0-CDFE-3D9B-29E1AFA0884F}"/>
              </a:ext>
            </a:extLst>
          </p:cNvPr>
          <p:cNvSpPr>
            <a:spLocks noGrp="1"/>
          </p:cNvSpPr>
          <p:nvPr>
            <p:ph type="body" sz="quarter" idx="13"/>
          </p:nvPr>
        </p:nvSpPr>
        <p:spPr>
          <a:xfrm>
            <a:off x="1671183" y="2455708"/>
            <a:ext cx="4959350" cy="469900"/>
          </a:xfrm>
        </p:spPr>
        <p:txBody>
          <a:bodyPr/>
          <a:lstStyle/>
          <a:p>
            <a:r>
              <a:rPr lang="en-US" dirty="0"/>
              <a:t>Math 8B Unit 5 Lesson 2</a:t>
            </a:r>
          </a:p>
        </p:txBody>
      </p:sp>
      <p:sp>
        <p:nvSpPr>
          <p:cNvPr id="2" name="Title 1">
            <a:extLst>
              <a:ext uri="{FF2B5EF4-FFF2-40B4-BE49-F238E27FC236}">
                <a16:creationId xmlns:a16="http://schemas.microsoft.com/office/drawing/2014/main" id="{F7B6E590-0E3D-870F-4C3F-BCF4AC3F6A9D}"/>
              </a:ext>
            </a:extLst>
          </p:cNvPr>
          <p:cNvSpPr>
            <a:spLocks noGrp="1"/>
          </p:cNvSpPr>
          <p:nvPr>
            <p:ph type="body" sz="quarter" idx="14"/>
          </p:nvPr>
        </p:nvSpPr>
        <p:spPr>
          <a:xfrm>
            <a:off x="892971" y="1047738"/>
            <a:ext cx="4707730" cy="1238250"/>
          </a:xfrm>
        </p:spPr>
        <p:txBody>
          <a:bodyPr>
            <a:normAutofit lnSpcReduction="10000"/>
          </a:bodyPr>
          <a:lstStyle/>
          <a:p>
            <a:r>
              <a:rPr lang="en-US" sz="4400" b="1" dirty="0">
                <a:effectLst>
                  <a:outerShdw blurRad="38100" dist="38100" dir="2700000" algn="tl">
                    <a:srgbClr val="000000">
                      <a:alpha val="43137"/>
                    </a:srgbClr>
                  </a:outerShdw>
                </a:effectLst>
              </a:rPr>
              <a:t>Proportional Relationships</a:t>
            </a:r>
          </a:p>
        </p:txBody>
      </p:sp>
    </p:spTree>
    <p:extLst>
      <p:ext uri="{BB962C8B-B14F-4D97-AF65-F5344CB8AC3E}">
        <p14:creationId xmlns:p14="http://schemas.microsoft.com/office/powerpoint/2010/main" val="1910335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FC84C-4D7B-493D-B67C-CDBAB2505453}"/>
              </a:ext>
            </a:extLst>
          </p:cNvPr>
          <p:cNvSpPr>
            <a:spLocks noGrp="1"/>
          </p:cNvSpPr>
          <p:nvPr>
            <p:ph type="title"/>
          </p:nvPr>
        </p:nvSpPr>
        <p:spPr/>
        <p:txBody>
          <a:bodyPr vert="horz" lIns="91440" tIns="45720" rIns="91440" bIns="45720" rtlCol="0" anchor="ctr">
            <a:normAutofit/>
          </a:bodyPr>
          <a:lstStyle/>
          <a:p>
            <a:pPr>
              <a:lnSpc>
                <a:spcPct val="100000"/>
              </a:lnSpc>
            </a:pPr>
            <a:r>
              <a:rPr lang="en-US" sz="3700"/>
              <a:t>Real World Examples of Proportions</a:t>
            </a:r>
          </a:p>
        </p:txBody>
      </p:sp>
      <p:pic>
        <p:nvPicPr>
          <p:cNvPr id="5" name="Content Placeholder 4" descr="Baking preparations on the kitchen island.  Kitchen timer, measuring spoons, egg and butter.  Measuring cup in background.">
            <a:extLst>
              <a:ext uri="{FF2B5EF4-FFF2-40B4-BE49-F238E27FC236}">
                <a16:creationId xmlns:a16="http://schemas.microsoft.com/office/drawing/2014/main" id="{75A5E1B8-F509-1D68-B59A-735A0C02B854}"/>
              </a:ext>
            </a:extLst>
          </p:cNvPr>
          <p:cNvPicPr>
            <a:picLocks noGrp="1" noChangeAspect="1"/>
          </p:cNvPicPr>
          <p:nvPr>
            <p:ph sz="half" idx="4294967295"/>
          </p:nvPr>
        </p:nvPicPr>
        <p:blipFill>
          <a:blip r:embed="rId3"/>
          <a:stretch>
            <a:fillRect/>
          </a:stretch>
        </p:blipFill>
        <p:spPr>
          <a:xfrm>
            <a:off x="7485097" y="3156896"/>
            <a:ext cx="3729004" cy="2485147"/>
          </a:xfrm>
          <a:prstGeom prst="rect">
            <a:avLst/>
          </a:prstGeom>
        </p:spPr>
      </p:pic>
      <p:sp>
        <p:nvSpPr>
          <p:cNvPr id="4" name="Content Placeholder 3">
            <a:extLst>
              <a:ext uri="{FF2B5EF4-FFF2-40B4-BE49-F238E27FC236}">
                <a16:creationId xmlns:a16="http://schemas.microsoft.com/office/drawing/2014/main" id="{B657268B-F598-DFC9-4D51-AC866C5C99DA}"/>
              </a:ext>
            </a:extLst>
          </p:cNvPr>
          <p:cNvSpPr>
            <a:spLocks noGrp="1"/>
          </p:cNvSpPr>
          <p:nvPr>
            <p:ph sz="half" idx="4294967295"/>
          </p:nvPr>
        </p:nvSpPr>
        <p:spPr>
          <a:xfrm>
            <a:off x="671782" y="2748046"/>
            <a:ext cx="5589588" cy="3579813"/>
          </a:xfrm>
        </p:spPr>
        <p:txBody>
          <a:bodyPr vert="horz" lIns="91440" tIns="45720" rIns="91440" bIns="45720" rtlCol="0">
            <a:normAutofit/>
          </a:bodyPr>
          <a:lstStyle/>
          <a:p>
            <a:r>
              <a:rPr lang="en-US" dirty="0"/>
              <a:t>Recipes often use proportions, such as 2 cups of flour to 1 cup of sugar.</a:t>
            </a:r>
          </a:p>
          <a:p>
            <a:r>
              <a:rPr lang="en-US" dirty="0"/>
              <a:t>The aspect ratio of a TV or computer screen is a proportion of width to height.</a:t>
            </a:r>
          </a:p>
          <a:p>
            <a:r>
              <a:rPr lang="en-US" dirty="0"/>
              <a:t>Fuel economy in vehicles is measured by the proportion of miles per gallon (mpg).</a:t>
            </a:r>
          </a:p>
        </p:txBody>
      </p:sp>
    </p:spTree>
    <p:extLst>
      <p:ext uri="{BB962C8B-B14F-4D97-AF65-F5344CB8AC3E}">
        <p14:creationId xmlns:p14="http://schemas.microsoft.com/office/powerpoint/2010/main" val="3598624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57DD-0C62-9F5C-242A-5AE96C728D63}"/>
              </a:ext>
            </a:extLst>
          </p:cNvPr>
          <p:cNvSpPr>
            <a:spLocks noGrp="1"/>
          </p:cNvSpPr>
          <p:nvPr>
            <p:ph type="title"/>
          </p:nvPr>
        </p:nvSpPr>
        <p:spPr/>
        <p:txBody>
          <a:bodyPr/>
          <a:lstStyle/>
          <a:p>
            <a:r>
              <a:rPr lang="en-US" dirty="0"/>
              <a:t>Practice</a:t>
            </a:r>
          </a:p>
        </p:txBody>
      </p:sp>
      <p:pic>
        <p:nvPicPr>
          <p:cNvPr id="5" name="Picture 4" descr="A screenshot of a math test&#10;&#10;Description automatically generated">
            <a:extLst>
              <a:ext uri="{FF2B5EF4-FFF2-40B4-BE49-F238E27FC236}">
                <a16:creationId xmlns:a16="http://schemas.microsoft.com/office/drawing/2014/main" id="{A147D4D2-A1DB-7171-F839-610FDFACF19F}"/>
              </a:ext>
            </a:extLst>
          </p:cNvPr>
          <p:cNvPicPr>
            <a:picLocks noChangeAspect="1"/>
          </p:cNvPicPr>
          <p:nvPr/>
        </p:nvPicPr>
        <p:blipFill rotWithShape="1">
          <a:blip r:embed="rId2"/>
          <a:srcRect t="17745" b="11275"/>
          <a:stretch/>
        </p:blipFill>
        <p:spPr>
          <a:xfrm>
            <a:off x="1389510" y="2115629"/>
            <a:ext cx="8284330" cy="4112383"/>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3475758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52E93-B341-2B35-5B23-09FC635FA4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814B44-5BD0-1912-9B8C-19125801E48B}"/>
              </a:ext>
            </a:extLst>
          </p:cNvPr>
          <p:cNvSpPr>
            <a:spLocks noGrp="1"/>
          </p:cNvSpPr>
          <p:nvPr>
            <p:ph type="title"/>
          </p:nvPr>
        </p:nvSpPr>
        <p:spPr/>
        <p:txBody>
          <a:bodyPr/>
          <a:lstStyle/>
          <a:p>
            <a:r>
              <a:rPr lang="en-US" dirty="0"/>
              <a:t>Practice</a:t>
            </a:r>
          </a:p>
        </p:txBody>
      </p:sp>
      <p:pic>
        <p:nvPicPr>
          <p:cNvPr id="3" name="Picture 2">
            <a:extLst>
              <a:ext uri="{FF2B5EF4-FFF2-40B4-BE49-F238E27FC236}">
                <a16:creationId xmlns:a16="http://schemas.microsoft.com/office/drawing/2014/main" id="{12424C47-5C4E-03E3-7667-29C575C33765}"/>
              </a:ext>
            </a:extLst>
          </p:cNvPr>
          <p:cNvPicPr>
            <a:picLocks noChangeAspect="1"/>
          </p:cNvPicPr>
          <p:nvPr/>
        </p:nvPicPr>
        <p:blipFill rotWithShape="1">
          <a:blip r:embed="rId2"/>
          <a:srcRect t="21149" b="6829"/>
          <a:stretch/>
        </p:blipFill>
        <p:spPr>
          <a:xfrm>
            <a:off x="1305170" y="2052536"/>
            <a:ext cx="8229355" cy="4202986"/>
          </a:xfrm>
          <a:prstGeom prst="rect">
            <a:avLst/>
          </a:prstGeom>
        </p:spPr>
      </p:pic>
    </p:spTree>
    <p:extLst>
      <p:ext uri="{BB962C8B-B14F-4D97-AF65-F5344CB8AC3E}">
        <p14:creationId xmlns:p14="http://schemas.microsoft.com/office/powerpoint/2010/main" val="32108427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173AE-8343-0E43-651F-4B089E20C049}"/>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sz="4100"/>
              <a:t>Determining if two ratios are proportional</a:t>
            </a:r>
          </a:p>
        </p:txBody>
      </p:sp>
      <p:graphicFrame>
        <p:nvGraphicFramePr>
          <p:cNvPr id="8" name="Content Placeholder 3">
            <a:extLst>
              <a:ext uri="{FF2B5EF4-FFF2-40B4-BE49-F238E27FC236}">
                <a16:creationId xmlns:a16="http://schemas.microsoft.com/office/drawing/2014/main" id="{DD116F30-5252-CB03-173A-34293C3E7649}"/>
              </a:ext>
            </a:extLst>
          </p:cNvPr>
          <p:cNvGraphicFramePr>
            <a:graphicFrameLocks noGrp="1"/>
          </p:cNvGraphicFramePr>
          <p:nvPr>
            <p:ph idx="1"/>
            <p:extLst>
              <p:ext uri="{D42A27DB-BD31-4B8C-83A1-F6EECF244321}">
                <p14:modId xmlns:p14="http://schemas.microsoft.com/office/powerpoint/2010/main" val="907848681"/>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846466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B90E80-AA98-3FEB-A8FE-0E4EDB148E27}"/>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a:t>Cross-multiply the ratios</a:t>
            </a:r>
          </a:p>
          <a:p>
            <a:r>
              <a:rPr lang="en-US"/>
              <a:t>Simplify the resulting equation by combining like terms</a:t>
            </a:r>
          </a:p>
          <a:p>
            <a:r>
              <a:rPr lang="en-US"/>
              <a:t>Solve for the unknown variable</a:t>
            </a:r>
          </a:p>
        </p:txBody>
      </p:sp>
      <p:sp>
        <p:nvSpPr>
          <p:cNvPr id="2" name="Title 1">
            <a:extLst>
              <a:ext uri="{FF2B5EF4-FFF2-40B4-BE49-F238E27FC236}">
                <a16:creationId xmlns:a16="http://schemas.microsoft.com/office/drawing/2014/main" id="{DE8746CE-882B-CD05-4B4A-6658DF570C5A}"/>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How to Solve a Proportion?</a:t>
            </a:r>
          </a:p>
        </p:txBody>
      </p:sp>
      <p:pic>
        <p:nvPicPr>
          <p:cNvPr id="7" name="Content Placeholder 6">
            <a:extLst>
              <a:ext uri="{FF2B5EF4-FFF2-40B4-BE49-F238E27FC236}">
                <a16:creationId xmlns:a16="http://schemas.microsoft.com/office/drawing/2014/main" id="{E1B17D87-546F-BDAB-4767-67F9644BD3CA}"/>
              </a:ext>
            </a:extLst>
          </p:cNvPr>
          <p:cNvPicPr>
            <a:picLocks noGrp="1" noChangeAspect="1"/>
          </p:cNvPicPr>
          <p:nvPr>
            <p:ph sz="half" idx="13"/>
          </p:nvPr>
        </p:nvPicPr>
        <p:blipFill rotWithShape="1">
          <a:blip r:embed="rId3"/>
          <a:srcRect b="7512"/>
          <a:stretch/>
        </p:blipFill>
        <p:spPr>
          <a:xfrm>
            <a:off x="6172202" y="2256977"/>
            <a:ext cx="5181598" cy="3594249"/>
          </a:xfrm>
          <a:prstGeom prst="rect">
            <a:avLst/>
          </a:prstGeom>
          <a:noFill/>
        </p:spPr>
      </p:pic>
    </p:spTree>
    <p:extLst>
      <p:ext uri="{BB962C8B-B14F-4D97-AF65-F5344CB8AC3E}">
        <p14:creationId xmlns:p14="http://schemas.microsoft.com/office/powerpoint/2010/main" val="941944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1E09D57-4165-CD98-6751-DE17E9828A51}"/>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sz="2200"/>
              <a:t>Cross-multiplication is a method used to solve proportions.</a:t>
            </a:r>
          </a:p>
          <a:p>
            <a:r>
              <a:rPr lang="en-US" sz="2200"/>
              <a:t>Cross-multiplication is a shortcut method for solving proportion problems.</a:t>
            </a:r>
          </a:p>
          <a:p>
            <a:r>
              <a:rPr lang="en-US" sz="2200"/>
              <a:t>It involves multiplying the numerator of one ratio with the denominator of the other ratio, and then setting the two products equal.</a:t>
            </a:r>
          </a:p>
          <a:p>
            <a:r>
              <a:rPr lang="en-US" sz="2200"/>
              <a:t>The result is a simple equation that can be solved for the missing value.</a:t>
            </a:r>
          </a:p>
        </p:txBody>
      </p:sp>
      <p:sp>
        <p:nvSpPr>
          <p:cNvPr id="2" name="Title 1">
            <a:extLst>
              <a:ext uri="{FF2B5EF4-FFF2-40B4-BE49-F238E27FC236}">
                <a16:creationId xmlns:a16="http://schemas.microsoft.com/office/drawing/2014/main" id="{A84FC89D-8478-48C2-B94B-DA4AF6E7425C}"/>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Cross-Multiplication</a:t>
            </a:r>
          </a:p>
        </p:txBody>
      </p:sp>
      <p:pic>
        <p:nvPicPr>
          <p:cNvPr id="5" name="Content Placeholder 4" descr="Periodic table of elements">
            <a:extLst>
              <a:ext uri="{FF2B5EF4-FFF2-40B4-BE49-F238E27FC236}">
                <a16:creationId xmlns:a16="http://schemas.microsoft.com/office/drawing/2014/main" id="{7BB6621A-E721-A828-B663-3EBCD730D8F4}"/>
              </a:ext>
            </a:extLst>
          </p:cNvPr>
          <p:cNvPicPr>
            <a:picLocks noGrp="1" noChangeAspect="1"/>
          </p:cNvPicPr>
          <p:nvPr>
            <p:ph sz="half" idx="13"/>
          </p:nvPr>
        </p:nvPicPr>
        <p:blipFill>
          <a:blip r:embed="rId3"/>
          <a:stretch>
            <a:fillRect/>
          </a:stretch>
        </p:blipFill>
        <p:spPr>
          <a:xfrm>
            <a:off x="6172202" y="2477195"/>
            <a:ext cx="5181600" cy="3445764"/>
          </a:xfrm>
          <a:prstGeom prst="rect">
            <a:avLst/>
          </a:prstGeom>
          <a:noFill/>
        </p:spPr>
      </p:pic>
    </p:spTree>
    <p:extLst>
      <p:ext uri="{BB962C8B-B14F-4D97-AF65-F5344CB8AC3E}">
        <p14:creationId xmlns:p14="http://schemas.microsoft.com/office/powerpoint/2010/main" val="2635002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F86B25-DAEB-6CE2-D54B-B64D70B8F1D0}"/>
              </a:ext>
            </a:extLst>
          </p:cNvPr>
          <p:cNvSpPr>
            <a:spLocks noGrp="1"/>
          </p:cNvSpPr>
          <p:nvPr>
            <p:ph type="title"/>
          </p:nvPr>
        </p:nvSpPr>
        <p:spPr>
          <a:xfrm>
            <a:off x="1009667" y="1238250"/>
            <a:ext cx="2307465" cy="734477"/>
          </a:xfrm>
        </p:spPr>
        <p:txBody>
          <a:bodyPr/>
          <a:lstStyle/>
          <a:p>
            <a:r>
              <a:rPr lang="en-US" dirty="0"/>
              <a:t>Practice</a:t>
            </a:r>
          </a:p>
        </p:txBody>
      </p:sp>
      <p:pic>
        <p:nvPicPr>
          <p:cNvPr id="5" name="Picture 4" descr="A white paper with black text&#10;&#10;Description automatically generated">
            <a:extLst>
              <a:ext uri="{FF2B5EF4-FFF2-40B4-BE49-F238E27FC236}">
                <a16:creationId xmlns:a16="http://schemas.microsoft.com/office/drawing/2014/main" id="{16D5B0C6-B6DB-A167-8E5A-1B006D2B37DB}"/>
              </a:ext>
            </a:extLst>
          </p:cNvPr>
          <p:cNvPicPr>
            <a:picLocks noChangeAspect="1"/>
          </p:cNvPicPr>
          <p:nvPr/>
        </p:nvPicPr>
        <p:blipFill rotWithShape="1">
          <a:blip r:embed="rId2"/>
          <a:srcRect t="14531" r="3181" b="4362"/>
          <a:stretch/>
        </p:blipFill>
        <p:spPr>
          <a:xfrm>
            <a:off x="3433865" y="1108953"/>
            <a:ext cx="5664450" cy="5311301"/>
          </a:xfrm>
          <a:prstGeom prst="rect">
            <a:avLst/>
          </a:prstGeom>
        </p:spPr>
      </p:pic>
    </p:spTree>
    <p:extLst>
      <p:ext uri="{BB962C8B-B14F-4D97-AF65-F5344CB8AC3E}">
        <p14:creationId xmlns:p14="http://schemas.microsoft.com/office/powerpoint/2010/main" val="8375463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math problem&#10;&#10;Description automatically generated">
            <a:extLst>
              <a:ext uri="{FF2B5EF4-FFF2-40B4-BE49-F238E27FC236}">
                <a16:creationId xmlns:a16="http://schemas.microsoft.com/office/drawing/2014/main" id="{8CE75D46-62E3-2806-A128-6F56552A59C4}"/>
              </a:ext>
            </a:extLst>
          </p:cNvPr>
          <p:cNvPicPr>
            <a:picLocks noChangeAspect="1"/>
          </p:cNvPicPr>
          <p:nvPr/>
        </p:nvPicPr>
        <p:blipFill rotWithShape="1">
          <a:blip r:embed="rId2"/>
          <a:srcRect t="12199" r="4214"/>
          <a:stretch/>
        </p:blipFill>
        <p:spPr>
          <a:xfrm>
            <a:off x="3304161" y="593387"/>
            <a:ext cx="6008093" cy="5817140"/>
          </a:xfrm>
          <a:prstGeom prst="rect">
            <a:avLst/>
          </a:prstGeom>
        </p:spPr>
      </p:pic>
      <p:sp>
        <p:nvSpPr>
          <p:cNvPr id="2" name="Title 1">
            <a:extLst>
              <a:ext uri="{FF2B5EF4-FFF2-40B4-BE49-F238E27FC236}">
                <a16:creationId xmlns:a16="http://schemas.microsoft.com/office/drawing/2014/main" id="{7C3FD61B-1AE3-79C7-821C-9E54B282BB2D}"/>
              </a:ext>
            </a:extLst>
          </p:cNvPr>
          <p:cNvSpPr>
            <a:spLocks noGrp="1"/>
          </p:cNvSpPr>
          <p:nvPr>
            <p:ph type="title"/>
          </p:nvPr>
        </p:nvSpPr>
        <p:spPr>
          <a:xfrm>
            <a:off x="961029" y="1094323"/>
            <a:ext cx="2346375" cy="608017"/>
          </a:xfrm>
        </p:spPr>
        <p:txBody>
          <a:bodyPr/>
          <a:lstStyle/>
          <a:p>
            <a:r>
              <a:rPr lang="en-US" dirty="0"/>
              <a:t>Practice</a:t>
            </a:r>
          </a:p>
        </p:txBody>
      </p:sp>
    </p:spTree>
    <p:extLst>
      <p:ext uri="{BB962C8B-B14F-4D97-AF65-F5344CB8AC3E}">
        <p14:creationId xmlns:p14="http://schemas.microsoft.com/office/powerpoint/2010/main" val="4250515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lance Concept">
            <a:extLst>
              <a:ext uri="{FF2B5EF4-FFF2-40B4-BE49-F238E27FC236}">
                <a16:creationId xmlns:a16="http://schemas.microsoft.com/office/drawing/2014/main" id="{0301921D-73F5-0F45-7179-58166EE27F29}"/>
              </a:ext>
            </a:extLst>
          </p:cNvPr>
          <p:cNvPicPr>
            <a:picLocks noGrp="1" noChangeAspect="1"/>
          </p:cNvPicPr>
          <p:nvPr>
            <p:ph sz="half" idx="1"/>
          </p:nvPr>
        </p:nvPicPr>
        <p:blipFill>
          <a:blip r:embed="rId2"/>
          <a:stretch>
            <a:fillRect/>
          </a:stretch>
        </p:blipFill>
        <p:spPr>
          <a:xfrm>
            <a:off x="838200" y="2405906"/>
            <a:ext cx="5181600" cy="3587650"/>
          </a:xfrm>
          <a:prstGeom prst="rect">
            <a:avLst/>
          </a:prstGeom>
        </p:spPr>
      </p:pic>
      <p:sp>
        <p:nvSpPr>
          <p:cNvPr id="2" name="Title 1">
            <a:extLst>
              <a:ext uri="{FF2B5EF4-FFF2-40B4-BE49-F238E27FC236}">
                <a16:creationId xmlns:a16="http://schemas.microsoft.com/office/drawing/2014/main" id="{B9B54A8F-BBB3-7674-AA94-A7EB2BE4B117}"/>
              </a:ext>
            </a:extLst>
          </p:cNvPr>
          <p:cNvSpPr>
            <a:spLocks noGrp="1"/>
          </p:cNvSpPr>
          <p:nvPr>
            <p:ph type="title"/>
          </p:nvPr>
        </p:nvSpPr>
        <p:spPr/>
        <p:txBody>
          <a:bodyPr vert="horz" lIns="91440" tIns="45720" rIns="91440" bIns="45720" rtlCol="0" anchor="ctr">
            <a:normAutofit fontScale="90000"/>
          </a:bodyPr>
          <a:lstStyle/>
          <a:p>
            <a:pPr>
              <a:lnSpc>
                <a:spcPct val="100000"/>
              </a:lnSpc>
            </a:pPr>
            <a:r>
              <a:rPr lang="en-US" dirty="0"/>
              <a:t>Summary</a:t>
            </a:r>
          </a:p>
        </p:txBody>
      </p:sp>
      <p:sp>
        <p:nvSpPr>
          <p:cNvPr id="4" name="Content Placeholder 3">
            <a:extLst>
              <a:ext uri="{FF2B5EF4-FFF2-40B4-BE49-F238E27FC236}">
                <a16:creationId xmlns:a16="http://schemas.microsoft.com/office/drawing/2014/main" id="{06EEDAA3-6205-8236-A166-F4B47F8E6030}"/>
              </a:ext>
            </a:extLst>
          </p:cNvPr>
          <p:cNvSpPr>
            <a:spLocks noGrp="1"/>
          </p:cNvSpPr>
          <p:nvPr>
            <p:ph sz="half" idx="13"/>
          </p:nvPr>
        </p:nvSpPr>
        <p:spPr/>
        <p:txBody>
          <a:bodyPr vert="horz" lIns="91440" tIns="45720" rIns="91440" bIns="45720" rtlCol="0">
            <a:normAutofit/>
          </a:bodyPr>
          <a:lstStyle/>
          <a:p>
            <a:r>
              <a:rPr lang="en-US" dirty="0"/>
              <a:t>How to Make a Ratio</a:t>
            </a:r>
          </a:p>
          <a:p>
            <a:r>
              <a:rPr lang="en-US" dirty="0"/>
              <a:t>Equivalent Ratios</a:t>
            </a:r>
          </a:p>
          <a:p>
            <a:r>
              <a:rPr lang="en-US" dirty="0"/>
              <a:t>Determining if two ratios are proportional</a:t>
            </a:r>
          </a:p>
        </p:txBody>
      </p:sp>
    </p:spTree>
    <p:extLst>
      <p:ext uri="{BB962C8B-B14F-4D97-AF65-F5344CB8AC3E}">
        <p14:creationId xmlns:p14="http://schemas.microsoft.com/office/powerpoint/2010/main" val="17876183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4928E-CD26-6B53-EE04-9BB65B9D850F}"/>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06DF3D-EFE5-C18C-37C3-8F867DBC5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7131" y="2832100"/>
            <a:ext cx="3397738" cy="1193800"/>
          </a:xfrm>
          <a:prstGeom prst="rect">
            <a:avLst/>
          </a:prstGeom>
        </p:spPr>
      </p:pic>
    </p:spTree>
    <p:extLst>
      <p:ext uri="{BB962C8B-B14F-4D97-AF65-F5344CB8AC3E}">
        <p14:creationId xmlns:p14="http://schemas.microsoft.com/office/powerpoint/2010/main" val="4172026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D161-3CB2-719E-886D-A82DF02B5606}"/>
              </a:ext>
            </a:extLst>
          </p:cNvPr>
          <p:cNvSpPr>
            <a:spLocks noGrp="1"/>
          </p:cNvSpPr>
          <p:nvPr>
            <p:ph type="title"/>
          </p:nvPr>
        </p:nvSpPr>
        <p:spPr>
          <a:xfrm>
            <a:off x="136611" y="80827"/>
            <a:ext cx="5618922" cy="1542507"/>
          </a:xfrm>
        </p:spPr>
        <p:txBody>
          <a:bodyPr vert="horz" lIns="91440" tIns="45720" rIns="91440" bIns="45720" rtlCol="0" anchor="ctr">
            <a:normAutofit/>
          </a:bodyPr>
          <a:lstStyle/>
          <a:p>
            <a:pPr>
              <a:lnSpc>
                <a:spcPct val="100000"/>
              </a:lnSpc>
            </a:pPr>
            <a:r>
              <a:rPr lang="en-US" dirty="0">
                <a:solidFill>
                  <a:schemeClr val="bg2">
                    <a:lumMod val="75000"/>
                  </a:schemeClr>
                </a:solidFill>
              </a:rPr>
              <a:t>What is a Ratio?</a:t>
            </a:r>
          </a:p>
        </p:txBody>
      </p:sp>
      <mc:AlternateContent xmlns:mc="http://schemas.openxmlformats.org/markup-compatibility/2006">
        <mc:Choice xmlns:a14="http://schemas.microsoft.com/office/drawing/2010/main" Requires="a14">
          <p:sp>
            <p:nvSpPr>
              <p:cNvPr id="4" name="Content Placeholder 3">
                <a:extLst>
                  <a:ext uri="{FF2B5EF4-FFF2-40B4-BE49-F238E27FC236}">
                    <a16:creationId xmlns:a16="http://schemas.microsoft.com/office/drawing/2014/main" id="{E0224897-C6D4-D6E0-125C-EDE99C3ED299}"/>
                  </a:ext>
                </a:extLst>
              </p:cNvPr>
              <p:cNvSpPr>
                <a:spLocks noGrp="1"/>
              </p:cNvSpPr>
              <p:nvPr>
                <p:ph sz="half" idx="2"/>
              </p:nvPr>
            </p:nvSpPr>
            <p:spPr>
              <a:xfrm>
                <a:off x="350618" y="2041624"/>
                <a:ext cx="5618922" cy="4033299"/>
              </a:xfrm>
            </p:spPr>
            <p:txBody>
              <a:bodyPr vert="horz" lIns="91440" tIns="45720" rIns="91440" bIns="45720" rtlCol="0">
                <a:normAutofit/>
              </a:bodyPr>
              <a:lstStyle/>
              <a:p>
                <a:r>
                  <a:rPr lang="en-US" dirty="0"/>
                  <a:t>A ratio is a comparison of two or more quantities.</a:t>
                </a:r>
              </a:p>
              <a:p>
                <a:r>
                  <a:rPr lang="en-US" dirty="0"/>
                  <a:t>It shows how much of one thing there is compared to another thing.</a:t>
                </a:r>
              </a:p>
              <a:p>
                <a:r>
                  <a:rPr lang="en-US" dirty="0"/>
                  <a:t>Ratios can be written using the colon symbol or as a fraction.</a:t>
                </a:r>
              </a:p>
              <a:p>
                <a:r>
                  <a:rPr lang="en-US" dirty="0"/>
                  <a:t>A ratio of 2 to 3 can also be written as 2:3 or </a:t>
                </a:r>
                <a14:m>
                  <m:oMath xmlns:m="http://schemas.openxmlformats.org/officeDocument/2006/math">
                    <m:f>
                      <m:fPr>
                        <m:ctrlPr>
                          <a:rPr lang="en-US" i="1" dirty="0" smtClean="0">
                            <a:latin typeface="Cambria Math" panose="02040503050406030204" pitchFamily="18" charset="0"/>
                          </a:rPr>
                        </m:ctrlPr>
                      </m:fPr>
                      <m:num>
                        <m:r>
                          <a:rPr lang="en-US" b="0" i="1" dirty="0" smtClean="0">
                            <a:latin typeface="Cambria Math" panose="02040503050406030204" pitchFamily="18" charset="0"/>
                          </a:rPr>
                          <m:t>2</m:t>
                        </m:r>
                      </m:num>
                      <m:den>
                        <m:r>
                          <a:rPr lang="en-US" b="0" i="1" dirty="0" smtClean="0">
                            <a:latin typeface="Cambria Math" panose="02040503050406030204" pitchFamily="18" charset="0"/>
                          </a:rPr>
                          <m:t>3</m:t>
                        </m:r>
                      </m:den>
                    </m:f>
                  </m:oMath>
                </a14:m>
                <a:r>
                  <a:rPr lang="en-US" dirty="0"/>
                  <a:t>.</a:t>
                </a:r>
              </a:p>
            </p:txBody>
          </p:sp>
        </mc:Choice>
        <mc:Fallback>
          <p:sp>
            <p:nvSpPr>
              <p:cNvPr id="4" name="Content Placeholder 3">
                <a:extLst>
                  <a:ext uri="{FF2B5EF4-FFF2-40B4-BE49-F238E27FC236}">
                    <a16:creationId xmlns:a16="http://schemas.microsoft.com/office/drawing/2014/main" id="{E0224897-C6D4-D6E0-125C-EDE99C3ED299}"/>
                  </a:ext>
                </a:extLst>
              </p:cNvPr>
              <p:cNvSpPr>
                <a:spLocks noGrp="1" noRot="1" noChangeAspect="1" noMove="1" noResize="1" noEditPoints="1" noAdjustHandles="1" noChangeArrowheads="1" noChangeShapeType="1" noTextEdit="1"/>
              </p:cNvSpPr>
              <p:nvPr>
                <p:ph sz="half" idx="2"/>
              </p:nvPr>
            </p:nvSpPr>
            <p:spPr>
              <a:xfrm>
                <a:off x="350618" y="2041624"/>
                <a:ext cx="5618922" cy="4033299"/>
              </a:xfrm>
              <a:blipFill>
                <a:blip r:embed="rId3"/>
                <a:stretch>
                  <a:fillRect/>
                </a:stretch>
              </a:blipFill>
            </p:spPr>
            <p:txBody>
              <a:bodyPr/>
              <a:lstStyle/>
              <a:p>
                <a:r>
                  <a:rPr lang="en-US">
                    <a:noFill/>
                  </a:rPr>
                  <a:t> </a:t>
                </a:r>
              </a:p>
            </p:txBody>
          </p:sp>
        </mc:Fallback>
      </mc:AlternateContent>
      <p:pic>
        <p:nvPicPr>
          <p:cNvPr id="7" name="Content Placeholder 6">
            <a:extLst>
              <a:ext uri="{FF2B5EF4-FFF2-40B4-BE49-F238E27FC236}">
                <a16:creationId xmlns:a16="http://schemas.microsoft.com/office/drawing/2014/main" id="{BDB6D7B7-968A-0A38-4773-FB7402AE9BB4}"/>
              </a:ext>
            </a:extLst>
          </p:cNvPr>
          <p:cNvPicPr>
            <a:picLocks noGrp="1" noChangeAspect="1"/>
          </p:cNvPicPr>
          <p:nvPr>
            <p:ph sz="half" idx="1"/>
          </p:nvPr>
        </p:nvPicPr>
        <p:blipFill>
          <a:blip r:embed="rId4"/>
          <a:stretch>
            <a:fillRect/>
          </a:stretch>
        </p:blipFill>
        <p:spPr>
          <a:xfrm>
            <a:off x="7088220" y="1510205"/>
            <a:ext cx="4611687" cy="3686865"/>
          </a:xfrm>
          <a:prstGeom prst="rect">
            <a:avLst/>
          </a:prstGeom>
        </p:spPr>
      </p:pic>
    </p:spTree>
    <p:extLst>
      <p:ext uri="{BB962C8B-B14F-4D97-AF65-F5344CB8AC3E}">
        <p14:creationId xmlns:p14="http://schemas.microsoft.com/office/powerpoint/2010/main" val="274892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65B7FF3-DB93-03FE-293B-B6693BC4AE1C}"/>
              </a:ext>
            </a:extLst>
          </p:cNvPr>
          <p:cNvSpPr>
            <a:spLocks noGrp="1"/>
          </p:cNvSpPr>
          <p:nvPr>
            <p:ph sz="half" idx="1"/>
          </p:nvPr>
        </p:nvSpPr>
        <p:spPr>
          <a:xfrm>
            <a:off x="779477" y="2225744"/>
            <a:ext cx="5181600" cy="2129303"/>
          </a:xfrm>
        </p:spPr>
        <p:txBody>
          <a:bodyPr vert="horz" lIns="91440" tIns="45720" rIns="91440" bIns="45720" rtlCol="0">
            <a:normAutofit/>
          </a:bodyPr>
          <a:lstStyle/>
          <a:p>
            <a:pPr>
              <a:buFont typeface="Wingdings" panose="05000000000000000000" pitchFamily="2" charset="2"/>
              <a:buChar char="q"/>
            </a:pPr>
            <a:r>
              <a:rPr lang="en-US" dirty="0"/>
              <a:t>A ratio can be written using a colon.</a:t>
            </a:r>
          </a:p>
          <a:p>
            <a:pPr>
              <a:buFont typeface="Wingdings" panose="05000000000000000000" pitchFamily="2" charset="2"/>
              <a:buChar char="q"/>
            </a:pPr>
            <a:r>
              <a:rPr lang="en-US" dirty="0"/>
              <a:t>The order of the ratio matters.</a:t>
            </a:r>
          </a:p>
          <a:p>
            <a:pPr>
              <a:buFont typeface="Wingdings" panose="05000000000000000000" pitchFamily="2" charset="2"/>
              <a:buChar char="q"/>
            </a:pPr>
            <a:r>
              <a:rPr lang="en-US" dirty="0"/>
              <a:t>Ratios should be simplified to their lowest terms.</a:t>
            </a:r>
          </a:p>
        </p:txBody>
      </p:sp>
      <p:sp>
        <p:nvSpPr>
          <p:cNvPr id="2" name="Title 1">
            <a:extLst>
              <a:ext uri="{FF2B5EF4-FFF2-40B4-BE49-F238E27FC236}">
                <a16:creationId xmlns:a16="http://schemas.microsoft.com/office/drawing/2014/main" id="{A900D0D1-B62C-1751-E289-5594B48B1DF6}"/>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Writing a Ratio</a:t>
            </a:r>
          </a:p>
        </p:txBody>
      </p:sp>
      <p:pic>
        <p:nvPicPr>
          <p:cNvPr id="3" name="Picture 2" descr="A screenshot of a math task&#10;&#10;Description automatically generated">
            <a:extLst>
              <a:ext uri="{FF2B5EF4-FFF2-40B4-BE49-F238E27FC236}">
                <a16:creationId xmlns:a16="http://schemas.microsoft.com/office/drawing/2014/main" id="{0ED6E997-A35A-8EEF-A37E-60F713C4B75C}"/>
              </a:ext>
            </a:extLst>
          </p:cNvPr>
          <p:cNvPicPr>
            <a:picLocks noChangeAspect="1"/>
          </p:cNvPicPr>
          <p:nvPr/>
        </p:nvPicPr>
        <p:blipFill>
          <a:blip r:embed="rId3"/>
          <a:stretch>
            <a:fillRect/>
          </a:stretch>
        </p:blipFill>
        <p:spPr>
          <a:xfrm>
            <a:off x="6096000" y="1163109"/>
            <a:ext cx="5589537" cy="4531782"/>
          </a:xfrm>
          <a:prstGeom prst="rect">
            <a:avLst/>
          </a:prstGeom>
        </p:spPr>
        <p:style>
          <a:lnRef idx="1">
            <a:schemeClr val="accent4"/>
          </a:lnRef>
          <a:fillRef idx="2">
            <a:schemeClr val="accent4"/>
          </a:fillRef>
          <a:effectRef idx="1">
            <a:schemeClr val="accent4"/>
          </a:effectRef>
          <a:fontRef idx="minor">
            <a:schemeClr val="dk1"/>
          </a:fontRef>
        </p:style>
      </p:pic>
    </p:spTree>
    <p:extLst>
      <p:ext uri="{BB962C8B-B14F-4D97-AF65-F5344CB8AC3E}">
        <p14:creationId xmlns:p14="http://schemas.microsoft.com/office/powerpoint/2010/main" val="3070337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508FC2F-90B4-A7BB-A54F-D48DD65C7C7C}"/>
              </a:ext>
            </a:extLst>
          </p:cNvPr>
          <p:cNvPicPr>
            <a:picLocks noGrp="1" noChangeAspect="1"/>
          </p:cNvPicPr>
          <p:nvPr>
            <p:ph sz="half" idx="1"/>
          </p:nvPr>
        </p:nvPicPr>
        <p:blipFill>
          <a:blip r:embed="rId3"/>
          <a:stretch>
            <a:fillRect/>
          </a:stretch>
        </p:blipFill>
        <p:spPr>
          <a:xfrm>
            <a:off x="6421076" y="2323751"/>
            <a:ext cx="5357498" cy="3229760"/>
          </a:xfrm>
          <a:prstGeom prst="rect">
            <a:avLst/>
          </a:prstGeom>
        </p:spPr>
      </p:pic>
      <p:sp>
        <p:nvSpPr>
          <p:cNvPr id="2" name="Title 1">
            <a:extLst>
              <a:ext uri="{FF2B5EF4-FFF2-40B4-BE49-F238E27FC236}">
                <a16:creationId xmlns:a16="http://schemas.microsoft.com/office/drawing/2014/main" id="{2BBA0218-B7E9-CEE9-B0EE-1D3C40DBD0EA}"/>
              </a:ext>
            </a:extLst>
          </p:cNvPr>
          <p:cNvSpPr>
            <a:spLocks noGrp="1"/>
          </p:cNvSpPr>
          <p:nvPr>
            <p:ph type="title"/>
          </p:nvPr>
        </p:nvSpPr>
        <p:spPr/>
        <p:txBody>
          <a:bodyPr vert="horz" lIns="91440" tIns="45720" rIns="91440" bIns="45720" rtlCol="0" anchor="ctr">
            <a:normAutofit/>
          </a:bodyPr>
          <a:lstStyle/>
          <a:p>
            <a:pPr>
              <a:lnSpc>
                <a:spcPct val="100000"/>
              </a:lnSpc>
            </a:pPr>
            <a:r>
              <a:rPr lang="en-US" sz="3700"/>
              <a:t>Writing Ratios in Fractional Notation</a:t>
            </a:r>
          </a:p>
        </p:txBody>
      </p:sp>
      <p:sp>
        <p:nvSpPr>
          <p:cNvPr id="4" name="Content Placeholder 3">
            <a:extLst>
              <a:ext uri="{FF2B5EF4-FFF2-40B4-BE49-F238E27FC236}">
                <a16:creationId xmlns:a16="http://schemas.microsoft.com/office/drawing/2014/main" id="{E96641A2-551C-C015-0177-61046D041D1A}"/>
              </a:ext>
            </a:extLst>
          </p:cNvPr>
          <p:cNvSpPr>
            <a:spLocks noGrp="1"/>
          </p:cNvSpPr>
          <p:nvPr>
            <p:ph sz="half" idx="13"/>
          </p:nvPr>
        </p:nvSpPr>
        <p:spPr>
          <a:xfrm>
            <a:off x="521770" y="2415624"/>
            <a:ext cx="5181600" cy="3137887"/>
          </a:xfrm>
        </p:spPr>
        <p:style>
          <a:lnRef idx="1">
            <a:schemeClr val="accent2"/>
          </a:lnRef>
          <a:fillRef idx="2">
            <a:schemeClr val="accent2"/>
          </a:fillRef>
          <a:effectRef idx="1">
            <a:schemeClr val="accent2"/>
          </a:effectRef>
          <a:fontRef idx="minor">
            <a:schemeClr val="dk1"/>
          </a:fontRef>
        </p:style>
        <p:txBody>
          <a:bodyPr vert="horz" lIns="91440" tIns="45720" rIns="91440" bIns="45720" rtlCol="0">
            <a:normAutofit/>
          </a:bodyPr>
          <a:lstStyle/>
          <a:p>
            <a:pPr>
              <a:buFont typeface="Wingdings" panose="05000000000000000000" pitchFamily="2" charset="2"/>
              <a:buChar char="Ø"/>
            </a:pPr>
            <a:r>
              <a:rPr lang="en-US" dirty="0"/>
              <a:t>A ratio can be written as a fraction.</a:t>
            </a:r>
          </a:p>
          <a:p>
            <a:pPr>
              <a:buFont typeface="Wingdings" panose="05000000000000000000" pitchFamily="2" charset="2"/>
              <a:buChar char="Ø"/>
            </a:pPr>
            <a:r>
              <a:rPr lang="en-US" dirty="0"/>
              <a:t>The ratio 2:3 can be written as 2/3</a:t>
            </a:r>
          </a:p>
          <a:p>
            <a:pPr>
              <a:buFont typeface="Wingdings" panose="05000000000000000000" pitchFamily="2" charset="2"/>
              <a:buChar char="Ø"/>
            </a:pPr>
            <a:r>
              <a:rPr lang="en-US" dirty="0"/>
              <a:t>To write a ratio in fractional notation, put the first term in the numerator and the second term in the denominator.</a:t>
            </a:r>
          </a:p>
          <a:p>
            <a:pPr>
              <a:buFont typeface="Wingdings" panose="05000000000000000000" pitchFamily="2" charset="2"/>
              <a:buChar char="Ø"/>
            </a:pPr>
            <a:r>
              <a:rPr lang="en-US" dirty="0"/>
              <a:t>The ratio 4:7 can be written as 4/7</a:t>
            </a:r>
          </a:p>
        </p:txBody>
      </p:sp>
    </p:spTree>
    <p:extLst>
      <p:ext uri="{BB962C8B-B14F-4D97-AF65-F5344CB8AC3E}">
        <p14:creationId xmlns:p14="http://schemas.microsoft.com/office/powerpoint/2010/main" val="3261434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lance">
            <a:extLst>
              <a:ext uri="{FF2B5EF4-FFF2-40B4-BE49-F238E27FC236}">
                <a16:creationId xmlns:a16="http://schemas.microsoft.com/office/drawing/2014/main" id="{53AD95EF-06DB-D117-0D36-87A24DC4D112}"/>
              </a:ext>
            </a:extLst>
          </p:cNvPr>
          <p:cNvPicPr>
            <a:picLocks noGrp="1" noChangeAspect="1"/>
          </p:cNvPicPr>
          <p:nvPr>
            <p:ph sz="half" idx="1"/>
          </p:nvPr>
        </p:nvPicPr>
        <p:blipFill>
          <a:blip r:embed="rId3"/>
          <a:stretch>
            <a:fillRect/>
          </a:stretch>
        </p:blipFill>
        <p:spPr>
          <a:xfrm>
            <a:off x="838200" y="2822104"/>
            <a:ext cx="5181600" cy="2755255"/>
          </a:xfrm>
          <a:prstGeom prst="rect">
            <a:avLst/>
          </a:prstGeom>
        </p:spPr>
      </p:pic>
      <p:sp>
        <p:nvSpPr>
          <p:cNvPr id="2" name="Title 1">
            <a:extLst>
              <a:ext uri="{FF2B5EF4-FFF2-40B4-BE49-F238E27FC236}">
                <a16:creationId xmlns:a16="http://schemas.microsoft.com/office/drawing/2014/main" id="{4E263E09-79DC-E740-6415-507E131C3C91}"/>
              </a:ext>
            </a:extLst>
          </p:cNvPr>
          <p:cNvSpPr>
            <a:spLocks noGrp="1"/>
          </p:cNvSpPr>
          <p:nvPr>
            <p:ph type="title"/>
          </p:nvPr>
        </p:nvSpPr>
        <p:spPr/>
        <p:txBody>
          <a:bodyPr vert="horz" lIns="91440" tIns="45720" rIns="91440" bIns="45720" rtlCol="0" anchor="ctr">
            <a:normAutofit fontScale="90000"/>
          </a:bodyPr>
          <a:lstStyle/>
          <a:p>
            <a:pPr>
              <a:lnSpc>
                <a:spcPct val="100000"/>
              </a:lnSpc>
            </a:pPr>
            <a:r>
              <a:rPr lang="en-US"/>
              <a:t>Equivalent Ratios</a:t>
            </a:r>
          </a:p>
        </p:txBody>
      </p:sp>
      <p:sp>
        <p:nvSpPr>
          <p:cNvPr id="4" name="Content Placeholder 3">
            <a:extLst>
              <a:ext uri="{FF2B5EF4-FFF2-40B4-BE49-F238E27FC236}">
                <a16:creationId xmlns:a16="http://schemas.microsoft.com/office/drawing/2014/main" id="{D1D720A9-47F1-C4DC-D1E0-FE5A1D696558}"/>
              </a:ext>
            </a:extLst>
          </p:cNvPr>
          <p:cNvSpPr>
            <a:spLocks noGrp="1"/>
          </p:cNvSpPr>
          <p:nvPr>
            <p:ph sz="half" idx="13"/>
          </p:nvPr>
        </p:nvSpPr>
        <p:spPr/>
        <p:txBody>
          <a:bodyPr vert="horz" lIns="91440" tIns="45720" rIns="91440" bIns="45720" rtlCol="0">
            <a:normAutofit/>
          </a:bodyPr>
          <a:lstStyle/>
          <a:p>
            <a:r>
              <a:rPr lang="en-US" dirty="0"/>
              <a:t>Equivalent ratios have the same value.</a:t>
            </a:r>
          </a:p>
          <a:p>
            <a:r>
              <a:rPr lang="en-US" dirty="0"/>
              <a:t>Equivalent ratios can be found by multiplying or dividing both sides by the same number.</a:t>
            </a:r>
          </a:p>
          <a:p>
            <a:r>
              <a:rPr lang="en-US" dirty="0"/>
              <a:t>Equivalent ratios can be used to compare different quantities.</a:t>
            </a:r>
          </a:p>
        </p:txBody>
      </p:sp>
    </p:spTree>
    <p:extLst>
      <p:ext uri="{BB962C8B-B14F-4D97-AF65-F5344CB8AC3E}">
        <p14:creationId xmlns:p14="http://schemas.microsoft.com/office/powerpoint/2010/main" val="2024594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17A18-E017-48BC-47E5-81DD129F2CB9}"/>
              </a:ext>
            </a:extLst>
          </p:cNvPr>
          <p:cNvSpPr>
            <a:spLocks noGrp="1"/>
          </p:cNvSpPr>
          <p:nvPr>
            <p:ph type="title"/>
          </p:nvPr>
        </p:nvSpPr>
        <p:spPr>
          <a:xfrm>
            <a:off x="914401" y="488950"/>
            <a:ext cx="9914859" cy="1423521"/>
          </a:xfrm>
        </p:spPr>
        <p:txBody>
          <a:bodyPr vert="horz" lIns="91440" tIns="45720" rIns="91440" bIns="45720" rtlCol="0" anchor="ctr">
            <a:normAutofit/>
          </a:bodyPr>
          <a:lstStyle/>
          <a:p>
            <a:pPr>
              <a:lnSpc>
                <a:spcPct val="100000"/>
              </a:lnSpc>
            </a:pPr>
            <a:r>
              <a:rPr lang="en-US"/>
              <a:t>Ratio Word Problems</a:t>
            </a:r>
          </a:p>
        </p:txBody>
      </p:sp>
      <p:pic>
        <p:nvPicPr>
          <p:cNvPr id="5" name="Content Placeholder 4" descr="The way to happyness isnt easy. It goes trough Fail, Problem, Blame, Stop, Wait, Stress, Success, Suck - and happyness is is little bit other then this.">
            <a:extLst>
              <a:ext uri="{FF2B5EF4-FFF2-40B4-BE49-F238E27FC236}">
                <a16:creationId xmlns:a16="http://schemas.microsoft.com/office/drawing/2014/main" id="{D4CFD57B-AC37-08F2-143C-66DCABDC646E}"/>
              </a:ext>
            </a:extLst>
          </p:cNvPr>
          <p:cNvPicPr>
            <a:picLocks noGrp="1" noChangeAspect="1"/>
          </p:cNvPicPr>
          <p:nvPr>
            <p:ph sz="half" idx="1"/>
          </p:nvPr>
        </p:nvPicPr>
        <p:blipFill rotWithShape="1">
          <a:blip r:embed="rId3"/>
          <a:srcRect l="39302" r="595" b="-1"/>
          <a:stretch/>
        </p:blipFill>
        <p:spPr>
          <a:xfrm>
            <a:off x="20" y="2124272"/>
            <a:ext cx="4294466" cy="4733728"/>
          </a:xfrm>
          <a:prstGeom prst="rect">
            <a:avLst/>
          </a:prstGeom>
        </p:spPr>
      </p:pic>
      <p:sp>
        <p:nvSpPr>
          <p:cNvPr id="4" name="Content Placeholder 3">
            <a:extLst>
              <a:ext uri="{FF2B5EF4-FFF2-40B4-BE49-F238E27FC236}">
                <a16:creationId xmlns:a16="http://schemas.microsoft.com/office/drawing/2014/main" id="{49DE29ED-C771-4C93-B0BB-0C9CEC80D79B}"/>
              </a:ext>
            </a:extLst>
          </p:cNvPr>
          <p:cNvSpPr>
            <a:spLocks noGrp="1"/>
          </p:cNvSpPr>
          <p:nvPr>
            <p:ph sz="half" idx="2"/>
          </p:nvPr>
        </p:nvSpPr>
        <p:spPr>
          <a:xfrm>
            <a:off x="4921250" y="2724150"/>
            <a:ext cx="6356350" cy="3452812"/>
          </a:xfrm>
        </p:spPr>
        <p:txBody>
          <a:bodyPr vert="horz" lIns="91440" tIns="45720" rIns="91440" bIns="45720" rtlCol="0" anchor="t">
            <a:normAutofit/>
          </a:bodyPr>
          <a:lstStyle/>
          <a:p>
            <a:r>
              <a:rPr lang="en-US"/>
              <a:t>Ratio word problems often involve finding a missing value.</a:t>
            </a:r>
          </a:p>
          <a:p>
            <a:r>
              <a:rPr lang="en-US"/>
              <a:t>Ratio word problems can be solved using cross-multiplication.</a:t>
            </a:r>
          </a:p>
          <a:p>
            <a:r>
              <a:rPr lang="en-US"/>
              <a:t>It is important to label units when solving ratio word problems.</a:t>
            </a:r>
          </a:p>
        </p:txBody>
      </p:sp>
    </p:spTree>
    <p:extLst>
      <p:ext uri="{BB962C8B-B14F-4D97-AF65-F5344CB8AC3E}">
        <p14:creationId xmlns:p14="http://schemas.microsoft.com/office/powerpoint/2010/main" val="4250663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0BA8A19-C472-7C7F-A1A2-571B0C16DD92}"/>
              </a:ext>
            </a:extLst>
          </p:cNvPr>
          <p:cNvSpPr>
            <a:spLocks noGrp="1"/>
          </p:cNvSpPr>
          <p:nvPr>
            <p:ph sz="half" idx="1"/>
          </p:nvPr>
        </p:nvSpPr>
        <p:spPr>
          <a:xfrm>
            <a:off x="838200" y="2024408"/>
            <a:ext cx="5181600" cy="4351338"/>
          </a:xfrm>
        </p:spPr>
        <p:style>
          <a:lnRef idx="1">
            <a:schemeClr val="accent4"/>
          </a:lnRef>
          <a:fillRef idx="2">
            <a:schemeClr val="accent4"/>
          </a:fillRef>
          <a:effectRef idx="1">
            <a:schemeClr val="accent4"/>
          </a:effectRef>
          <a:fontRef idx="minor">
            <a:schemeClr val="dk1"/>
          </a:fontRef>
        </p:style>
        <p:txBody>
          <a:bodyPr vert="horz" lIns="91440" tIns="45720" rIns="91440" bIns="45720" rtlCol="0">
            <a:normAutofit/>
          </a:bodyPr>
          <a:lstStyle/>
          <a:p>
            <a:pPr>
              <a:buFont typeface="Wingdings" panose="05000000000000000000" pitchFamily="2" charset="2"/>
              <a:buChar char="§"/>
            </a:pPr>
            <a:r>
              <a:rPr lang="en-US" dirty="0"/>
              <a:t>Recipes often use ratios, such as 2 cups of flour to 1 cup of sugar.</a:t>
            </a:r>
          </a:p>
          <a:p>
            <a:pPr>
              <a:buFont typeface="Wingdings" panose="05000000000000000000" pitchFamily="2" charset="2"/>
              <a:buChar char="§"/>
            </a:pPr>
            <a:r>
              <a:rPr lang="en-US" dirty="0"/>
              <a:t>The aspect ratio of a TV or computer screen is a ratio of width to height.</a:t>
            </a:r>
          </a:p>
          <a:p>
            <a:pPr>
              <a:buFont typeface="Wingdings" panose="05000000000000000000" pitchFamily="2" charset="2"/>
              <a:buChar char="§"/>
            </a:pPr>
            <a:r>
              <a:rPr lang="en-US" dirty="0"/>
              <a:t>Fuel economy in vehicles is measured by the ratio of miles per gallon (mpg).</a:t>
            </a:r>
          </a:p>
        </p:txBody>
      </p:sp>
      <p:sp>
        <p:nvSpPr>
          <p:cNvPr id="2" name="Title 1">
            <a:extLst>
              <a:ext uri="{FF2B5EF4-FFF2-40B4-BE49-F238E27FC236}">
                <a16:creationId xmlns:a16="http://schemas.microsoft.com/office/drawing/2014/main" id="{108A731D-2252-490B-4262-499C22C0DAB0}"/>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dirty="0"/>
              <a:t>Real World Examples of Ratios</a:t>
            </a:r>
            <a:endParaRPr lang="en-US"/>
          </a:p>
        </p:txBody>
      </p:sp>
      <p:pic>
        <p:nvPicPr>
          <p:cNvPr id="5" name="Content Placeholder 4" descr="Plastic measuring jug on wooden background with a pint of water in it.">
            <a:extLst>
              <a:ext uri="{FF2B5EF4-FFF2-40B4-BE49-F238E27FC236}">
                <a16:creationId xmlns:a16="http://schemas.microsoft.com/office/drawing/2014/main" id="{69C65716-35A2-225A-F98B-4DDB535F34D7}"/>
              </a:ext>
            </a:extLst>
          </p:cNvPr>
          <p:cNvPicPr>
            <a:picLocks noGrp="1" noChangeAspect="1"/>
          </p:cNvPicPr>
          <p:nvPr>
            <p:ph sz="half" idx="13"/>
          </p:nvPr>
        </p:nvPicPr>
        <p:blipFill rotWithShape="1">
          <a:blip r:embed="rId3"/>
          <a:srcRect r="21108" b="-1"/>
          <a:stretch/>
        </p:blipFill>
        <p:spPr>
          <a:xfrm>
            <a:off x="6172202" y="2024408"/>
            <a:ext cx="5181600" cy="4351338"/>
          </a:xfrm>
          <a:prstGeom prst="rect">
            <a:avLst/>
          </a:prstGeom>
          <a:noFill/>
        </p:spPr>
      </p:pic>
    </p:spTree>
    <p:extLst>
      <p:ext uri="{BB962C8B-B14F-4D97-AF65-F5344CB8AC3E}">
        <p14:creationId xmlns:p14="http://schemas.microsoft.com/office/powerpoint/2010/main" val="894722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Content Placeholder 3">
                <a:extLst>
                  <a:ext uri="{FF2B5EF4-FFF2-40B4-BE49-F238E27FC236}">
                    <a16:creationId xmlns:a16="http://schemas.microsoft.com/office/drawing/2014/main" id="{47A25754-6222-4628-85FD-44E32AFD71F5}"/>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sz="3200" dirty="0"/>
                  <a:t>A comparison of two quantities with an equal ratio</a:t>
                </a:r>
              </a:p>
              <a:p>
                <a:r>
                  <a:rPr lang="en-US" sz="3200" dirty="0"/>
                  <a:t>A proportion can be written using the colon or fraction notation</a:t>
                </a:r>
              </a:p>
              <a:p>
                <a:r>
                  <a:rPr lang="en-US" sz="3200" dirty="0"/>
                  <a:t>Example: 2:3 or </a:t>
                </a:r>
                <a14:m>
                  <m:oMath xmlns:m="http://schemas.openxmlformats.org/officeDocument/2006/math">
                    <m:f>
                      <m:fPr>
                        <m:ctrlPr>
                          <a:rPr lang="en-US" sz="3200" i="1" dirty="0" smtClean="0">
                            <a:latin typeface="Cambria Math" panose="02040503050406030204" pitchFamily="18" charset="0"/>
                          </a:rPr>
                        </m:ctrlPr>
                      </m:fPr>
                      <m:num>
                        <m:r>
                          <a:rPr lang="en-US" sz="3200" b="0" i="1" dirty="0" smtClean="0">
                            <a:latin typeface="Cambria Math" panose="02040503050406030204" pitchFamily="18" charset="0"/>
                          </a:rPr>
                          <m:t>2</m:t>
                        </m:r>
                      </m:num>
                      <m:den>
                        <m:r>
                          <a:rPr lang="en-US" sz="3200" b="0" i="1" dirty="0" smtClean="0">
                            <a:latin typeface="Cambria Math" panose="02040503050406030204" pitchFamily="18" charset="0"/>
                          </a:rPr>
                          <m:t>3</m:t>
                        </m:r>
                      </m:den>
                    </m:f>
                  </m:oMath>
                </a14:m>
                <a:endParaRPr lang="en-US" sz="3200" dirty="0"/>
              </a:p>
            </p:txBody>
          </p:sp>
        </mc:Choice>
        <mc:Fallback>
          <p:sp>
            <p:nvSpPr>
              <p:cNvPr id="4" name="Content Placeholder 3">
                <a:extLst>
                  <a:ext uri="{FF2B5EF4-FFF2-40B4-BE49-F238E27FC236}">
                    <a16:creationId xmlns:a16="http://schemas.microsoft.com/office/drawing/2014/main" id="{47A25754-6222-4628-85FD-44E32AFD71F5}"/>
                  </a:ext>
                </a:extLst>
              </p:cNvPr>
              <p:cNvSpPr>
                <a:spLocks noGrp="1" noRot="1" noChangeAspect="1" noMove="1" noResize="1" noEditPoints="1" noAdjustHandles="1" noChangeArrowheads="1" noChangeShapeType="1" noTextEdit="1"/>
              </p:cNvSpPr>
              <p:nvPr>
                <p:ph sz="half" idx="1"/>
              </p:nvPr>
            </p:nvSpPr>
            <p:spPr>
              <a:xfrm>
                <a:off x="838200" y="2024408"/>
                <a:ext cx="5181600" cy="4351338"/>
              </a:xfrm>
              <a:blipFill>
                <a:blip r:embed="rId3"/>
                <a:stretch>
                  <a:fillRect t="-2941" r="-3294"/>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E66ECD7C-6CB9-FF5D-517D-F6ED520559A2}"/>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dirty="0"/>
              <a:t>What is a Proportion?</a:t>
            </a:r>
            <a:endParaRPr lang="en-US"/>
          </a:p>
        </p:txBody>
      </p:sp>
      <p:pic>
        <p:nvPicPr>
          <p:cNvPr id="7" name="Content Placeholder 6">
            <a:extLst>
              <a:ext uri="{FF2B5EF4-FFF2-40B4-BE49-F238E27FC236}">
                <a16:creationId xmlns:a16="http://schemas.microsoft.com/office/drawing/2014/main" id="{C8407C53-52A0-AF72-9F2B-0124EFC53BA6}"/>
              </a:ext>
            </a:extLst>
          </p:cNvPr>
          <p:cNvPicPr>
            <a:picLocks noGrp="1" noChangeAspect="1"/>
          </p:cNvPicPr>
          <p:nvPr>
            <p:ph sz="half" idx="13"/>
          </p:nvPr>
        </p:nvPicPr>
        <p:blipFill rotWithShape="1">
          <a:blip r:embed="rId4"/>
          <a:srcRect r="-1" b="16396"/>
          <a:stretch/>
        </p:blipFill>
        <p:spPr>
          <a:xfrm>
            <a:off x="6172202" y="2024408"/>
            <a:ext cx="5181600" cy="4351338"/>
          </a:xfrm>
          <a:prstGeom prst="rect">
            <a:avLst/>
          </a:prstGeom>
          <a:noFill/>
        </p:spPr>
      </p:pic>
    </p:spTree>
    <p:extLst>
      <p:ext uri="{BB962C8B-B14F-4D97-AF65-F5344CB8AC3E}">
        <p14:creationId xmlns:p14="http://schemas.microsoft.com/office/powerpoint/2010/main" val="1576023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C0B7A-C9F7-2A16-82B8-F53B3695F3BD}"/>
              </a:ext>
            </a:extLst>
          </p:cNvPr>
          <p:cNvSpPr>
            <a:spLocks noGrp="1"/>
          </p:cNvSpPr>
          <p:nvPr>
            <p:ph type="title"/>
          </p:nvPr>
        </p:nvSpPr>
        <p:spPr/>
        <p:txBody>
          <a:bodyPr vert="horz" lIns="91440" tIns="45720" rIns="91440" bIns="45720" rtlCol="0" anchor="ctr">
            <a:normAutofit fontScale="90000"/>
          </a:bodyPr>
          <a:lstStyle/>
          <a:p>
            <a:pPr>
              <a:lnSpc>
                <a:spcPct val="100000"/>
              </a:lnSpc>
            </a:pPr>
            <a:r>
              <a:rPr lang="en-US"/>
              <a:t>How to Write a Proportion?</a:t>
            </a:r>
          </a:p>
        </p:txBody>
      </p:sp>
      <p:sp>
        <p:nvSpPr>
          <p:cNvPr id="4" name="Content Placeholder 3">
            <a:extLst>
              <a:ext uri="{FF2B5EF4-FFF2-40B4-BE49-F238E27FC236}">
                <a16:creationId xmlns:a16="http://schemas.microsoft.com/office/drawing/2014/main" id="{7FBA9CCB-7FA2-E1F2-1F37-3B5A1ADD40F9}"/>
              </a:ext>
            </a:extLst>
          </p:cNvPr>
          <p:cNvSpPr>
            <a:spLocks noGrp="1"/>
          </p:cNvSpPr>
          <p:nvPr>
            <p:ph sz="half" idx="4294967295"/>
          </p:nvPr>
        </p:nvSpPr>
        <p:spPr>
          <a:xfrm>
            <a:off x="807396" y="3049588"/>
            <a:ext cx="5589588" cy="3579812"/>
          </a:xfrm>
        </p:spPr>
        <p:txBody>
          <a:bodyPr vert="horz" lIns="91440" tIns="45720" rIns="91440" bIns="45720" rtlCol="0">
            <a:normAutofit/>
          </a:bodyPr>
          <a:lstStyle/>
          <a:p>
            <a:r>
              <a:rPr lang="en-US" dirty="0"/>
              <a:t>Identify the two ratios that are being compared</a:t>
            </a:r>
          </a:p>
          <a:p>
            <a:r>
              <a:rPr lang="en-US" dirty="0"/>
              <a:t>Write the ratios using the colon or fraction notation</a:t>
            </a:r>
          </a:p>
          <a:p>
            <a:r>
              <a:rPr lang="en-US" dirty="0"/>
              <a:t>Place an equal sign between the two ratios</a:t>
            </a:r>
          </a:p>
        </p:txBody>
      </p:sp>
      <p:pic>
        <p:nvPicPr>
          <p:cNvPr id="7" name="Picture 6" descr="A black text on a white background&#10;&#10;Description automatically generated">
            <a:extLst>
              <a:ext uri="{FF2B5EF4-FFF2-40B4-BE49-F238E27FC236}">
                <a16:creationId xmlns:a16="http://schemas.microsoft.com/office/drawing/2014/main" id="{2439A7BE-EBBF-C05C-5CF9-CDB37AC4251C}"/>
              </a:ext>
            </a:extLst>
          </p:cNvPr>
          <p:cNvPicPr>
            <a:picLocks noChangeAspect="1"/>
          </p:cNvPicPr>
          <p:nvPr/>
        </p:nvPicPr>
        <p:blipFill>
          <a:blip r:embed="rId3"/>
          <a:stretch>
            <a:fillRect/>
          </a:stretch>
        </p:blipFill>
        <p:spPr>
          <a:xfrm>
            <a:off x="6932579" y="3429000"/>
            <a:ext cx="5040795" cy="1371600"/>
          </a:xfrm>
          <a:prstGeom prst="rect">
            <a:avLst/>
          </a:prstGeom>
        </p:spPr>
        <p:style>
          <a:lnRef idx="1">
            <a:schemeClr val="accent3"/>
          </a:lnRef>
          <a:fillRef idx="2">
            <a:schemeClr val="accent3"/>
          </a:fillRef>
          <a:effectRef idx="1">
            <a:schemeClr val="accent3"/>
          </a:effectRef>
          <a:fontRef idx="minor">
            <a:schemeClr val="dk1"/>
          </a:fontRef>
        </p:style>
      </p:pic>
    </p:spTree>
    <p:extLst>
      <p:ext uri="{BB962C8B-B14F-4D97-AF65-F5344CB8AC3E}">
        <p14:creationId xmlns:p14="http://schemas.microsoft.com/office/powerpoint/2010/main" val="4113944516"/>
      </p:ext>
    </p:extLst>
  </p:cSld>
  <p:clrMapOvr>
    <a:masterClrMapping/>
  </p:clrMapOvr>
</p:sld>
</file>

<file path=ppt/theme/theme1.xml><?xml version="1.0" encoding="utf-8"?>
<a:theme xmlns:a="http://schemas.openxmlformats.org/drawingml/2006/main" name="math theme">
  <a:themeElements>
    <a:clrScheme name="Custom 2">
      <a:dk1>
        <a:srgbClr val="000000"/>
      </a:dk1>
      <a:lt1>
        <a:srgbClr val="FFFFFF"/>
      </a:lt1>
      <a:dk2>
        <a:srgbClr val="5C194D"/>
      </a:dk2>
      <a:lt2>
        <a:srgbClr val="4FC0BE"/>
      </a:lt2>
      <a:accent1>
        <a:srgbClr val="752156"/>
      </a:accent1>
      <a:accent2>
        <a:srgbClr val="74D4D3"/>
      </a:accent2>
      <a:accent3>
        <a:srgbClr val="E9057E"/>
      </a:accent3>
      <a:accent4>
        <a:srgbClr val="E5A61A"/>
      </a:accent4>
      <a:accent5>
        <a:srgbClr val="D1DA0E"/>
      </a:accent5>
      <a:accent6>
        <a:srgbClr val="70AD47"/>
      </a:accent6>
      <a:hlink>
        <a:srgbClr val="BE0367"/>
      </a:hlink>
      <a:folHlink>
        <a:srgbClr val="F6B3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th theme" id="{8F1D3742-969E-4397-9B88-1C1CA42A10F2}" vid="{E913FC37-1CC1-428C-A71F-3121308922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cd61488-c322-43d0-89b6-881a41f9ed06" xsi:nil="true"/>
    <lcf76f155ced4ddcb4097134ff3c332f xmlns="1d252d0b-cd19-4c95-9ea0-58e2e745ab1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3253CDB32E9C94BAEF96199C7312ABF" ma:contentTypeVersion="17" ma:contentTypeDescription="Create a new document." ma:contentTypeScope="" ma:versionID="96d7a6ae40e9af5c92dcbf6b3c7ed940">
  <xsd:schema xmlns:xsd="http://www.w3.org/2001/XMLSchema" xmlns:xs="http://www.w3.org/2001/XMLSchema" xmlns:p="http://schemas.microsoft.com/office/2006/metadata/properties" xmlns:ns2="1d252d0b-cd19-4c95-9ea0-58e2e745ab15" xmlns:ns3="bcd61488-c322-43d0-89b6-881a41f9ed06" targetNamespace="http://schemas.microsoft.com/office/2006/metadata/properties" ma:root="true" ma:fieldsID="00d05021fa0fb2df0d8bc30f9a56c25d" ns2:_="" ns3:_="">
    <xsd:import namespace="1d252d0b-cd19-4c95-9ea0-58e2e745ab15"/>
    <xsd:import namespace="bcd61488-c322-43d0-89b6-881a41f9ed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252d0b-cd19-4c95-9ea0-58e2e745a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cd61488-c322-43d0-89b6-881a41f9ed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8c3b31f-b40f-44ce-8907-04bee1560fcd}" ma:internalName="TaxCatchAll" ma:showField="CatchAllData" ma:web="bcd61488-c322-43d0-89b6-881a41f9ed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87AFE69-7D64-43A5-9086-C69A032908F5}">
  <ds:schemaRefs>
    <ds:schemaRef ds:uri="http://schemas.microsoft.com/office/2006/metadata/properties"/>
    <ds:schemaRef ds:uri="http://schemas.microsoft.com/office/infopath/2007/PartnerControls"/>
    <ds:schemaRef ds:uri="bcd61488-c322-43d0-89b6-881a41f9ed06"/>
    <ds:schemaRef ds:uri="1d252d0b-cd19-4c95-9ea0-58e2e745ab15"/>
  </ds:schemaRefs>
</ds:datastoreItem>
</file>

<file path=customXml/itemProps2.xml><?xml version="1.0" encoding="utf-8"?>
<ds:datastoreItem xmlns:ds="http://schemas.openxmlformats.org/officeDocument/2006/customXml" ds:itemID="{51EBBAAA-2789-401E-9C8A-EBB9C12CA9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252d0b-cd19-4c95-9ea0-58e2e745ab15"/>
    <ds:schemaRef ds:uri="bcd61488-c322-43d0-89b6-881a41f9ed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21CD7DB-591D-40E5-ACD1-53D611415EA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math theme</Template>
  <TotalTime>37</TotalTime>
  <Words>1185</Words>
  <Application>Microsoft Office PowerPoint</Application>
  <PresentationFormat>Widescreen</PresentationFormat>
  <Paragraphs>90</Paragraphs>
  <Slides>19</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Calibri Light</vt:lpstr>
      <vt:lpstr>Cambria Math</vt:lpstr>
      <vt:lpstr>Open Sans Light</vt:lpstr>
      <vt:lpstr>Open Sans SemiBold</vt:lpstr>
      <vt:lpstr>Wingdings</vt:lpstr>
      <vt:lpstr>math theme</vt:lpstr>
      <vt:lpstr>PowerPoint Presentation</vt:lpstr>
      <vt:lpstr>What is a Ratio?</vt:lpstr>
      <vt:lpstr>Writing a Ratio</vt:lpstr>
      <vt:lpstr>Writing Ratios in Fractional Notation</vt:lpstr>
      <vt:lpstr>Equivalent Ratios</vt:lpstr>
      <vt:lpstr>Ratio Word Problems</vt:lpstr>
      <vt:lpstr>Real World Examples of Ratios</vt:lpstr>
      <vt:lpstr>What is a Proportion?</vt:lpstr>
      <vt:lpstr>How to Write a Proportion?</vt:lpstr>
      <vt:lpstr>Real World Examples of Proportions</vt:lpstr>
      <vt:lpstr>Practice</vt:lpstr>
      <vt:lpstr>Practice</vt:lpstr>
      <vt:lpstr>Determining if two ratios are proportional</vt:lpstr>
      <vt:lpstr>How to Solve a Proportion?</vt:lpstr>
      <vt:lpstr>Cross-Multiplication</vt:lpstr>
      <vt:lpstr>Practice</vt:lpstr>
      <vt:lpstr>Practice</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Rachel Murray</cp:lastModifiedBy>
  <cp:revision>60</cp:revision>
  <dcterms:created xsi:type="dcterms:W3CDTF">2024-01-09T20:04:48Z</dcterms:created>
  <dcterms:modified xsi:type="dcterms:W3CDTF">2024-01-31T22:09:16Z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0x01010013253CDB32E9C94BAEF96199C7312ABF</vt:lpwstr>
  </property>
  <property fmtid="{D5CDD505-2E9C-101B-9397-08002B2CF9AE}" pid="3" name="MediaServiceImageTags">
    <vt:lpwstr/>
  </property>
</Properties>
</file>