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2"/>
  </p:notesMasterIdLst>
  <p:sldIdLst>
    <p:sldId id="256" r:id="rId5"/>
    <p:sldId id="275" r:id="rId6"/>
    <p:sldId id="257" r:id="rId7"/>
    <p:sldId id="258" r:id="rId8"/>
    <p:sldId id="259" r:id="rId9"/>
    <p:sldId id="260" r:id="rId10"/>
    <p:sldId id="261" r:id="rId11"/>
    <p:sldId id="262" r:id="rId12"/>
    <p:sldId id="263" r:id="rId13"/>
    <p:sldId id="276" r:id="rId14"/>
    <p:sldId id="277" r:id="rId15"/>
    <p:sldId id="264" r:id="rId16"/>
    <p:sldId id="265" r:id="rId17"/>
    <p:sldId id="267" r:id="rId18"/>
    <p:sldId id="266" r:id="rId19"/>
    <p:sldId id="270" r:id="rId20"/>
    <p:sldId id="271" r:id="rId21"/>
    <p:sldId id="272" r:id="rId22"/>
    <p:sldId id="269" r:id="rId23"/>
    <p:sldId id="278" r:id="rId24"/>
    <p:sldId id="279" r:id="rId25"/>
    <p:sldId id="280" r:id="rId26"/>
    <p:sldId id="304" r:id="rId27"/>
    <p:sldId id="305" r:id="rId28"/>
    <p:sldId id="273" r:id="rId29"/>
    <p:sldId id="274"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ata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geogebra.org/m/c6ckgw7e" TargetMode="External"/><Relationship Id="rId7" Type="http://schemas.openxmlformats.org/officeDocument/2006/relationships/image" Target="../media/image85.svg"/><Relationship Id="rId2" Type="http://schemas.openxmlformats.org/officeDocument/2006/relationships/hyperlink" Target="https://www.geogebra.org/m/bMbH2JtD" TargetMode="External"/><Relationship Id="rId1" Type="http://schemas.openxmlformats.org/officeDocument/2006/relationships/hyperlink" Target="https://www.geogebra.org/m/BndFHyNy" TargetMode="Externa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diagrams/_rels/data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hyperlink" Target="https://www.geogebra.org/m/BndFHyNy" TargetMode="External"/><Relationship Id="rId7" Type="http://schemas.openxmlformats.org/officeDocument/2006/relationships/image" Target="../media/image86.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hyperlink" Target="https://www.geogebra.org/m/bMbH2JtD" TargetMode="External"/><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hyperlink" Target="https://www.geogebra.org/m/c6ckgw7e"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089930-B291-4A2D-8F05-AA56B07D5A0F}" type="doc">
      <dgm:prSet loTypeId="urn:microsoft.com/office/officeart/2016/7/layout/RepeatingBendingProcessNew" loCatId="process" qsTypeId="urn:microsoft.com/office/officeart/2005/8/quickstyle/simple2" qsCatId="simple" csTypeId="urn:microsoft.com/office/officeart/2005/8/colors/accent2_2" csCatId="accent2"/>
      <dgm:spPr/>
      <dgm:t>
        <a:bodyPr/>
        <a:lstStyle/>
        <a:p>
          <a:endParaRPr lang="en-US"/>
        </a:p>
      </dgm:t>
    </dgm:pt>
    <dgm:pt modelId="{A72318EE-6B92-4781-A3BE-FB6BB792D6E1}">
      <dgm:prSet/>
      <dgm:spPr/>
      <dgm:t>
        <a:bodyPr/>
        <a:lstStyle/>
        <a:p>
          <a:r>
            <a:rPr lang="en-US"/>
            <a:t>Choose any two points on the line</a:t>
          </a:r>
        </a:p>
      </dgm:t>
    </dgm:pt>
    <dgm:pt modelId="{E96E8514-3EDE-436A-97F4-2FF0AF84C5E5}" type="parTrans" cxnId="{15BD5DBD-74DB-4242-80AE-A1B72B818990}">
      <dgm:prSet/>
      <dgm:spPr/>
      <dgm:t>
        <a:bodyPr/>
        <a:lstStyle/>
        <a:p>
          <a:endParaRPr lang="en-US"/>
        </a:p>
      </dgm:t>
    </dgm:pt>
    <dgm:pt modelId="{172512CE-147D-408C-8F40-FCD863A65829}" type="sibTrans" cxnId="{15BD5DBD-74DB-4242-80AE-A1B72B818990}">
      <dgm:prSet/>
      <dgm:spPr/>
      <dgm:t>
        <a:bodyPr/>
        <a:lstStyle/>
        <a:p>
          <a:endParaRPr lang="en-US"/>
        </a:p>
      </dgm:t>
    </dgm:pt>
    <dgm:pt modelId="{4F07CD7A-8A99-446A-9481-30B159A2D0EB}">
      <dgm:prSet/>
      <dgm:spPr/>
      <dgm:t>
        <a:bodyPr/>
        <a:lstStyle/>
        <a:p>
          <a:r>
            <a:rPr lang="en-US"/>
            <a:t>Find the slope of the line</a:t>
          </a:r>
        </a:p>
      </dgm:t>
    </dgm:pt>
    <dgm:pt modelId="{ADF21602-DB60-4549-952A-7D362F5F32DF}" type="parTrans" cxnId="{2D480124-1180-4CDE-8EBB-FA17FD0827F4}">
      <dgm:prSet/>
      <dgm:spPr/>
      <dgm:t>
        <a:bodyPr/>
        <a:lstStyle/>
        <a:p>
          <a:endParaRPr lang="en-US"/>
        </a:p>
      </dgm:t>
    </dgm:pt>
    <dgm:pt modelId="{4B0FC4D7-00E3-4763-87B3-CE9B56C01379}" type="sibTrans" cxnId="{2D480124-1180-4CDE-8EBB-FA17FD0827F4}">
      <dgm:prSet/>
      <dgm:spPr/>
      <dgm:t>
        <a:bodyPr/>
        <a:lstStyle/>
        <a:p>
          <a:endParaRPr lang="en-US"/>
        </a:p>
      </dgm:t>
    </dgm:pt>
    <dgm:pt modelId="{9C853A59-8F90-42DB-B240-A763AF7D55E9}">
      <dgm:prSet/>
      <dgm:spPr/>
      <dgm:t>
        <a:bodyPr/>
        <a:lstStyle/>
        <a:p>
          <a:r>
            <a:rPr lang="en-US"/>
            <a:t>Write the equation y = mx</a:t>
          </a:r>
        </a:p>
      </dgm:t>
    </dgm:pt>
    <dgm:pt modelId="{E4320DAF-107B-46FC-9A21-B4CBB6241DA7}" type="parTrans" cxnId="{3923FD47-28E5-466F-B20A-7D6EBF985556}">
      <dgm:prSet/>
      <dgm:spPr/>
      <dgm:t>
        <a:bodyPr/>
        <a:lstStyle/>
        <a:p>
          <a:endParaRPr lang="en-US"/>
        </a:p>
      </dgm:t>
    </dgm:pt>
    <dgm:pt modelId="{8B03F15F-2908-4288-BEE6-7AF8CDF49529}" type="sibTrans" cxnId="{3923FD47-28E5-466F-B20A-7D6EBF985556}">
      <dgm:prSet/>
      <dgm:spPr/>
      <dgm:t>
        <a:bodyPr/>
        <a:lstStyle/>
        <a:p>
          <a:endParaRPr lang="en-US"/>
        </a:p>
      </dgm:t>
    </dgm:pt>
    <dgm:pt modelId="{20366E53-A766-429B-A7B4-13A64F747F12}" type="pres">
      <dgm:prSet presAssocID="{AD089930-B291-4A2D-8F05-AA56B07D5A0F}" presName="Name0" presStyleCnt="0">
        <dgm:presLayoutVars>
          <dgm:dir/>
          <dgm:resizeHandles val="exact"/>
        </dgm:presLayoutVars>
      </dgm:prSet>
      <dgm:spPr/>
    </dgm:pt>
    <dgm:pt modelId="{23FF23AF-3F4B-4B5D-9FB9-B250042533EE}" type="pres">
      <dgm:prSet presAssocID="{A72318EE-6B92-4781-A3BE-FB6BB792D6E1}" presName="node" presStyleLbl="node1" presStyleIdx="0" presStyleCnt="3">
        <dgm:presLayoutVars>
          <dgm:bulletEnabled val="1"/>
        </dgm:presLayoutVars>
      </dgm:prSet>
      <dgm:spPr/>
    </dgm:pt>
    <dgm:pt modelId="{D374B225-3006-4DCC-9B7E-59F9D99B9D75}" type="pres">
      <dgm:prSet presAssocID="{172512CE-147D-408C-8F40-FCD863A65829}" presName="sibTrans" presStyleLbl="sibTrans1D1" presStyleIdx="0" presStyleCnt="2"/>
      <dgm:spPr/>
    </dgm:pt>
    <dgm:pt modelId="{081A2F4F-4F50-46FE-98AB-5DC46B95FC11}" type="pres">
      <dgm:prSet presAssocID="{172512CE-147D-408C-8F40-FCD863A65829}" presName="connectorText" presStyleLbl="sibTrans1D1" presStyleIdx="0" presStyleCnt="2"/>
      <dgm:spPr/>
    </dgm:pt>
    <dgm:pt modelId="{84266B59-C760-4712-8104-7209397390E8}" type="pres">
      <dgm:prSet presAssocID="{4F07CD7A-8A99-446A-9481-30B159A2D0EB}" presName="node" presStyleLbl="node1" presStyleIdx="1" presStyleCnt="3">
        <dgm:presLayoutVars>
          <dgm:bulletEnabled val="1"/>
        </dgm:presLayoutVars>
      </dgm:prSet>
      <dgm:spPr/>
    </dgm:pt>
    <dgm:pt modelId="{7F16D306-A423-4D61-A9F4-FC1A59FA4BA9}" type="pres">
      <dgm:prSet presAssocID="{4B0FC4D7-00E3-4763-87B3-CE9B56C01379}" presName="sibTrans" presStyleLbl="sibTrans1D1" presStyleIdx="1" presStyleCnt="2"/>
      <dgm:spPr/>
    </dgm:pt>
    <dgm:pt modelId="{125F4EF1-7E47-4CA2-AE15-52628B9F3553}" type="pres">
      <dgm:prSet presAssocID="{4B0FC4D7-00E3-4763-87B3-CE9B56C01379}" presName="connectorText" presStyleLbl="sibTrans1D1" presStyleIdx="1" presStyleCnt="2"/>
      <dgm:spPr/>
    </dgm:pt>
    <dgm:pt modelId="{4DC002FF-DAE5-44E0-9A79-F1761A1D6C92}" type="pres">
      <dgm:prSet presAssocID="{9C853A59-8F90-42DB-B240-A763AF7D55E9}" presName="node" presStyleLbl="node1" presStyleIdx="2" presStyleCnt="3">
        <dgm:presLayoutVars>
          <dgm:bulletEnabled val="1"/>
        </dgm:presLayoutVars>
      </dgm:prSet>
      <dgm:spPr/>
    </dgm:pt>
  </dgm:ptLst>
  <dgm:cxnLst>
    <dgm:cxn modelId="{7052FB02-13ED-47B9-B18E-258C65CC48EB}" type="presOf" srcId="{4F07CD7A-8A99-446A-9481-30B159A2D0EB}" destId="{84266B59-C760-4712-8104-7209397390E8}" srcOrd="0" destOrd="0" presId="urn:microsoft.com/office/officeart/2016/7/layout/RepeatingBendingProcessNew"/>
    <dgm:cxn modelId="{2D480124-1180-4CDE-8EBB-FA17FD0827F4}" srcId="{AD089930-B291-4A2D-8F05-AA56B07D5A0F}" destId="{4F07CD7A-8A99-446A-9481-30B159A2D0EB}" srcOrd="1" destOrd="0" parTransId="{ADF21602-DB60-4549-952A-7D362F5F32DF}" sibTransId="{4B0FC4D7-00E3-4763-87B3-CE9B56C01379}"/>
    <dgm:cxn modelId="{7EC5FD2F-FECF-417F-8E64-64482E134950}" type="presOf" srcId="{4B0FC4D7-00E3-4763-87B3-CE9B56C01379}" destId="{7F16D306-A423-4D61-A9F4-FC1A59FA4BA9}" srcOrd="0" destOrd="0" presId="urn:microsoft.com/office/officeart/2016/7/layout/RepeatingBendingProcessNew"/>
    <dgm:cxn modelId="{C6132C46-F42E-47FD-919B-46D1707A50BC}" type="presOf" srcId="{9C853A59-8F90-42DB-B240-A763AF7D55E9}" destId="{4DC002FF-DAE5-44E0-9A79-F1761A1D6C92}" srcOrd="0" destOrd="0" presId="urn:microsoft.com/office/officeart/2016/7/layout/RepeatingBendingProcessNew"/>
    <dgm:cxn modelId="{A58FBB67-B041-41CC-B815-8F9354E9C0E9}" type="presOf" srcId="{172512CE-147D-408C-8F40-FCD863A65829}" destId="{081A2F4F-4F50-46FE-98AB-5DC46B95FC11}" srcOrd="1" destOrd="0" presId="urn:microsoft.com/office/officeart/2016/7/layout/RepeatingBendingProcessNew"/>
    <dgm:cxn modelId="{3923FD47-28E5-466F-B20A-7D6EBF985556}" srcId="{AD089930-B291-4A2D-8F05-AA56B07D5A0F}" destId="{9C853A59-8F90-42DB-B240-A763AF7D55E9}" srcOrd="2" destOrd="0" parTransId="{E4320DAF-107B-46FC-9A21-B4CBB6241DA7}" sibTransId="{8B03F15F-2908-4288-BEE6-7AF8CDF49529}"/>
    <dgm:cxn modelId="{F4B4784A-B01C-4E95-9F65-F29041439739}" type="presOf" srcId="{AD089930-B291-4A2D-8F05-AA56B07D5A0F}" destId="{20366E53-A766-429B-A7B4-13A64F747F12}" srcOrd="0" destOrd="0" presId="urn:microsoft.com/office/officeart/2016/7/layout/RepeatingBendingProcessNew"/>
    <dgm:cxn modelId="{15BD5DBD-74DB-4242-80AE-A1B72B818990}" srcId="{AD089930-B291-4A2D-8F05-AA56B07D5A0F}" destId="{A72318EE-6B92-4781-A3BE-FB6BB792D6E1}" srcOrd="0" destOrd="0" parTransId="{E96E8514-3EDE-436A-97F4-2FF0AF84C5E5}" sibTransId="{172512CE-147D-408C-8F40-FCD863A65829}"/>
    <dgm:cxn modelId="{471467C6-E6CE-4BF7-A87B-C9EC13DFE2D6}" type="presOf" srcId="{A72318EE-6B92-4781-A3BE-FB6BB792D6E1}" destId="{23FF23AF-3F4B-4B5D-9FB9-B250042533EE}" srcOrd="0" destOrd="0" presId="urn:microsoft.com/office/officeart/2016/7/layout/RepeatingBendingProcessNew"/>
    <dgm:cxn modelId="{C9093DD3-95C1-4109-826A-A80D4BFCE262}" type="presOf" srcId="{172512CE-147D-408C-8F40-FCD863A65829}" destId="{D374B225-3006-4DCC-9B7E-59F9D99B9D75}" srcOrd="0" destOrd="0" presId="urn:microsoft.com/office/officeart/2016/7/layout/RepeatingBendingProcessNew"/>
    <dgm:cxn modelId="{3FADA3F4-6BC6-437F-A6E8-A0176B6055A5}" type="presOf" srcId="{4B0FC4D7-00E3-4763-87B3-CE9B56C01379}" destId="{125F4EF1-7E47-4CA2-AE15-52628B9F3553}" srcOrd="1" destOrd="0" presId="urn:microsoft.com/office/officeart/2016/7/layout/RepeatingBendingProcessNew"/>
    <dgm:cxn modelId="{C3277C34-2174-4B03-B0ED-4EBDA76A88D6}" type="presParOf" srcId="{20366E53-A766-429B-A7B4-13A64F747F12}" destId="{23FF23AF-3F4B-4B5D-9FB9-B250042533EE}" srcOrd="0" destOrd="0" presId="urn:microsoft.com/office/officeart/2016/7/layout/RepeatingBendingProcessNew"/>
    <dgm:cxn modelId="{87891A3C-09A7-4F50-91AB-8B909424A0A4}" type="presParOf" srcId="{20366E53-A766-429B-A7B4-13A64F747F12}" destId="{D374B225-3006-4DCC-9B7E-59F9D99B9D75}" srcOrd="1" destOrd="0" presId="urn:microsoft.com/office/officeart/2016/7/layout/RepeatingBendingProcessNew"/>
    <dgm:cxn modelId="{F7C384BA-9D90-473D-A3FC-76F9DD7B862A}" type="presParOf" srcId="{D374B225-3006-4DCC-9B7E-59F9D99B9D75}" destId="{081A2F4F-4F50-46FE-98AB-5DC46B95FC11}" srcOrd="0" destOrd="0" presId="urn:microsoft.com/office/officeart/2016/7/layout/RepeatingBendingProcessNew"/>
    <dgm:cxn modelId="{68B3ED65-7F34-4C3C-A1A6-F1832AF09DEE}" type="presParOf" srcId="{20366E53-A766-429B-A7B4-13A64F747F12}" destId="{84266B59-C760-4712-8104-7209397390E8}" srcOrd="2" destOrd="0" presId="urn:microsoft.com/office/officeart/2016/7/layout/RepeatingBendingProcessNew"/>
    <dgm:cxn modelId="{66E142BC-74DC-4518-9F3D-8419557EEFF6}" type="presParOf" srcId="{20366E53-A766-429B-A7B4-13A64F747F12}" destId="{7F16D306-A423-4D61-A9F4-FC1A59FA4BA9}" srcOrd="3" destOrd="0" presId="urn:microsoft.com/office/officeart/2016/7/layout/RepeatingBendingProcessNew"/>
    <dgm:cxn modelId="{54AF8031-FF9C-4715-A71A-09266AD05903}" type="presParOf" srcId="{7F16D306-A423-4D61-A9F4-FC1A59FA4BA9}" destId="{125F4EF1-7E47-4CA2-AE15-52628B9F3553}" srcOrd="0" destOrd="0" presId="urn:microsoft.com/office/officeart/2016/7/layout/RepeatingBendingProcessNew"/>
    <dgm:cxn modelId="{FB679C75-BFC2-4345-A19B-D1E29D327A9E}" type="presParOf" srcId="{20366E53-A766-429B-A7B4-13A64F747F12}" destId="{4DC002FF-DAE5-44E0-9A79-F1761A1D6C92}"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6074E-3771-458D-AFC9-077CB697B5E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2BE70F3-A331-436B-8F05-CD4CAE3FF07E}">
      <dgm:prSet/>
      <dgm:spPr/>
      <dgm:t>
        <a:bodyPr/>
        <a:lstStyle/>
        <a:p>
          <a:r>
            <a:rPr lang="en-US"/>
            <a:t>Proportional relationships are relationships between two variables that are always in a constant ratio</a:t>
          </a:r>
        </a:p>
      </dgm:t>
    </dgm:pt>
    <dgm:pt modelId="{9D2151BC-136C-4CFD-9C40-D9441E787BE9}" type="parTrans" cxnId="{94B64DF3-3EFF-47C7-B579-4F69F30F928A}">
      <dgm:prSet/>
      <dgm:spPr/>
      <dgm:t>
        <a:bodyPr/>
        <a:lstStyle/>
        <a:p>
          <a:endParaRPr lang="en-US"/>
        </a:p>
      </dgm:t>
    </dgm:pt>
    <dgm:pt modelId="{4C13C2AF-B54A-48D7-AF75-737090D76B42}" type="sibTrans" cxnId="{94B64DF3-3EFF-47C7-B579-4F69F30F928A}">
      <dgm:prSet/>
      <dgm:spPr/>
      <dgm:t>
        <a:bodyPr/>
        <a:lstStyle/>
        <a:p>
          <a:endParaRPr lang="en-US"/>
        </a:p>
      </dgm:t>
    </dgm:pt>
    <dgm:pt modelId="{EA8BF384-21A0-48EE-BB4E-60BFB2A59F1B}">
      <dgm:prSet/>
      <dgm:spPr/>
      <dgm:t>
        <a:bodyPr/>
        <a:lstStyle/>
        <a:p>
          <a:r>
            <a:rPr lang="en-US"/>
            <a:t>For example, the ratio of width to length in a rectangle is always constant</a:t>
          </a:r>
        </a:p>
      </dgm:t>
    </dgm:pt>
    <dgm:pt modelId="{5895C413-FAF6-4293-A64D-860EFDF03145}" type="parTrans" cxnId="{AC74592A-8020-400C-8866-EBDC2919AF9D}">
      <dgm:prSet/>
      <dgm:spPr/>
      <dgm:t>
        <a:bodyPr/>
        <a:lstStyle/>
        <a:p>
          <a:endParaRPr lang="en-US"/>
        </a:p>
      </dgm:t>
    </dgm:pt>
    <dgm:pt modelId="{A21B8818-C319-4AD5-8BA9-A98B62C7356C}" type="sibTrans" cxnId="{AC74592A-8020-400C-8866-EBDC2919AF9D}">
      <dgm:prSet/>
      <dgm:spPr/>
      <dgm:t>
        <a:bodyPr/>
        <a:lstStyle/>
        <a:p>
          <a:endParaRPr lang="en-US"/>
        </a:p>
      </dgm:t>
    </dgm:pt>
    <dgm:pt modelId="{AD61AEC9-A64C-4045-A4D2-EF6BB639D843}" type="pres">
      <dgm:prSet presAssocID="{1776074E-3771-458D-AFC9-077CB697B5EE}" presName="root" presStyleCnt="0">
        <dgm:presLayoutVars>
          <dgm:dir/>
          <dgm:resizeHandles val="exact"/>
        </dgm:presLayoutVars>
      </dgm:prSet>
      <dgm:spPr/>
    </dgm:pt>
    <dgm:pt modelId="{6AD7C8AC-1719-4E65-A16F-8DACB0C7F3D8}" type="pres">
      <dgm:prSet presAssocID="{82BE70F3-A331-436B-8F05-CD4CAE3FF07E}" presName="compNode" presStyleCnt="0"/>
      <dgm:spPr/>
    </dgm:pt>
    <dgm:pt modelId="{5C8CC3C8-1A54-4883-BA3A-ADB7C57D54D7}" type="pres">
      <dgm:prSet presAssocID="{82BE70F3-A331-436B-8F05-CD4CAE3FF07E}" presName="bgRect" presStyleLbl="bgShp" presStyleIdx="0" presStyleCnt="2"/>
      <dgm:spPr/>
    </dgm:pt>
    <dgm:pt modelId="{44BD548F-EFA2-4B8A-8AA2-2A8B0D49306C}" type="pres">
      <dgm:prSet presAssocID="{82BE70F3-A331-436B-8F05-CD4CAE3FF07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69C5800A-CE21-41D0-B78E-A0B2B09B9BF5}" type="pres">
      <dgm:prSet presAssocID="{82BE70F3-A331-436B-8F05-CD4CAE3FF07E}" presName="spaceRect" presStyleCnt="0"/>
      <dgm:spPr/>
    </dgm:pt>
    <dgm:pt modelId="{7F24C0EB-7E77-4505-9CB1-06A5BDA935DB}" type="pres">
      <dgm:prSet presAssocID="{82BE70F3-A331-436B-8F05-CD4CAE3FF07E}" presName="parTx" presStyleLbl="revTx" presStyleIdx="0" presStyleCnt="2">
        <dgm:presLayoutVars>
          <dgm:chMax val="0"/>
          <dgm:chPref val="0"/>
        </dgm:presLayoutVars>
      </dgm:prSet>
      <dgm:spPr/>
    </dgm:pt>
    <dgm:pt modelId="{A9B6460B-9AD7-47C5-9069-7C73DE8AF4BB}" type="pres">
      <dgm:prSet presAssocID="{4C13C2AF-B54A-48D7-AF75-737090D76B42}" presName="sibTrans" presStyleCnt="0"/>
      <dgm:spPr/>
    </dgm:pt>
    <dgm:pt modelId="{B7EC1CC6-8206-42F8-94D1-E24870FD3B05}" type="pres">
      <dgm:prSet presAssocID="{EA8BF384-21A0-48EE-BB4E-60BFB2A59F1B}" presName="compNode" presStyleCnt="0"/>
      <dgm:spPr/>
    </dgm:pt>
    <dgm:pt modelId="{9DAE53B2-A109-4CBF-8CAB-FB4B09326883}" type="pres">
      <dgm:prSet presAssocID="{EA8BF384-21A0-48EE-BB4E-60BFB2A59F1B}" presName="bgRect" presStyleLbl="bgShp" presStyleIdx="1" presStyleCnt="2"/>
      <dgm:spPr/>
    </dgm:pt>
    <dgm:pt modelId="{1ACB4335-A1B3-4931-964E-0E7896F056DC}" type="pres">
      <dgm:prSet presAssocID="{EA8BF384-21A0-48EE-BB4E-60BFB2A59F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ler"/>
        </a:ext>
      </dgm:extLst>
    </dgm:pt>
    <dgm:pt modelId="{157FC8D8-941E-4B0F-B324-B0BAB5DDBE9D}" type="pres">
      <dgm:prSet presAssocID="{EA8BF384-21A0-48EE-BB4E-60BFB2A59F1B}" presName="spaceRect" presStyleCnt="0"/>
      <dgm:spPr/>
    </dgm:pt>
    <dgm:pt modelId="{690DA5F4-8F07-4577-9FF5-4B94257B4FAD}" type="pres">
      <dgm:prSet presAssocID="{EA8BF384-21A0-48EE-BB4E-60BFB2A59F1B}" presName="parTx" presStyleLbl="revTx" presStyleIdx="1" presStyleCnt="2">
        <dgm:presLayoutVars>
          <dgm:chMax val="0"/>
          <dgm:chPref val="0"/>
        </dgm:presLayoutVars>
      </dgm:prSet>
      <dgm:spPr/>
    </dgm:pt>
  </dgm:ptLst>
  <dgm:cxnLst>
    <dgm:cxn modelId="{B02B960A-9BF8-4CCB-99BA-D62DCD4DCB14}" type="presOf" srcId="{EA8BF384-21A0-48EE-BB4E-60BFB2A59F1B}" destId="{690DA5F4-8F07-4577-9FF5-4B94257B4FAD}" srcOrd="0" destOrd="0" presId="urn:microsoft.com/office/officeart/2018/2/layout/IconVerticalSolidList"/>
    <dgm:cxn modelId="{AC74592A-8020-400C-8866-EBDC2919AF9D}" srcId="{1776074E-3771-458D-AFC9-077CB697B5EE}" destId="{EA8BF384-21A0-48EE-BB4E-60BFB2A59F1B}" srcOrd="1" destOrd="0" parTransId="{5895C413-FAF6-4293-A64D-860EFDF03145}" sibTransId="{A21B8818-C319-4AD5-8BA9-A98B62C7356C}"/>
    <dgm:cxn modelId="{7EFCB33A-CBDE-44E3-942F-59D9EAAD6575}" type="presOf" srcId="{82BE70F3-A331-436B-8F05-CD4CAE3FF07E}" destId="{7F24C0EB-7E77-4505-9CB1-06A5BDA935DB}" srcOrd="0" destOrd="0" presId="urn:microsoft.com/office/officeart/2018/2/layout/IconVerticalSolidList"/>
    <dgm:cxn modelId="{BA2C178D-B497-4404-B6A4-5DD600A5AB98}" type="presOf" srcId="{1776074E-3771-458D-AFC9-077CB697B5EE}" destId="{AD61AEC9-A64C-4045-A4D2-EF6BB639D843}" srcOrd="0" destOrd="0" presId="urn:microsoft.com/office/officeart/2018/2/layout/IconVerticalSolidList"/>
    <dgm:cxn modelId="{94B64DF3-3EFF-47C7-B579-4F69F30F928A}" srcId="{1776074E-3771-458D-AFC9-077CB697B5EE}" destId="{82BE70F3-A331-436B-8F05-CD4CAE3FF07E}" srcOrd="0" destOrd="0" parTransId="{9D2151BC-136C-4CFD-9C40-D9441E787BE9}" sibTransId="{4C13C2AF-B54A-48D7-AF75-737090D76B42}"/>
    <dgm:cxn modelId="{15DE615B-DB5A-46BB-BA13-4B4D1887B131}" type="presParOf" srcId="{AD61AEC9-A64C-4045-A4D2-EF6BB639D843}" destId="{6AD7C8AC-1719-4E65-A16F-8DACB0C7F3D8}" srcOrd="0" destOrd="0" presId="urn:microsoft.com/office/officeart/2018/2/layout/IconVerticalSolidList"/>
    <dgm:cxn modelId="{9CE162BC-7FCB-4546-B96C-DC183BAC1FDB}" type="presParOf" srcId="{6AD7C8AC-1719-4E65-A16F-8DACB0C7F3D8}" destId="{5C8CC3C8-1A54-4883-BA3A-ADB7C57D54D7}" srcOrd="0" destOrd="0" presId="urn:microsoft.com/office/officeart/2018/2/layout/IconVerticalSolidList"/>
    <dgm:cxn modelId="{29C48720-7A62-407D-A687-3F4C8596DCDC}" type="presParOf" srcId="{6AD7C8AC-1719-4E65-A16F-8DACB0C7F3D8}" destId="{44BD548F-EFA2-4B8A-8AA2-2A8B0D49306C}" srcOrd="1" destOrd="0" presId="urn:microsoft.com/office/officeart/2018/2/layout/IconVerticalSolidList"/>
    <dgm:cxn modelId="{5DE5E32E-994E-459B-9498-52CACBF86503}" type="presParOf" srcId="{6AD7C8AC-1719-4E65-A16F-8DACB0C7F3D8}" destId="{69C5800A-CE21-41D0-B78E-A0B2B09B9BF5}" srcOrd="2" destOrd="0" presId="urn:microsoft.com/office/officeart/2018/2/layout/IconVerticalSolidList"/>
    <dgm:cxn modelId="{E08A9F86-1DDC-4CAC-858F-50CAA350EE8D}" type="presParOf" srcId="{6AD7C8AC-1719-4E65-A16F-8DACB0C7F3D8}" destId="{7F24C0EB-7E77-4505-9CB1-06A5BDA935DB}" srcOrd="3" destOrd="0" presId="urn:microsoft.com/office/officeart/2018/2/layout/IconVerticalSolidList"/>
    <dgm:cxn modelId="{1A74B896-C592-4835-834C-701EF53E1F8C}" type="presParOf" srcId="{AD61AEC9-A64C-4045-A4D2-EF6BB639D843}" destId="{A9B6460B-9AD7-47C5-9069-7C73DE8AF4BB}" srcOrd="1" destOrd="0" presId="urn:microsoft.com/office/officeart/2018/2/layout/IconVerticalSolidList"/>
    <dgm:cxn modelId="{8FCA1738-C66C-424D-A3BC-2486B38DCDD8}" type="presParOf" srcId="{AD61AEC9-A64C-4045-A4D2-EF6BB639D843}" destId="{B7EC1CC6-8206-42F8-94D1-E24870FD3B05}" srcOrd="2" destOrd="0" presId="urn:microsoft.com/office/officeart/2018/2/layout/IconVerticalSolidList"/>
    <dgm:cxn modelId="{3B6B2E20-6B4C-4FA1-B7F5-DC5DA6C8B008}" type="presParOf" srcId="{B7EC1CC6-8206-42F8-94D1-E24870FD3B05}" destId="{9DAE53B2-A109-4CBF-8CAB-FB4B09326883}" srcOrd="0" destOrd="0" presId="urn:microsoft.com/office/officeart/2018/2/layout/IconVerticalSolidList"/>
    <dgm:cxn modelId="{07B11BA1-FC26-4648-8C59-2F2D2E865AD0}" type="presParOf" srcId="{B7EC1CC6-8206-42F8-94D1-E24870FD3B05}" destId="{1ACB4335-A1B3-4931-964E-0E7896F056DC}" srcOrd="1" destOrd="0" presId="urn:microsoft.com/office/officeart/2018/2/layout/IconVerticalSolidList"/>
    <dgm:cxn modelId="{6E472E5E-F534-47CB-838B-07F129DC3186}" type="presParOf" srcId="{B7EC1CC6-8206-42F8-94D1-E24870FD3B05}" destId="{157FC8D8-941E-4B0F-B324-B0BAB5DDBE9D}" srcOrd="2" destOrd="0" presId="urn:microsoft.com/office/officeart/2018/2/layout/IconVerticalSolidList"/>
    <dgm:cxn modelId="{282E3A9C-15DA-4B65-AB57-5F248247AB2A}" type="presParOf" srcId="{B7EC1CC6-8206-42F8-94D1-E24870FD3B05}" destId="{690DA5F4-8F07-4577-9FF5-4B94257B4F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CF3BB7-BE26-475F-8BAD-03B1D92E299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1A88A1B-88F9-4909-A005-A4352B69B7C5}">
      <dgm:prSet/>
      <dgm:spPr/>
      <dgm:t>
        <a:bodyPr/>
        <a:lstStyle/>
        <a:p>
          <a:r>
            <a:rPr lang="en-US"/>
            <a:t>Constructing the slope triangle: </a:t>
          </a:r>
          <a:r>
            <a:rPr lang="en-US">
              <a:hlinkClick xmlns:r="http://schemas.openxmlformats.org/officeDocument/2006/relationships" r:id="rId1"/>
            </a:rPr>
            <a:t>https://www.geogebra.org/m/BndFHyNy#material/pmRXErdg</a:t>
          </a:r>
          <a:r>
            <a:rPr lang="en-US"/>
            <a:t> </a:t>
          </a:r>
        </a:p>
      </dgm:t>
    </dgm:pt>
    <dgm:pt modelId="{90E8DB8A-361B-420E-B790-F82277BACC9B}" type="parTrans" cxnId="{417EB982-AD24-4F71-9483-ECFFA419AA59}">
      <dgm:prSet/>
      <dgm:spPr/>
      <dgm:t>
        <a:bodyPr/>
        <a:lstStyle/>
        <a:p>
          <a:endParaRPr lang="en-US"/>
        </a:p>
      </dgm:t>
    </dgm:pt>
    <dgm:pt modelId="{7B47950F-F36B-4A56-913A-32B43FD43FC7}" type="sibTrans" cxnId="{417EB982-AD24-4F71-9483-ECFFA419AA59}">
      <dgm:prSet/>
      <dgm:spPr/>
      <dgm:t>
        <a:bodyPr/>
        <a:lstStyle/>
        <a:p>
          <a:endParaRPr lang="en-US"/>
        </a:p>
      </dgm:t>
    </dgm:pt>
    <dgm:pt modelId="{B26180F6-A884-445D-902C-799AB57339AA}">
      <dgm:prSet/>
      <dgm:spPr/>
      <dgm:t>
        <a:bodyPr/>
        <a:lstStyle/>
        <a:p>
          <a:r>
            <a:rPr lang="en-US"/>
            <a:t>Practice Finding Slope Between Two Points: </a:t>
          </a:r>
          <a:r>
            <a:rPr lang="en-US">
              <a:hlinkClick xmlns:r="http://schemas.openxmlformats.org/officeDocument/2006/relationships" r:id="rId2"/>
            </a:rPr>
            <a:t>https://www.geogebra.org/m/bMbH2JtD</a:t>
          </a:r>
          <a:r>
            <a:rPr lang="en-US"/>
            <a:t> </a:t>
          </a:r>
        </a:p>
      </dgm:t>
    </dgm:pt>
    <dgm:pt modelId="{27A85D73-1FBB-44DD-BE42-E0F3A321C08B}" type="parTrans" cxnId="{AE75558F-FCDD-43C4-B6DA-CA6704E5AD7B}">
      <dgm:prSet/>
      <dgm:spPr/>
      <dgm:t>
        <a:bodyPr/>
        <a:lstStyle/>
        <a:p>
          <a:endParaRPr lang="en-US"/>
        </a:p>
      </dgm:t>
    </dgm:pt>
    <dgm:pt modelId="{920E2AA8-27F0-41E6-9142-8C1F7E3D77F8}" type="sibTrans" cxnId="{AE75558F-FCDD-43C4-B6DA-CA6704E5AD7B}">
      <dgm:prSet/>
      <dgm:spPr/>
      <dgm:t>
        <a:bodyPr/>
        <a:lstStyle/>
        <a:p>
          <a:endParaRPr lang="en-US"/>
        </a:p>
      </dgm:t>
    </dgm:pt>
    <dgm:pt modelId="{C6B7B422-9FB9-4996-B4F2-D5603FC67991}">
      <dgm:prSet/>
      <dgm:spPr/>
      <dgm:t>
        <a:bodyPr/>
        <a:lstStyle/>
        <a:p>
          <a:r>
            <a:rPr lang="en-US"/>
            <a:t>Graph using the Slope and Y-intercept: </a:t>
          </a:r>
          <a:r>
            <a:rPr lang="en-US">
              <a:hlinkClick xmlns:r="http://schemas.openxmlformats.org/officeDocument/2006/relationships" r:id="rId3"/>
            </a:rPr>
            <a:t>https://www.geogebra.org/m/c6ckgw7e</a:t>
          </a:r>
          <a:r>
            <a:rPr lang="en-US"/>
            <a:t> </a:t>
          </a:r>
        </a:p>
      </dgm:t>
    </dgm:pt>
    <dgm:pt modelId="{4ADDA005-7342-4390-BA58-3F4A11CAE6FF}" type="parTrans" cxnId="{E49DB3B8-664E-4A81-954E-E435F9A28108}">
      <dgm:prSet/>
      <dgm:spPr/>
      <dgm:t>
        <a:bodyPr/>
        <a:lstStyle/>
        <a:p>
          <a:endParaRPr lang="en-US"/>
        </a:p>
      </dgm:t>
    </dgm:pt>
    <dgm:pt modelId="{ACB6943A-50B2-4CC7-99C0-EA1AF1EDB0FB}" type="sibTrans" cxnId="{E49DB3B8-664E-4A81-954E-E435F9A28108}">
      <dgm:prSet/>
      <dgm:spPr/>
      <dgm:t>
        <a:bodyPr/>
        <a:lstStyle/>
        <a:p>
          <a:endParaRPr lang="en-US"/>
        </a:p>
      </dgm:t>
    </dgm:pt>
    <dgm:pt modelId="{B1EF54AB-73D3-4127-BE6C-8667F4D9C7C8}" type="pres">
      <dgm:prSet presAssocID="{76CF3BB7-BE26-475F-8BAD-03B1D92E2993}" presName="root" presStyleCnt="0">
        <dgm:presLayoutVars>
          <dgm:dir/>
          <dgm:resizeHandles val="exact"/>
        </dgm:presLayoutVars>
      </dgm:prSet>
      <dgm:spPr/>
    </dgm:pt>
    <dgm:pt modelId="{522FDA9C-FC23-4613-93DF-2E0BB1F7513C}" type="pres">
      <dgm:prSet presAssocID="{F1A88A1B-88F9-4909-A005-A4352B69B7C5}" presName="compNode" presStyleCnt="0"/>
      <dgm:spPr/>
    </dgm:pt>
    <dgm:pt modelId="{69A464CD-E6F1-42AA-8A5E-7C43E0540974}" type="pres">
      <dgm:prSet presAssocID="{F1A88A1B-88F9-4909-A005-A4352B69B7C5}" presName="bgRect" presStyleLbl="bgShp" presStyleIdx="0" presStyleCnt="3"/>
      <dgm:spPr/>
    </dgm:pt>
    <dgm:pt modelId="{AA45A756-E029-4C55-BAAE-BD9495F23533}" type="pres">
      <dgm:prSet presAssocID="{F1A88A1B-88F9-4909-A005-A4352B69B7C5}"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thematics"/>
        </a:ext>
      </dgm:extLst>
    </dgm:pt>
    <dgm:pt modelId="{95A0DE28-AD55-46E2-8736-5BAC79C058B1}" type="pres">
      <dgm:prSet presAssocID="{F1A88A1B-88F9-4909-A005-A4352B69B7C5}" presName="spaceRect" presStyleCnt="0"/>
      <dgm:spPr/>
    </dgm:pt>
    <dgm:pt modelId="{80F0A623-47B9-438B-B616-C064EF26BBAE}" type="pres">
      <dgm:prSet presAssocID="{F1A88A1B-88F9-4909-A005-A4352B69B7C5}" presName="parTx" presStyleLbl="revTx" presStyleIdx="0" presStyleCnt="3">
        <dgm:presLayoutVars>
          <dgm:chMax val="0"/>
          <dgm:chPref val="0"/>
        </dgm:presLayoutVars>
      </dgm:prSet>
      <dgm:spPr/>
    </dgm:pt>
    <dgm:pt modelId="{FF3C4E69-E9A3-4FB6-BEBD-30C818785E4B}" type="pres">
      <dgm:prSet presAssocID="{7B47950F-F36B-4A56-913A-32B43FD43FC7}" presName="sibTrans" presStyleCnt="0"/>
      <dgm:spPr/>
    </dgm:pt>
    <dgm:pt modelId="{DD1417B5-AED8-44A2-98FB-970DBCC43DC4}" type="pres">
      <dgm:prSet presAssocID="{B26180F6-A884-445D-902C-799AB57339AA}" presName="compNode" presStyleCnt="0"/>
      <dgm:spPr/>
    </dgm:pt>
    <dgm:pt modelId="{C3B610C5-81D0-499D-8372-AED31B1B9ADF}" type="pres">
      <dgm:prSet presAssocID="{B26180F6-A884-445D-902C-799AB57339AA}" presName="bgRect" presStyleLbl="bgShp" presStyleIdx="1" presStyleCnt="3"/>
      <dgm:spPr/>
    </dgm:pt>
    <dgm:pt modelId="{4A3D578C-87E9-423A-A339-10D2346C1EB8}" type="pres">
      <dgm:prSet presAssocID="{B26180F6-A884-445D-902C-799AB57339AA}"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ountains"/>
        </a:ext>
      </dgm:extLst>
    </dgm:pt>
    <dgm:pt modelId="{E0E266EF-6107-4342-9026-F9F3A48988B3}" type="pres">
      <dgm:prSet presAssocID="{B26180F6-A884-445D-902C-799AB57339AA}" presName="spaceRect" presStyleCnt="0"/>
      <dgm:spPr/>
    </dgm:pt>
    <dgm:pt modelId="{4F63B904-151E-497D-B15D-8DF16E72F39B}" type="pres">
      <dgm:prSet presAssocID="{B26180F6-A884-445D-902C-799AB57339AA}" presName="parTx" presStyleLbl="revTx" presStyleIdx="1" presStyleCnt="3">
        <dgm:presLayoutVars>
          <dgm:chMax val="0"/>
          <dgm:chPref val="0"/>
        </dgm:presLayoutVars>
      </dgm:prSet>
      <dgm:spPr/>
    </dgm:pt>
    <dgm:pt modelId="{7D3ED1B5-7DFC-42D7-AD9D-3D6DA6E8E1A5}" type="pres">
      <dgm:prSet presAssocID="{920E2AA8-27F0-41E6-9142-8C1F7E3D77F8}" presName="sibTrans" presStyleCnt="0"/>
      <dgm:spPr/>
    </dgm:pt>
    <dgm:pt modelId="{A95D59DE-3FC9-4C12-8E48-899DFEA8DAFC}" type="pres">
      <dgm:prSet presAssocID="{C6B7B422-9FB9-4996-B4F2-D5603FC67991}" presName="compNode" presStyleCnt="0"/>
      <dgm:spPr/>
    </dgm:pt>
    <dgm:pt modelId="{8FC85B13-34EA-402A-8EE8-C8B14A564F21}" type="pres">
      <dgm:prSet presAssocID="{C6B7B422-9FB9-4996-B4F2-D5603FC67991}" presName="bgRect" presStyleLbl="bgShp" presStyleIdx="2" presStyleCnt="3"/>
      <dgm:spPr/>
    </dgm:pt>
    <dgm:pt modelId="{BDDF2203-C92D-40E8-91A5-58E7ADA79B8C}" type="pres">
      <dgm:prSet presAssocID="{C6B7B422-9FB9-4996-B4F2-D5603FC67991}"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Statistics"/>
        </a:ext>
      </dgm:extLst>
    </dgm:pt>
    <dgm:pt modelId="{28C93146-EA85-40E1-A8CE-CD848B34921E}" type="pres">
      <dgm:prSet presAssocID="{C6B7B422-9FB9-4996-B4F2-D5603FC67991}" presName="spaceRect" presStyleCnt="0"/>
      <dgm:spPr/>
    </dgm:pt>
    <dgm:pt modelId="{325FF50B-2E29-4665-BF27-641F27905E2A}" type="pres">
      <dgm:prSet presAssocID="{C6B7B422-9FB9-4996-B4F2-D5603FC67991}" presName="parTx" presStyleLbl="revTx" presStyleIdx="2" presStyleCnt="3">
        <dgm:presLayoutVars>
          <dgm:chMax val="0"/>
          <dgm:chPref val="0"/>
        </dgm:presLayoutVars>
      </dgm:prSet>
      <dgm:spPr/>
    </dgm:pt>
  </dgm:ptLst>
  <dgm:cxnLst>
    <dgm:cxn modelId="{CE097B24-9050-479F-9C13-D980B874ADCE}" type="presOf" srcId="{B26180F6-A884-445D-902C-799AB57339AA}" destId="{4F63B904-151E-497D-B15D-8DF16E72F39B}" srcOrd="0" destOrd="0" presId="urn:microsoft.com/office/officeart/2018/2/layout/IconVerticalSolidList"/>
    <dgm:cxn modelId="{A7ABBB41-89D6-43D8-8B9B-0E0437CA0790}" type="presOf" srcId="{F1A88A1B-88F9-4909-A005-A4352B69B7C5}" destId="{80F0A623-47B9-438B-B616-C064EF26BBAE}" srcOrd="0" destOrd="0" presId="urn:microsoft.com/office/officeart/2018/2/layout/IconVerticalSolidList"/>
    <dgm:cxn modelId="{219EDE6D-22A0-4DC9-AED8-BA47887CA33B}" type="presOf" srcId="{C6B7B422-9FB9-4996-B4F2-D5603FC67991}" destId="{325FF50B-2E29-4665-BF27-641F27905E2A}" srcOrd="0" destOrd="0" presId="urn:microsoft.com/office/officeart/2018/2/layout/IconVerticalSolidList"/>
    <dgm:cxn modelId="{417EB982-AD24-4F71-9483-ECFFA419AA59}" srcId="{76CF3BB7-BE26-475F-8BAD-03B1D92E2993}" destId="{F1A88A1B-88F9-4909-A005-A4352B69B7C5}" srcOrd="0" destOrd="0" parTransId="{90E8DB8A-361B-420E-B790-F82277BACC9B}" sibTransId="{7B47950F-F36B-4A56-913A-32B43FD43FC7}"/>
    <dgm:cxn modelId="{AE75558F-FCDD-43C4-B6DA-CA6704E5AD7B}" srcId="{76CF3BB7-BE26-475F-8BAD-03B1D92E2993}" destId="{B26180F6-A884-445D-902C-799AB57339AA}" srcOrd="1" destOrd="0" parTransId="{27A85D73-1FBB-44DD-BE42-E0F3A321C08B}" sibTransId="{920E2AA8-27F0-41E6-9142-8C1F7E3D77F8}"/>
    <dgm:cxn modelId="{E49DB3B8-664E-4A81-954E-E435F9A28108}" srcId="{76CF3BB7-BE26-475F-8BAD-03B1D92E2993}" destId="{C6B7B422-9FB9-4996-B4F2-D5603FC67991}" srcOrd="2" destOrd="0" parTransId="{4ADDA005-7342-4390-BA58-3F4A11CAE6FF}" sibTransId="{ACB6943A-50B2-4CC7-99C0-EA1AF1EDB0FB}"/>
    <dgm:cxn modelId="{67F011CF-847B-4CB0-908B-65C81B354CE1}" type="presOf" srcId="{76CF3BB7-BE26-475F-8BAD-03B1D92E2993}" destId="{B1EF54AB-73D3-4127-BE6C-8667F4D9C7C8}" srcOrd="0" destOrd="0" presId="urn:microsoft.com/office/officeart/2018/2/layout/IconVerticalSolidList"/>
    <dgm:cxn modelId="{A701BA60-6427-4596-8FC9-06CF480DDC4C}" type="presParOf" srcId="{B1EF54AB-73D3-4127-BE6C-8667F4D9C7C8}" destId="{522FDA9C-FC23-4613-93DF-2E0BB1F7513C}" srcOrd="0" destOrd="0" presId="urn:microsoft.com/office/officeart/2018/2/layout/IconVerticalSolidList"/>
    <dgm:cxn modelId="{41F18F65-D5DE-4C2A-9EB7-5B48BF65188E}" type="presParOf" srcId="{522FDA9C-FC23-4613-93DF-2E0BB1F7513C}" destId="{69A464CD-E6F1-42AA-8A5E-7C43E0540974}" srcOrd="0" destOrd="0" presId="urn:microsoft.com/office/officeart/2018/2/layout/IconVerticalSolidList"/>
    <dgm:cxn modelId="{4F83F9D4-15B1-466D-B752-340936E3B877}" type="presParOf" srcId="{522FDA9C-FC23-4613-93DF-2E0BB1F7513C}" destId="{AA45A756-E029-4C55-BAAE-BD9495F23533}" srcOrd="1" destOrd="0" presId="urn:microsoft.com/office/officeart/2018/2/layout/IconVerticalSolidList"/>
    <dgm:cxn modelId="{70819840-A289-4899-A56F-935A41BD9F28}" type="presParOf" srcId="{522FDA9C-FC23-4613-93DF-2E0BB1F7513C}" destId="{95A0DE28-AD55-46E2-8736-5BAC79C058B1}" srcOrd="2" destOrd="0" presId="urn:microsoft.com/office/officeart/2018/2/layout/IconVerticalSolidList"/>
    <dgm:cxn modelId="{F6928E4E-3C07-4156-9AA2-26BEC4563B13}" type="presParOf" srcId="{522FDA9C-FC23-4613-93DF-2E0BB1F7513C}" destId="{80F0A623-47B9-438B-B616-C064EF26BBAE}" srcOrd="3" destOrd="0" presId="urn:microsoft.com/office/officeart/2018/2/layout/IconVerticalSolidList"/>
    <dgm:cxn modelId="{38CAF547-DDFD-431B-A24B-ED632A923F6C}" type="presParOf" srcId="{B1EF54AB-73D3-4127-BE6C-8667F4D9C7C8}" destId="{FF3C4E69-E9A3-4FB6-BEBD-30C818785E4B}" srcOrd="1" destOrd="0" presId="urn:microsoft.com/office/officeart/2018/2/layout/IconVerticalSolidList"/>
    <dgm:cxn modelId="{5E6D1561-C8D5-42F3-AB94-FB00C41E4FF8}" type="presParOf" srcId="{B1EF54AB-73D3-4127-BE6C-8667F4D9C7C8}" destId="{DD1417B5-AED8-44A2-98FB-970DBCC43DC4}" srcOrd="2" destOrd="0" presId="urn:microsoft.com/office/officeart/2018/2/layout/IconVerticalSolidList"/>
    <dgm:cxn modelId="{A05B1FF9-8D78-4C5B-9244-787CC9EF4C87}" type="presParOf" srcId="{DD1417B5-AED8-44A2-98FB-970DBCC43DC4}" destId="{C3B610C5-81D0-499D-8372-AED31B1B9ADF}" srcOrd="0" destOrd="0" presId="urn:microsoft.com/office/officeart/2018/2/layout/IconVerticalSolidList"/>
    <dgm:cxn modelId="{50FB54DA-1022-4C42-AA3A-F5E09BD7DDEA}" type="presParOf" srcId="{DD1417B5-AED8-44A2-98FB-970DBCC43DC4}" destId="{4A3D578C-87E9-423A-A339-10D2346C1EB8}" srcOrd="1" destOrd="0" presId="urn:microsoft.com/office/officeart/2018/2/layout/IconVerticalSolidList"/>
    <dgm:cxn modelId="{7AB99A96-1995-420F-9628-D4070F053C19}" type="presParOf" srcId="{DD1417B5-AED8-44A2-98FB-970DBCC43DC4}" destId="{E0E266EF-6107-4342-9026-F9F3A48988B3}" srcOrd="2" destOrd="0" presId="urn:microsoft.com/office/officeart/2018/2/layout/IconVerticalSolidList"/>
    <dgm:cxn modelId="{1A1D3C18-A483-4A86-92EB-455DE1B1E246}" type="presParOf" srcId="{DD1417B5-AED8-44A2-98FB-970DBCC43DC4}" destId="{4F63B904-151E-497D-B15D-8DF16E72F39B}" srcOrd="3" destOrd="0" presId="urn:microsoft.com/office/officeart/2018/2/layout/IconVerticalSolidList"/>
    <dgm:cxn modelId="{83842178-3F4F-41C2-9693-F50A9C513D57}" type="presParOf" srcId="{B1EF54AB-73D3-4127-BE6C-8667F4D9C7C8}" destId="{7D3ED1B5-7DFC-42D7-AD9D-3D6DA6E8E1A5}" srcOrd="3" destOrd="0" presId="urn:microsoft.com/office/officeart/2018/2/layout/IconVerticalSolidList"/>
    <dgm:cxn modelId="{B21E43AB-1C47-42AC-BFF4-D9A66970C08A}" type="presParOf" srcId="{B1EF54AB-73D3-4127-BE6C-8667F4D9C7C8}" destId="{A95D59DE-3FC9-4C12-8E48-899DFEA8DAFC}" srcOrd="4" destOrd="0" presId="urn:microsoft.com/office/officeart/2018/2/layout/IconVerticalSolidList"/>
    <dgm:cxn modelId="{5BEF774C-4947-43DB-98C7-96C567FD1140}" type="presParOf" srcId="{A95D59DE-3FC9-4C12-8E48-899DFEA8DAFC}" destId="{8FC85B13-34EA-402A-8EE8-C8B14A564F21}" srcOrd="0" destOrd="0" presId="urn:microsoft.com/office/officeart/2018/2/layout/IconVerticalSolidList"/>
    <dgm:cxn modelId="{40BA5F49-836C-48D2-A0CC-AB78A374F5B2}" type="presParOf" srcId="{A95D59DE-3FC9-4C12-8E48-899DFEA8DAFC}" destId="{BDDF2203-C92D-40E8-91A5-58E7ADA79B8C}" srcOrd="1" destOrd="0" presId="urn:microsoft.com/office/officeart/2018/2/layout/IconVerticalSolidList"/>
    <dgm:cxn modelId="{4130C807-0554-4536-BFE8-2A38BEBEB21F}" type="presParOf" srcId="{A95D59DE-3FC9-4C12-8E48-899DFEA8DAFC}" destId="{28C93146-EA85-40E1-A8CE-CD848B34921E}" srcOrd="2" destOrd="0" presId="urn:microsoft.com/office/officeart/2018/2/layout/IconVerticalSolidList"/>
    <dgm:cxn modelId="{D475B4EF-1409-4728-A52D-6E5119ACE4EE}" type="presParOf" srcId="{A95D59DE-3FC9-4C12-8E48-899DFEA8DAFC}" destId="{325FF50B-2E29-4665-BF27-641F27905E2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6ECA95-5102-47D7-9A00-934815652B6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2167593-CBD3-48C7-A44F-B186E19842C1}">
      <dgm:prSet/>
      <dgm:spPr/>
      <dgm:t>
        <a:bodyPr/>
        <a:lstStyle/>
        <a:p>
          <a:r>
            <a:rPr lang="en-US"/>
            <a:t>Deriving the equation y = mx</a:t>
          </a:r>
        </a:p>
      </dgm:t>
    </dgm:pt>
    <dgm:pt modelId="{3985A192-8AC7-4D6C-A007-872B83647A4B}" type="parTrans" cxnId="{444DB2A0-707F-4CF3-BA76-3B57037A8FC5}">
      <dgm:prSet/>
      <dgm:spPr/>
      <dgm:t>
        <a:bodyPr/>
        <a:lstStyle/>
        <a:p>
          <a:endParaRPr lang="en-US"/>
        </a:p>
      </dgm:t>
    </dgm:pt>
    <dgm:pt modelId="{D907367B-1FBF-4133-9134-6A792CE9BCCE}" type="sibTrans" cxnId="{444DB2A0-707F-4CF3-BA76-3B57037A8FC5}">
      <dgm:prSet/>
      <dgm:spPr/>
      <dgm:t>
        <a:bodyPr/>
        <a:lstStyle/>
        <a:p>
          <a:endParaRPr lang="en-US"/>
        </a:p>
      </dgm:t>
    </dgm:pt>
    <dgm:pt modelId="{8D54B499-7AFB-48BE-8136-59477EFBDC8E}">
      <dgm:prSet/>
      <dgm:spPr/>
      <dgm:t>
        <a:bodyPr/>
        <a:lstStyle/>
        <a:p>
          <a:r>
            <a:rPr lang="en-US"/>
            <a:t>Graphing proportional relationships</a:t>
          </a:r>
        </a:p>
      </dgm:t>
    </dgm:pt>
    <dgm:pt modelId="{021C0D11-3B16-4410-95C6-CB74B096CADB}" type="parTrans" cxnId="{1A111783-D7CF-4D05-B7C5-9296CBAD0FE2}">
      <dgm:prSet/>
      <dgm:spPr/>
      <dgm:t>
        <a:bodyPr/>
        <a:lstStyle/>
        <a:p>
          <a:endParaRPr lang="en-US"/>
        </a:p>
      </dgm:t>
    </dgm:pt>
    <dgm:pt modelId="{E3550807-189B-4DB0-9443-C9144702DC01}" type="sibTrans" cxnId="{1A111783-D7CF-4D05-B7C5-9296CBAD0FE2}">
      <dgm:prSet/>
      <dgm:spPr/>
      <dgm:t>
        <a:bodyPr/>
        <a:lstStyle/>
        <a:p>
          <a:endParaRPr lang="en-US"/>
        </a:p>
      </dgm:t>
    </dgm:pt>
    <dgm:pt modelId="{6B1D5636-73BC-4E3A-BFFE-DD90D26D23A5}">
      <dgm:prSet/>
      <dgm:spPr/>
      <dgm:t>
        <a:bodyPr/>
        <a:lstStyle/>
        <a:p>
          <a:r>
            <a:rPr lang="en-US"/>
            <a:t>The coordinate plane</a:t>
          </a:r>
        </a:p>
      </dgm:t>
    </dgm:pt>
    <dgm:pt modelId="{F3B56C40-8A5B-4957-B557-11AD2774E95A}" type="parTrans" cxnId="{4FF8B65D-CEDC-4CE6-8D8B-85A27C5AB62D}">
      <dgm:prSet/>
      <dgm:spPr/>
      <dgm:t>
        <a:bodyPr/>
        <a:lstStyle/>
        <a:p>
          <a:endParaRPr lang="en-US"/>
        </a:p>
      </dgm:t>
    </dgm:pt>
    <dgm:pt modelId="{F22591C3-9CB5-4914-ABDE-8798AE85D701}" type="sibTrans" cxnId="{4FF8B65D-CEDC-4CE6-8D8B-85A27C5AB62D}">
      <dgm:prSet/>
      <dgm:spPr/>
      <dgm:t>
        <a:bodyPr/>
        <a:lstStyle/>
        <a:p>
          <a:endParaRPr lang="en-US"/>
        </a:p>
      </dgm:t>
    </dgm:pt>
    <dgm:pt modelId="{FAF15E42-3F98-4661-84A9-98FFC394A658}">
      <dgm:prSet/>
      <dgm:spPr/>
      <dgm:t>
        <a:bodyPr/>
        <a:lstStyle/>
        <a:p>
          <a:r>
            <a:rPr lang="en-US"/>
            <a:t>Slope of a straight line</a:t>
          </a:r>
        </a:p>
      </dgm:t>
    </dgm:pt>
    <dgm:pt modelId="{22B2A1B0-E6DF-4E1A-AEBF-2924DB6BF6B5}" type="parTrans" cxnId="{BD7640FD-CDD3-434D-96D5-E785BFE50DEF}">
      <dgm:prSet/>
      <dgm:spPr/>
      <dgm:t>
        <a:bodyPr/>
        <a:lstStyle/>
        <a:p>
          <a:endParaRPr lang="en-US"/>
        </a:p>
      </dgm:t>
    </dgm:pt>
    <dgm:pt modelId="{495A8199-7C4A-4563-8957-924864557FC1}" type="sibTrans" cxnId="{BD7640FD-CDD3-434D-96D5-E785BFE50DEF}">
      <dgm:prSet/>
      <dgm:spPr/>
      <dgm:t>
        <a:bodyPr/>
        <a:lstStyle/>
        <a:p>
          <a:endParaRPr lang="en-US"/>
        </a:p>
      </dgm:t>
    </dgm:pt>
    <dgm:pt modelId="{6AF1F92F-1A28-47F3-ABEB-83FD713C6AA1}">
      <dgm:prSet/>
      <dgm:spPr/>
      <dgm:t>
        <a:bodyPr/>
        <a:lstStyle/>
        <a:p>
          <a:r>
            <a:rPr lang="en-US"/>
            <a:t>Equation of a straight line</a:t>
          </a:r>
        </a:p>
      </dgm:t>
    </dgm:pt>
    <dgm:pt modelId="{B672E456-9DED-4800-9021-3678FAFF0565}" type="parTrans" cxnId="{CDA1AA00-520F-4AD7-BE7B-33C919431B53}">
      <dgm:prSet/>
      <dgm:spPr/>
      <dgm:t>
        <a:bodyPr/>
        <a:lstStyle/>
        <a:p>
          <a:endParaRPr lang="en-US"/>
        </a:p>
      </dgm:t>
    </dgm:pt>
    <dgm:pt modelId="{2F393D10-CB4E-482B-8027-A50037D0CFC2}" type="sibTrans" cxnId="{CDA1AA00-520F-4AD7-BE7B-33C919431B53}">
      <dgm:prSet/>
      <dgm:spPr/>
      <dgm:t>
        <a:bodyPr/>
        <a:lstStyle/>
        <a:p>
          <a:endParaRPr lang="en-US"/>
        </a:p>
      </dgm:t>
    </dgm:pt>
    <dgm:pt modelId="{ACE466C4-A39D-40B7-8A04-EC34B2C661A7}">
      <dgm:prSet/>
      <dgm:spPr/>
      <dgm:t>
        <a:bodyPr/>
        <a:lstStyle/>
        <a:p>
          <a:r>
            <a:rPr lang="en-US"/>
            <a:t>Distance-Time &amp; Velocity-Time Graphs</a:t>
          </a:r>
        </a:p>
      </dgm:t>
    </dgm:pt>
    <dgm:pt modelId="{1B9996A0-7698-403A-B858-143BD319995C}" type="parTrans" cxnId="{2BA184D7-CD5C-42BA-B556-242B0E8F4C4C}">
      <dgm:prSet/>
      <dgm:spPr/>
      <dgm:t>
        <a:bodyPr/>
        <a:lstStyle/>
        <a:p>
          <a:endParaRPr lang="en-US"/>
        </a:p>
      </dgm:t>
    </dgm:pt>
    <dgm:pt modelId="{E26DB548-A05E-4485-B086-E3ECFBA187B3}" type="sibTrans" cxnId="{2BA184D7-CD5C-42BA-B556-242B0E8F4C4C}">
      <dgm:prSet/>
      <dgm:spPr/>
      <dgm:t>
        <a:bodyPr/>
        <a:lstStyle/>
        <a:p>
          <a:endParaRPr lang="en-US"/>
        </a:p>
      </dgm:t>
    </dgm:pt>
    <dgm:pt modelId="{BBBFCC5F-728C-440E-9AD8-D7031450B544}" type="pres">
      <dgm:prSet presAssocID="{746ECA95-5102-47D7-9A00-934815652B6A}" presName="root" presStyleCnt="0">
        <dgm:presLayoutVars>
          <dgm:dir/>
          <dgm:resizeHandles val="exact"/>
        </dgm:presLayoutVars>
      </dgm:prSet>
      <dgm:spPr/>
    </dgm:pt>
    <dgm:pt modelId="{4E826681-AF59-4F0E-AE25-2BEE0000DB72}" type="pres">
      <dgm:prSet presAssocID="{22167593-CBD3-48C7-A44F-B186E19842C1}" presName="compNode" presStyleCnt="0"/>
      <dgm:spPr/>
    </dgm:pt>
    <dgm:pt modelId="{C35D233D-1E52-4511-A3C7-EBB99F90A13B}" type="pres">
      <dgm:prSet presAssocID="{22167593-CBD3-48C7-A44F-B186E19842C1}" presName="bgRect" presStyleLbl="bgShp" presStyleIdx="0" presStyleCnt="6"/>
      <dgm:spPr/>
    </dgm:pt>
    <dgm:pt modelId="{D5D8B258-6067-407B-8870-08D2F5BC83C1}" type="pres">
      <dgm:prSet presAssocID="{22167593-CBD3-48C7-A44F-B186E19842C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AC170295-93EF-4DB7-8789-F10A2EBF46D8}" type="pres">
      <dgm:prSet presAssocID="{22167593-CBD3-48C7-A44F-B186E19842C1}" presName="spaceRect" presStyleCnt="0"/>
      <dgm:spPr/>
    </dgm:pt>
    <dgm:pt modelId="{0189135C-A815-4E97-AFC6-00ACCFC88868}" type="pres">
      <dgm:prSet presAssocID="{22167593-CBD3-48C7-A44F-B186E19842C1}" presName="parTx" presStyleLbl="revTx" presStyleIdx="0" presStyleCnt="6">
        <dgm:presLayoutVars>
          <dgm:chMax val="0"/>
          <dgm:chPref val="0"/>
        </dgm:presLayoutVars>
      </dgm:prSet>
      <dgm:spPr/>
    </dgm:pt>
    <dgm:pt modelId="{B4D6168B-F641-44A5-9ED0-DD6019FB22E1}" type="pres">
      <dgm:prSet presAssocID="{D907367B-1FBF-4133-9134-6A792CE9BCCE}" presName="sibTrans" presStyleCnt="0"/>
      <dgm:spPr/>
    </dgm:pt>
    <dgm:pt modelId="{A48B1AAE-DA32-4B05-829D-10F2A4C94BF2}" type="pres">
      <dgm:prSet presAssocID="{8D54B499-7AFB-48BE-8136-59477EFBDC8E}" presName="compNode" presStyleCnt="0"/>
      <dgm:spPr/>
    </dgm:pt>
    <dgm:pt modelId="{9C5F55C1-8052-477E-AA10-7A8F1162876D}" type="pres">
      <dgm:prSet presAssocID="{8D54B499-7AFB-48BE-8136-59477EFBDC8E}" presName="bgRect" presStyleLbl="bgShp" presStyleIdx="1" presStyleCnt="6"/>
      <dgm:spPr/>
    </dgm:pt>
    <dgm:pt modelId="{6F1AA3A1-657C-417B-9DB6-F4B89E5E137B}" type="pres">
      <dgm:prSet presAssocID="{8D54B499-7AFB-48BE-8136-59477EFBDC8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6A114971-4D81-4417-89E3-F98FE8CF6DBE}" type="pres">
      <dgm:prSet presAssocID="{8D54B499-7AFB-48BE-8136-59477EFBDC8E}" presName="spaceRect" presStyleCnt="0"/>
      <dgm:spPr/>
    </dgm:pt>
    <dgm:pt modelId="{A302575B-DB0E-4672-A210-DEAFD8B5F510}" type="pres">
      <dgm:prSet presAssocID="{8D54B499-7AFB-48BE-8136-59477EFBDC8E}" presName="parTx" presStyleLbl="revTx" presStyleIdx="1" presStyleCnt="6">
        <dgm:presLayoutVars>
          <dgm:chMax val="0"/>
          <dgm:chPref val="0"/>
        </dgm:presLayoutVars>
      </dgm:prSet>
      <dgm:spPr/>
    </dgm:pt>
    <dgm:pt modelId="{96713F39-A7B4-4D75-981A-5F9377B9C11C}" type="pres">
      <dgm:prSet presAssocID="{E3550807-189B-4DB0-9443-C9144702DC01}" presName="sibTrans" presStyleCnt="0"/>
      <dgm:spPr/>
    </dgm:pt>
    <dgm:pt modelId="{2E985B76-60BA-4E66-A037-DACC5297802C}" type="pres">
      <dgm:prSet presAssocID="{6B1D5636-73BC-4E3A-BFFE-DD90D26D23A5}" presName="compNode" presStyleCnt="0"/>
      <dgm:spPr/>
    </dgm:pt>
    <dgm:pt modelId="{E1BEA4AC-D407-4129-9515-FDC15026F516}" type="pres">
      <dgm:prSet presAssocID="{6B1D5636-73BC-4E3A-BFFE-DD90D26D23A5}" presName="bgRect" presStyleLbl="bgShp" presStyleIdx="2" presStyleCnt="6"/>
      <dgm:spPr/>
    </dgm:pt>
    <dgm:pt modelId="{B9757AB1-0717-4E30-8CA8-7D5378328AD9}" type="pres">
      <dgm:prSet presAssocID="{6B1D5636-73BC-4E3A-BFFE-DD90D26D23A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irplane"/>
        </a:ext>
      </dgm:extLst>
    </dgm:pt>
    <dgm:pt modelId="{800658EF-A2E9-408A-852C-7ABF2510E97E}" type="pres">
      <dgm:prSet presAssocID="{6B1D5636-73BC-4E3A-BFFE-DD90D26D23A5}" presName="spaceRect" presStyleCnt="0"/>
      <dgm:spPr/>
    </dgm:pt>
    <dgm:pt modelId="{04F5F261-1A46-427E-BC83-DBB9CDF46D42}" type="pres">
      <dgm:prSet presAssocID="{6B1D5636-73BC-4E3A-BFFE-DD90D26D23A5}" presName="parTx" presStyleLbl="revTx" presStyleIdx="2" presStyleCnt="6">
        <dgm:presLayoutVars>
          <dgm:chMax val="0"/>
          <dgm:chPref val="0"/>
        </dgm:presLayoutVars>
      </dgm:prSet>
      <dgm:spPr/>
    </dgm:pt>
    <dgm:pt modelId="{2BD01344-03B0-4C9F-B468-F2D8AB02B4B2}" type="pres">
      <dgm:prSet presAssocID="{F22591C3-9CB5-4914-ABDE-8798AE85D701}" presName="sibTrans" presStyleCnt="0"/>
      <dgm:spPr/>
    </dgm:pt>
    <dgm:pt modelId="{DBE8B5CA-5F84-4702-B1DF-843A23FF02EC}" type="pres">
      <dgm:prSet presAssocID="{FAF15E42-3F98-4661-84A9-98FFC394A658}" presName="compNode" presStyleCnt="0"/>
      <dgm:spPr/>
    </dgm:pt>
    <dgm:pt modelId="{F187B520-1971-44C9-B5C2-412DD7F86AF8}" type="pres">
      <dgm:prSet presAssocID="{FAF15E42-3F98-4661-84A9-98FFC394A658}" presName="bgRect" presStyleLbl="bgShp" presStyleIdx="3" presStyleCnt="6"/>
      <dgm:spPr/>
    </dgm:pt>
    <dgm:pt modelId="{CE41DE6E-5249-4AE6-8689-38032EF246A3}" type="pres">
      <dgm:prSet presAssocID="{FAF15E42-3F98-4661-84A9-98FFC394A65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ne Arrow: Straight"/>
        </a:ext>
      </dgm:extLst>
    </dgm:pt>
    <dgm:pt modelId="{B6B0DAC5-376F-4897-BC1E-67B0C2EFE032}" type="pres">
      <dgm:prSet presAssocID="{FAF15E42-3F98-4661-84A9-98FFC394A658}" presName="spaceRect" presStyleCnt="0"/>
      <dgm:spPr/>
    </dgm:pt>
    <dgm:pt modelId="{A1C280CA-621C-4951-A5D3-36E8FE1D23D8}" type="pres">
      <dgm:prSet presAssocID="{FAF15E42-3F98-4661-84A9-98FFC394A658}" presName="parTx" presStyleLbl="revTx" presStyleIdx="3" presStyleCnt="6">
        <dgm:presLayoutVars>
          <dgm:chMax val="0"/>
          <dgm:chPref val="0"/>
        </dgm:presLayoutVars>
      </dgm:prSet>
      <dgm:spPr/>
    </dgm:pt>
    <dgm:pt modelId="{C2A889B5-CF7D-4423-995B-47AC187F7C50}" type="pres">
      <dgm:prSet presAssocID="{495A8199-7C4A-4563-8957-924864557FC1}" presName="sibTrans" presStyleCnt="0"/>
      <dgm:spPr/>
    </dgm:pt>
    <dgm:pt modelId="{74242B5B-9D2C-4B42-A30C-D8173B15FD3E}" type="pres">
      <dgm:prSet presAssocID="{6AF1F92F-1A28-47F3-ABEB-83FD713C6AA1}" presName="compNode" presStyleCnt="0"/>
      <dgm:spPr/>
    </dgm:pt>
    <dgm:pt modelId="{D65860A4-9A98-4ECE-98CC-74150AA2973F}" type="pres">
      <dgm:prSet presAssocID="{6AF1F92F-1A28-47F3-ABEB-83FD713C6AA1}" presName="bgRect" presStyleLbl="bgShp" presStyleIdx="4" presStyleCnt="6"/>
      <dgm:spPr/>
    </dgm:pt>
    <dgm:pt modelId="{11646E05-C005-4051-BF9E-F9B964EC120B}" type="pres">
      <dgm:prSet presAssocID="{6AF1F92F-1A28-47F3-ABEB-83FD713C6AA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dd"/>
        </a:ext>
      </dgm:extLst>
    </dgm:pt>
    <dgm:pt modelId="{6E2FD424-A526-464C-896A-34D8A5F8EF3B}" type="pres">
      <dgm:prSet presAssocID="{6AF1F92F-1A28-47F3-ABEB-83FD713C6AA1}" presName="spaceRect" presStyleCnt="0"/>
      <dgm:spPr/>
    </dgm:pt>
    <dgm:pt modelId="{F12DA3A3-6A55-45D3-BFA4-984ED04FAC5B}" type="pres">
      <dgm:prSet presAssocID="{6AF1F92F-1A28-47F3-ABEB-83FD713C6AA1}" presName="parTx" presStyleLbl="revTx" presStyleIdx="4" presStyleCnt="6">
        <dgm:presLayoutVars>
          <dgm:chMax val="0"/>
          <dgm:chPref val="0"/>
        </dgm:presLayoutVars>
      </dgm:prSet>
      <dgm:spPr/>
    </dgm:pt>
    <dgm:pt modelId="{C6C92D7F-D51F-4C5E-9644-549C2678E123}" type="pres">
      <dgm:prSet presAssocID="{2F393D10-CB4E-482B-8027-A50037D0CFC2}" presName="sibTrans" presStyleCnt="0"/>
      <dgm:spPr/>
    </dgm:pt>
    <dgm:pt modelId="{BAD981C1-6399-47DB-983D-D6263727AFCC}" type="pres">
      <dgm:prSet presAssocID="{ACE466C4-A39D-40B7-8A04-EC34B2C661A7}" presName="compNode" presStyleCnt="0"/>
      <dgm:spPr/>
    </dgm:pt>
    <dgm:pt modelId="{578856DE-459E-44B7-9E4C-AC1D6C6B630C}" type="pres">
      <dgm:prSet presAssocID="{ACE466C4-A39D-40B7-8A04-EC34B2C661A7}" presName="bgRect" presStyleLbl="bgShp" presStyleIdx="5" presStyleCnt="6"/>
      <dgm:spPr/>
    </dgm:pt>
    <dgm:pt modelId="{4F286A1B-C66A-4413-9DE3-4731BFA3F55B}" type="pres">
      <dgm:prSet presAssocID="{ACE466C4-A39D-40B7-8A04-EC34B2C661A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pwatch"/>
        </a:ext>
      </dgm:extLst>
    </dgm:pt>
    <dgm:pt modelId="{04770055-F52F-487C-A0F9-12142997BCAA}" type="pres">
      <dgm:prSet presAssocID="{ACE466C4-A39D-40B7-8A04-EC34B2C661A7}" presName="spaceRect" presStyleCnt="0"/>
      <dgm:spPr/>
    </dgm:pt>
    <dgm:pt modelId="{948E5620-596C-4388-A7CB-5F00C9022EE9}" type="pres">
      <dgm:prSet presAssocID="{ACE466C4-A39D-40B7-8A04-EC34B2C661A7}" presName="parTx" presStyleLbl="revTx" presStyleIdx="5" presStyleCnt="6">
        <dgm:presLayoutVars>
          <dgm:chMax val="0"/>
          <dgm:chPref val="0"/>
        </dgm:presLayoutVars>
      </dgm:prSet>
      <dgm:spPr/>
    </dgm:pt>
  </dgm:ptLst>
  <dgm:cxnLst>
    <dgm:cxn modelId="{CDA1AA00-520F-4AD7-BE7B-33C919431B53}" srcId="{746ECA95-5102-47D7-9A00-934815652B6A}" destId="{6AF1F92F-1A28-47F3-ABEB-83FD713C6AA1}" srcOrd="4" destOrd="0" parTransId="{B672E456-9DED-4800-9021-3678FAFF0565}" sibTransId="{2F393D10-CB4E-482B-8027-A50037D0CFC2}"/>
    <dgm:cxn modelId="{E1491A0F-321D-4C08-9D57-1D5B5C57D84F}" type="presOf" srcId="{8D54B499-7AFB-48BE-8136-59477EFBDC8E}" destId="{A302575B-DB0E-4672-A210-DEAFD8B5F510}" srcOrd="0" destOrd="0" presId="urn:microsoft.com/office/officeart/2018/2/layout/IconVerticalSolidList"/>
    <dgm:cxn modelId="{079B4C11-68DA-48B7-93D8-3DD6F6E432F2}" type="presOf" srcId="{6B1D5636-73BC-4E3A-BFFE-DD90D26D23A5}" destId="{04F5F261-1A46-427E-BC83-DBB9CDF46D42}" srcOrd="0" destOrd="0" presId="urn:microsoft.com/office/officeart/2018/2/layout/IconVerticalSolidList"/>
    <dgm:cxn modelId="{12063337-5981-4720-9AE3-F142973B6554}" type="presOf" srcId="{FAF15E42-3F98-4661-84A9-98FFC394A658}" destId="{A1C280CA-621C-4951-A5D3-36E8FE1D23D8}" srcOrd="0" destOrd="0" presId="urn:microsoft.com/office/officeart/2018/2/layout/IconVerticalSolidList"/>
    <dgm:cxn modelId="{4FF8B65D-CEDC-4CE6-8D8B-85A27C5AB62D}" srcId="{746ECA95-5102-47D7-9A00-934815652B6A}" destId="{6B1D5636-73BC-4E3A-BFFE-DD90D26D23A5}" srcOrd="2" destOrd="0" parTransId="{F3B56C40-8A5B-4957-B557-11AD2774E95A}" sibTransId="{F22591C3-9CB5-4914-ABDE-8798AE85D701}"/>
    <dgm:cxn modelId="{5E8C6462-ECA3-4E1A-BA21-78E7D9327DBB}" type="presOf" srcId="{746ECA95-5102-47D7-9A00-934815652B6A}" destId="{BBBFCC5F-728C-440E-9AD8-D7031450B544}" srcOrd="0" destOrd="0" presId="urn:microsoft.com/office/officeart/2018/2/layout/IconVerticalSolidList"/>
    <dgm:cxn modelId="{1A111783-D7CF-4D05-B7C5-9296CBAD0FE2}" srcId="{746ECA95-5102-47D7-9A00-934815652B6A}" destId="{8D54B499-7AFB-48BE-8136-59477EFBDC8E}" srcOrd="1" destOrd="0" parTransId="{021C0D11-3B16-4410-95C6-CB74B096CADB}" sibTransId="{E3550807-189B-4DB0-9443-C9144702DC01}"/>
    <dgm:cxn modelId="{444DB2A0-707F-4CF3-BA76-3B57037A8FC5}" srcId="{746ECA95-5102-47D7-9A00-934815652B6A}" destId="{22167593-CBD3-48C7-A44F-B186E19842C1}" srcOrd="0" destOrd="0" parTransId="{3985A192-8AC7-4D6C-A007-872B83647A4B}" sibTransId="{D907367B-1FBF-4133-9134-6A792CE9BCCE}"/>
    <dgm:cxn modelId="{A2785AB4-218B-4A83-83E0-D9AF873E9D36}" type="presOf" srcId="{6AF1F92F-1A28-47F3-ABEB-83FD713C6AA1}" destId="{F12DA3A3-6A55-45D3-BFA4-984ED04FAC5B}" srcOrd="0" destOrd="0" presId="urn:microsoft.com/office/officeart/2018/2/layout/IconVerticalSolidList"/>
    <dgm:cxn modelId="{8DD152CE-7E31-49E9-84DE-6E0A4300FF83}" type="presOf" srcId="{ACE466C4-A39D-40B7-8A04-EC34B2C661A7}" destId="{948E5620-596C-4388-A7CB-5F00C9022EE9}" srcOrd="0" destOrd="0" presId="urn:microsoft.com/office/officeart/2018/2/layout/IconVerticalSolidList"/>
    <dgm:cxn modelId="{2BA184D7-CD5C-42BA-B556-242B0E8F4C4C}" srcId="{746ECA95-5102-47D7-9A00-934815652B6A}" destId="{ACE466C4-A39D-40B7-8A04-EC34B2C661A7}" srcOrd="5" destOrd="0" parTransId="{1B9996A0-7698-403A-B858-143BD319995C}" sibTransId="{E26DB548-A05E-4485-B086-E3ECFBA187B3}"/>
    <dgm:cxn modelId="{EE6007E8-203A-47A9-A3BE-348630012046}" type="presOf" srcId="{22167593-CBD3-48C7-A44F-B186E19842C1}" destId="{0189135C-A815-4E97-AFC6-00ACCFC88868}" srcOrd="0" destOrd="0" presId="urn:microsoft.com/office/officeart/2018/2/layout/IconVerticalSolidList"/>
    <dgm:cxn modelId="{BD7640FD-CDD3-434D-96D5-E785BFE50DEF}" srcId="{746ECA95-5102-47D7-9A00-934815652B6A}" destId="{FAF15E42-3F98-4661-84A9-98FFC394A658}" srcOrd="3" destOrd="0" parTransId="{22B2A1B0-E6DF-4E1A-AEBF-2924DB6BF6B5}" sibTransId="{495A8199-7C4A-4563-8957-924864557FC1}"/>
    <dgm:cxn modelId="{D9F8566A-B075-4817-9063-F4A77F6AAFF0}" type="presParOf" srcId="{BBBFCC5F-728C-440E-9AD8-D7031450B544}" destId="{4E826681-AF59-4F0E-AE25-2BEE0000DB72}" srcOrd="0" destOrd="0" presId="urn:microsoft.com/office/officeart/2018/2/layout/IconVerticalSolidList"/>
    <dgm:cxn modelId="{94AABA16-8A8A-4A14-BBA5-DCA18F33C68D}" type="presParOf" srcId="{4E826681-AF59-4F0E-AE25-2BEE0000DB72}" destId="{C35D233D-1E52-4511-A3C7-EBB99F90A13B}" srcOrd="0" destOrd="0" presId="urn:microsoft.com/office/officeart/2018/2/layout/IconVerticalSolidList"/>
    <dgm:cxn modelId="{0D92051C-7BD8-4AA5-90E5-F8C8F42617C1}" type="presParOf" srcId="{4E826681-AF59-4F0E-AE25-2BEE0000DB72}" destId="{D5D8B258-6067-407B-8870-08D2F5BC83C1}" srcOrd="1" destOrd="0" presId="urn:microsoft.com/office/officeart/2018/2/layout/IconVerticalSolidList"/>
    <dgm:cxn modelId="{D8A139BF-0927-48B7-A339-2183FAF41DDC}" type="presParOf" srcId="{4E826681-AF59-4F0E-AE25-2BEE0000DB72}" destId="{AC170295-93EF-4DB7-8789-F10A2EBF46D8}" srcOrd="2" destOrd="0" presId="urn:microsoft.com/office/officeart/2018/2/layout/IconVerticalSolidList"/>
    <dgm:cxn modelId="{C855178F-B454-4ED9-8585-21E227D72522}" type="presParOf" srcId="{4E826681-AF59-4F0E-AE25-2BEE0000DB72}" destId="{0189135C-A815-4E97-AFC6-00ACCFC88868}" srcOrd="3" destOrd="0" presId="urn:microsoft.com/office/officeart/2018/2/layout/IconVerticalSolidList"/>
    <dgm:cxn modelId="{048364BF-54CA-4BF7-9F42-2F3E2F54FF2A}" type="presParOf" srcId="{BBBFCC5F-728C-440E-9AD8-D7031450B544}" destId="{B4D6168B-F641-44A5-9ED0-DD6019FB22E1}" srcOrd="1" destOrd="0" presId="urn:microsoft.com/office/officeart/2018/2/layout/IconVerticalSolidList"/>
    <dgm:cxn modelId="{C02B8A8E-522A-4C0F-8AB3-E46BEF2E353D}" type="presParOf" srcId="{BBBFCC5F-728C-440E-9AD8-D7031450B544}" destId="{A48B1AAE-DA32-4B05-829D-10F2A4C94BF2}" srcOrd="2" destOrd="0" presId="urn:microsoft.com/office/officeart/2018/2/layout/IconVerticalSolidList"/>
    <dgm:cxn modelId="{6111742F-8E57-4D63-8FD1-F230DF440B43}" type="presParOf" srcId="{A48B1AAE-DA32-4B05-829D-10F2A4C94BF2}" destId="{9C5F55C1-8052-477E-AA10-7A8F1162876D}" srcOrd="0" destOrd="0" presId="urn:microsoft.com/office/officeart/2018/2/layout/IconVerticalSolidList"/>
    <dgm:cxn modelId="{09DB8A74-10A3-49FB-BF85-65DDCA7D5104}" type="presParOf" srcId="{A48B1AAE-DA32-4B05-829D-10F2A4C94BF2}" destId="{6F1AA3A1-657C-417B-9DB6-F4B89E5E137B}" srcOrd="1" destOrd="0" presId="urn:microsoft.com/office/officeart/2018/2/layout/IconVerticalSolidList"/>
    <dgm:cxn modelId="{1CB420FE-4605-453C-8CCD-1E721C0513A6}" type="presParOf" srcId="{A48B1AAE-DA32-4B05-829D-10F2A4C94BF2}" destId="{6A114971-4D81-4417-89E3-F98FE8CF6DBE}" srcOrd="2" destOrd="0" presId="urn:microsoft.com/office/officeart/2018/2/layout/IconVerticalSolidList"/>
    <dgm:cxn modelId="{874DA58A-97D9-47D4-B9D0-FA5795A96F60}" type="presParOf" srcId="{A48B1AAE-DA32-4B05-829D-10F2A4C94BF2}" destId="{A302575B-DB0E-4672-A210-DEAFD8B5F510}" srcOrd="3" destOrd="0" presId="urn:microsoft.com/office/officeart/2018/2/layout/IconVerticalSolidList"/>
    <dgm:cxn modelId="{FE4593F3-FDD9-4DC6-9361-615AF4A02CD7}" type="presParOf" srcId="{BBBFCC5F-728C-440E-9AD8-D7031450B544}" destId="{96713F39-A7B4-4D75-981A-5F9377B9C11C}" srcOrd="3" destOrd="0" presId="urn:microsoft.com/office/officeart/2018/2/layout/IconVerticalSolidList"/>
    <dgm:cxn modelId="{59F3C8B2-3027-476F-BDFF-3A1922262937}" type="presParOf" srcId="{BBBFCC5F-728C-440E-9AD8-D7031450B544}" destId="{2E985B76-60BA-4E66-A037-DACC5297802C}" srcOrd="4" destOrd="0" presId="urn:microsoft.com/office/officeart/2018/2/layout/IconVerticalSolidList"/>
    <dgm:cxn modelId="{1E62D14E-D3BB-455A-9FBB-6D2350535297}" type="presParOf" srcId="{2E985B76-60BA-4E66-A037-DACC5297802C}" destId="{E1BEA4AC-D407-4129-9515-FDC15026F516}" srcOrd="0" destOrd="0" presId="urn:microsoft.com/office/officeart/2018/2/layout/IconVerticalSolidList"/>
    <dgm:cxn modelId="{C65619BC-C0EB-4BD2-A020-FDB9549BF548}" type="presParOf" srcId="{2E985B76-60BA-4E66-A037-DACC5297802C}" destId="{B9757AB1-0717-4E30-8CA8-7D5378328AD9}" srcOrd="1" destOrd="0" presId="urn:microsoft.com/office/officeart/2018/2/layout/IconVerticalSolidList"/>
    <dgm:cxn modelId="{8ABF572E-0DB1-46CC-9A67-A06817660D2A}" type="presParOf" srcId="{2E985B76-60BA-4E66-A037-DACC5297802C}" destId="{800658EF-A2E9-408A-852C-7ABF2510E97E}" srcOrd="2" destOrd="0" presId="urn:microsoft.com/office/officeart/2018/2/layout/IconVerticalSolidList"/>
    <dgm:cxn modelId="{32BA1D6B-5D65-4700-9BE5-EFC6595340FE}" type="presParOf" srcId="{2E985B76-60BA-4E66-A037-DACC5297802C}" destId="{04F5F261-1A46-427E-BC83-DBB9CDF46D42}" srcOrd="3" destOrd="0" presId="urn:microsoft.com/office/officeart/2018/2/layout/IconVerticalSolidList"/>
    <dgm:cxn modelId="{22377361-AA5F-4824-9E08-DC5B09777E7C}" type="presParOf" srcId="{BBBFCC5F-728C-440E-9AD8-D7031450B544}" destId="{2BD01344-03B0-4C9F-B468-F2D8AB02B4B2}" srcOrd="5" destOrd="0" presId="urn:microsoft.com/office/officeart/2018/2/layout/IconVerticalSolidList"/>
    <dgm:cxn modelId="{F883EDB8-7CBA-4EC2-A033-104CBDF5185D}" type="presParOf" srcId="{BBBFCC5F-728C-440E-9AD8-D7031450B544}" destId="{DBE8B5CA-5F84-4702-B1DF-843A23FF02EC}" srcOrd="6" destOrd="0" presId="urn:microsoft.com/office/officeart/2018/2/layout/IconVerticalSolidList"/>
    <dgm:cxn modelId="{82418EC1-C772-401C-ACF6-8C3635C6E622}" type="presParOf" srcId="{DBE8B5CA-5F84-4702-B1DF-843A23FF02EC}" destId="{F187B520-1971-44C9-B5C2-412DD7F86AF8}" srcOrd="0" destOrd="0" presId="urn:microsoft.com/office/officeart/2018/2/layout/IconVerticalSolidList"/>
    <dgm:cxn modelId="{0A560752-0717-492D-8B94-775BAEE261AA}" type="presParOf" srcId="{DBE8B5CA-5F84-4702-B1DF-843A23FF02EC}" destId="{CE41DE6E-5249-4AE6-8689-38032EF246A3}" srcOrd="1" destOrd="0" presId="urn:microsoft.com/office/officeart/2018/2/layout/IconVerticalSolidList"/>
    <dgm:cxn modelId="{FB318C8A-265F-40E5-B06E-828518E4D27F}" type="presParOf" srcId="{DBE8B5CA-5F84-4702-B1DF-843A23FF02EC}" destId="{B6B0DAC5-376F-4897-BC1E-67B0C2EFE032}" srcOrd="2" destOrd="0" presId="urn:microsoft.com/office/officeart/2018/2/layout/IconVerticalSolidList"/>
    <dgm:cxn modelId="{7DD2327B-5B94-42C4-8CB8-5D88FE231036}" type="presParOf" srcId="{DBE8B5CA-5F84-4702-B1DF-843A23FF02EC}" destId="{A1C280CA-621C-4951-A5D3-36E8FE1D23D8}" srcOrd="3" destOrd="0" presId="urn:microsoft.com/office/officeart/2018/2/layout/IconVerticalSolidList"/>
    <dgm:cxn modelId="{7D5EFDD6-8B32-49AF-A523-436553DB46B3}" type="presParOf" srcId="{BBBFCC5F-728C-440E-9AD8-D7031450B544}" destId="{C2A889B5-CF7D-4423-995B-47AC187F7C50}" srcOrd="7" destOrd="0" presId="urn:microsoft.com/office/officeart/2018/2/layout/IconVerticalSolidList"/>
    <dgm:cxn modelId="{8FAC83BC-5615-4158-96F8-F269F98544A4}" type="presParOf" srcId="{BBBFCC5F-728C-440E-9AD8-D7031450B544}" destId="{74242B5B-9D2C-4B42-A30C-D8173B15FD3E}" srcOrd="8" destOrd="0" presId="urn:microsoft.com/office/officeart/2018/2/layout/IconVerticalSolidList"/>
    <dgm:cxn modelId="{E53EEB27-73FA-44A7-A695-00A14CED202A}" type="presParOf" srcId="{74242B5B-9D2C-4B42-A30C-D8173B15FD3E}" destId="{D65860A4-9A98-4ECE-98CC-74150AA2973F}" srcOrd="0" destOrd="0" presId="urn:microsoft.com/office/officeart/2018/2/layout/IconVerticalSolidList"/>
    <dgm:cxn modelId="{9019ED05-B6E9-44C9-8050-365C605A5052}" type="presParOf" srcId="{74242B5B-9D2C-4B42-A30C-D8173B15FD3E}" destId="{11646E05-C005-4051-BF9E-F9B964EC120B}" srcOrd="1" destOrd="0" presId="urn:microsoft.com/office/officeart/2018/2/layout/IconVerticalSolidList"/>
    <dgm:cxn modelId="{91B7BDAA-4192-4588-B2A8-34408B3DECE6}" type="presParOf" srcId="{74242B5B-9D2C-4B42-A30C-D8173B15FD3E}" destId="{6E2FD424-A526-464C-896A-34D8A5F8EF3B}" srcOrd="2" destOrd="0" presId="urn:microsoft.com/office/officeart/2018/2/layout/IconVerticalSolidList"/>
    <dgm:cxn modelId="{BA84332D-3290-4FFD-A9EE-725135CCE2FF}" type="presParOf" srcId="{74242B5B-9D2C-4B42-A30C-D8173B15FD3E}" destId="{F12DA3A3-6A55-45D3-BFA4-984ED04FAC5B}" srcOrd="3" destOrd="0" presId="urn:microsoft.com/office/officeart/2018/2/layout/IconVerticalSolidList"/>
    <dgm:cxn modelId="{DDCF0157-0BCE-4E62-B7F8-9B314D677671}" type="presParOf" srcId="{BBBFCC5F-728C-440E-9AD8-D7031450B544}" destId="{C6C92D7F-D51F-4C5E-9644-549C2678E123}" srcOrd="9" destOrd="0" presId="urn:microsoft.com/office/officeart/2018/2/layout/IconVerticalSolidList"/>
    <dgm:cxn modelId="{3D98E367-20CD-47F9-9363-62C77746E76D}" type="presParOf" srcId="{BBBFCC5F-728C-440E-9AD8-D7031450B544}" destId="{BAD981C1-6399-47DB-983D-D6263727AFCC}" srcOrd="10" destOrd="0" presId="urn:microsoft.com/office/officeart/2018/2/layout/IconVerticalSolidList"/>
    <dgm:cxn modelId="{BE6D0F45-20E1-4619-BD84-B431228D5354}" type="presParOf" srcId="{BAD981C1-6399-47DB-983D-D6263727AFCC}" destId="{578856DE-459E-44B7-9E4C-AC1D6C6B630C}" srcOrd="0" destOrd="0" presId="urn:microsoft.com/office/officeart/2018/2/layout/IconVerticalSolidList"/>
    <dgm:cxn modelId="{152F6376-AD1D-4935-83F8-7CEB0085656F}" type="presParOf" srcId="{BAD981C1-6399-47DB-983D-D6263727AFCC}" destId="{4F286A1B-C66A-4413-9DE3-4731BFA3F55B}" srcOrd="1" destOrd="0" presId="urn:microsoft.com/office/officeart/2018/2/layout/IconVerticalSolidList"/>
    <dgm:cxn modelId="{B9E6AE2C-3E88-412F-9809-80C3BDA294B5}" type="presParOf" srcId="{BAD981C1-6399-47DB-983D-D6263727AFCC}" destId="{04770055-F52F-487C-A0F9-12142997BCAA}" srcOrd="2" destOrd="0" presId="urn:microsoft.com/office/officeart/2018/2/layout/IconVerticalSolidList"/>
    <dgm:cxn modelId="{02809946-9869-410D-969D-015E97AF3089}" type="presParOf" srcId="{BAD981C1-6399-47DB-983D-D6263727AFCC}" destId="{948E5620-596C-4388-A7CB-5F00C9022EE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4B225-3006-4DCC-9B7E-59F9D99B9D75}">
      <dsp:nvSpPr>
        <dsp:cNvPr id="0" name=""/>
        <dsp:cNvSpPr/>
      </dsp:nvSpPr>
      <dsp:spPr>
        <a:xfrm>
          <a:off x="3040792" y="196102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2003258"/>
        <a:ext cx="34897" cy="6979"/>
      </dsp:txXfrm>
    </dsp:sp>
    <dsp:sp modelId="{23FF23AF-3F4B-4B5D-9FB9-B250042533EE}">
      <dsp:nvSpPr>
        <dsp:cNvPr id="0" name=""/>
        <dsp:cNvSpPr/>
      </dsp:nvSpPr>
      <dsp:spPr>
        <a:xfrm>
          <a:off x="8061" y="1096388"/>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600200">
            <a:lnSpc>
              <a:spcPct val="90000"/>
            </a:lnSpc>
            <a:spcBef>
              <a:spcPct val="0"/>
            </a:spcBef>
            <a:spcAft>
              <a:spcPct val="35000"/>
            </a:spcAft>
            <a:buNone/>
          </a:pPr>
          <a:r>
            <a:rPr lang="en-US" sz="3600" kern="1200"/>
            <a:t>Choose any two points on the line</a:t>
          </a:r>
        </a:p>
      </dsp:txBody>
      <dsp:txXfrm>
        <a:off x="8061" y="1096388"/>
        <a:ext cx="3034531" cy="1820718"/>
      </dsp:txXfrm>
    </dsp:sp>
    <dsp:sp modelId="{7F16D306-A423-4D61-A9F4-FC1A59FA4BA9}">
      <dsp:nvSpPr>
        <dsp:cNvPr id="0" name=""/>
        <dsp:cNvSpPr/>
      </dsp:nvSpPr>
      <dsp:spPr>
        <a:xfrm>
          <a:off x="6773265" y="1961028"/>
          <a:ext cx="667342" cy="91440"/>
        </a:xfrm>
        <a:custGeom>
          <a:avLst/>
          <a:gdLst/>
          <a:ahLst/>
          <a:cxnLst/>
          <a:rect l="0" t="0" r="0" b="0"/>
          <a:pathLst>
            <a:path>
              <a:moveTo>
                <a:pt x="0" y="45720"/>
              </a:moveTo>
              <a:lnTo>
                <a:pt x="66734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2003258"/>
        <a:ext cx="34897" cy="6979"/>
      </dsp:txXfrm>
    </dsp:sp>
    <dsp:sp modelId="{84266B59-C760-4712-8104-7209397390E8}">
      <dsp:nvSpPr>
        <dsp:cNvPr id="0" name=""/>
        <dsp:cNvSpPr/>
      </dsp:nvSpPr>
      <dsp:spPr>
        <a:xfrm>
          <a:off x="3740534" y="1096388"/>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600200">
            <a:lnSpc>
              <a:spcPct val="90000"/>
            </a:lnSpc>
            <a:spcBef>
              <a:spcPct val="0"/>
            </a:spcBef>
            <a:spcAft>
              <a:spcPct val="35000"/>
            </a:spcAft>
            <a:buNone/>
          </a:pPr>
          <a:r>
            <a:rPr lang="en-US" sz="3600" kern="1200"/>
            <a:t>Find the slope of the line</a:t>
          </a:r>
        </a:p>
      </dsp:txBody>
      <dsp:txXfrm>
        <a:off x="3740534" y="1096388"/>
        <a:ext cx="3034531" cy="1820718"/>
      </dsp:txXfrm>
    </dsp:sp>
    <dsp:sp modelId="{4DC002FF-DAE5-44E0-9A79-F1761A1D6C92}">
      <dsp:nvSpPr>
        <dsp:cNvPr id="0" name=""/>
        <dsp:cNvSpPr/>
      </dsp:nvSpPr>
      <dsp:spPr>
        <a:xfrm>
          <a:off x="7473007" y="1096388"/>
          <a:ext cx="3034531" cy="1820718"/>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1600200">
            <a:lnSpc>
              <a:spcPct val="90000"/>
            </a:lnSpc>
            <a:spcBef>
              <a:spcPct val="0"/>
            </a:spcBef>
            <a:spcAft>
              <a:spcPct val="35000"/>
            </a:spcAft>
            <a:buNone/>
          </a:pPr>
          <a:r>
            <a:rPr lang="en-US" sz="3600" kern="1200"/>
            <a:t>Write the equation y = mx</a:t>
          </a:r>
        </a:p>
      </dsp:txBody>
      <dsp:txXfrm>
        <a:off x="7473007" y="1096388"/>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CC3C8-1A54-4883-BA3A-ADB7C57D54D7}">
      <dsp:nvSpPr>
        <dsp:cNvPr id="0" name=""/>
        <dsp:cNvSpPr/>
      </dsp:nvSpPr>
      <dsp:spPr>
        <a:xfrm>
          <a:off x="0" y="652193"/>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BD548F-EFA2-4B8A-8AA2-2A8B0D49306C}">
      <dsp:nvSpPr>
        <dsp:cNvPr id="0" name=""/>
        <dsp:cNvSpPr/>
      </dsp:nvSpPr>
      <dsp:spPr>
        <a:xfrm>
          <a:off x="364224" y="923104"/>
          <a:ext cx="662226" cy="6622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4C0EB-7E77-4505-9CB1-06A5BDA935DB}">
      <dsp:nvSpPr>
        <dsp:cNvPr id="0" name=""/>
        <dsp:cNvSpPr/>
      </dsp:nvSpPr>
      <dsp:spPr>
        <a:xfrm>
          <a:off x="1390676" y="652193"/>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kern="1200"/>
            <a:t>Proportional relationships are relationships between two variables that are always in a constant ratio</a:t>
          </a:r>
        </a:p>
      </dsp:txBody>
      <dsp:txXfrm>
        <a:off x="1390676" y="652193"/>
        <a:ext cx="9124923" cy="1204048"/>
      </dsp:txXfrm>
    </dsp:sp>
    <dsp:sp modelId="{9DAE53B2-A109-4CBF-8CAB-FB4B09326883}">
      <dsp:nvSpPr>
        <dsp:cNvPr id="0" name=""/>
        <dsp:cNvSpPr/>
      </dsp:nvSpPr>
      <dsp:spPr>
        <a:xfrm>
          <a:off x="0" y="2157254"/>
          <a:ext cx="10515600" cy="12040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CB4335-A1B3-4931-964E-0E7896F056DC}">
      <dsp:nvSpPr>
        <dsp:cNvPr id="0" name=""/>
        <dsp:cNvSpPr/>
      </dsp:nvSpPr>
      <dsp:spPr>
        <a:xfrm>
          <a:off x="364224" y="2428165"/>
          <a:ext cx="662226" cy="6622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0DA5F4-8F07-4577-9FF5-4B94257B4FAD}">
      <dsp:nvSpPr>
        <dsp:cNvPr id="0" name=""/>
        <dsp:cNvSpPr/>
      </dsp:nvSpPr>
      <dsp:spPr>
        <a:xfrm>
          <a:off x="1390676" y="2157254"/>
          <a:ext cx="9124923" cy="1204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428" tIns="127428" rIns="127428" bIns="127428" numCol="1" spcCol="1270" anchor="ctr" anchorCtr="0">
          <a:noAutofit/>
        </a:bodyPr>
        <a:lstStyle/>
        <a:p>
          <a:pPr marL="0" lvl="0" indent="0" algn="l" defTabSz="1111250">
            <a:lnSpc>
              <a:spcPct val="90000"/>
            </a:lnSpc>
            <a:spcBef>
              <a:spcPct val="0"/>
            </a:spcBef>
            <a:spcAft>
              <a:spcPct val="35000"/>
            </a:spcAft>
            <a:buNone/>
          </a:pPr>
          <a:r>
            <a:rPr lang="en-US" sz="2500" kern="1200"/>
            <a:t>For example, the ratio of width to length in a rectangle is always constant</a:t>
          </a:r>
        </a:p>
      </dsp:txBody>
      <dsp:txXfrm>
        <a:off x="1390676" y="2157254"/>
        <a:ext cx="9124923" cy="12040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464CD-E6F1-42AA-8A5E-7C43E0540974}">
      <dsp:nvSpPr>
        <dsp:cNvPr id="0" name=""/>
        <dsp:cNvSpPr/>
      </dsp:nvSpPr>
      <dsp:spPr>
        <a:xfrm>
          <a:off x="0" y="489"/>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5A756-E029-4C55-BAAE-BD9495F23533}">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F0A623-47B9-438B-B616-C064EF26BBAE}">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066800">
            <a:lnSpc>
              <a:spcPct val="90000"/>
            </a:lnSpc>
            <a:spcBef>
              <a:spcPct val="0"/>
            </a:spcBef>
            <a:spcAft>
              <a:spcPct val="35000"/>
            </a:spcAft>
            <a:buNone/>
          </a:pPr>
          <a:r>
            <a:rPr lang="en-US" sz="2400" kern="1200"/>
            <a:t>Constructing the slope triangle: </a:t>
          </a:r>
          <a:r>
            <a:rPr lang="en-US" sz="2400" kern="1200">
              <a:hlinkClick xmlns:r="http://schemas.openxmlformats.org/officeDocument/2006/relationships" r:id="rId3"/>
            </a:rPr>
            <a:t>https://www.geogebra.org/m/BndFHyNy#material/pmRXErdg</a:t>
          </a:r>
          <a:r>
            <a:rPr lang="en-US" sz="2400" kern="1200"/>
            <a:t> </a:t>
          </a:r>
        </a:p>
      </dsp:txBody>
      <dsp:txXfrm>
        <a:off x="1324130" y="489"/>
        <a:ext cx="9191469" cy="1146433"/>
      </dsp:txXfrm>
    </dsp:sp>
    <dsp:sp modelId="{C3B610C5-81D0-499D-8372-AED31B1B9ADF}">
      <dsp:nvSpPr>
        <dsp:cNvPr id="0" name=""/>
        <dsp:cNvSpPr/>
      </dsp:nvSpPr>
      <dsp:spPr>
        <a:xfrm>
          <a:off x="0" y="1433531"/>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D578C-87E9-423A-A339-10D2346C1EB8}">
      <dsp:nvSpPr>
        <dsp:cNvPr id="0" name=""/>
        <dsp:cNvSpPr/>
      </dsp:nvSpPr>
      <dsp:spPr>
        <a:xfrm>
          <a:off x="346796" y="1691478"/>
          <a:ext cx="630538" cy="63053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63B904-151E-497D-B15D-8DF16E72F39B}">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066800">
            <a:lnSpc>
              <a:spcPct val="90000"/>
            </a:lnSpc>
            <a:spcBef>
              <a:spcPct val="0"/>
            </a:spcBef>
            <a:spcAft>
              <a:spcPct val="35000"/>
            </a:spcAft>
            <a:buNone/>
          </a:pPr>
          <a:r>
            <a:rPr lang="en-US" sz="2400" kern="1200"/>
            <a:t>Practice Finding Slope Between Two Points: </a:t>
          </a:r>
          <a:r>
            <a:rPr lang="en-US" sz="2400" kern="1200">
              <a:hlinkClick xmlns:r="http://schemas.openxmlformats.org/officeDocument/2006/relationships" r:id="rId6"/>
            </a:rPr>
            <a:t>https://www.geogebra.org/m/bMbH2JtD</a:t>
          </a:r>
          <a:r>
            <a:rPr lang="en-US" sz="2400" kern="1200"/>
            <a:t> </a:t>
          </a:r>
        </a:p>
      </dsp:txBody>
      <dsp:txXfrm>
        <a:off x="1324130" y="1433531"/>
        <a:ext cx="9191469" cy="1146433"/>
      </dsp:txXfrm>
    </dsp:sp>
    <dsp:sp modelId="{8FC85B13-34EA-402A-8EE8-C8B14A564F21}">
      <dsp:nvSpPr>
        <dsp:cNvPr id="0" name=""/>
        <dsp:cNvSpPr/>
      </dsp:nvSpPr>
      <dsp:spPr>
        <a:xfrm>
          <a:off x="0" y="2866572"/>
          <a:ext cx="10515600" cy="11464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DF2203-C92D-40E8-91A5-58E7ADA79B8C}">
      <dsp:nvSpPr>
        <dsp:cNvPr id="0" name=""/>
        <dsp:cNvSpPr/>
      </dsp:nvSpPr>
      <dsp:spPr>
        <a:xfrm>
          <a:off x="346796" y="3124520"/>
          <a:ext cx="630538" cy="63053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5FF50B-2E29-4665-BF27-641F27905E2A}">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066800">
            <a:lnSpc>
              <a:spcPct val="90000"/>
            </a:lnSpc>
            <a:spcBef>
              <a:spcPct val="0"/>
            </a:spcBef>
            <a:spcAft>
              <a:spcPct val="35000"/>
            </a:spcAft>
            <a:buNone/>
          </a:pPr>
          <a:r>
            <a:rPr lang="en-US" sz="2400" kern="1200"/>
            <a:t>Graph using the Slope and Y-intercept: </a:t>
          </a:r>
          <a:r>
            <a:rPr lang="en-US" sz="2400" kern="1200">
              <a:hlinkClick xmlns:r="http://schemas.openxmlformats.org/officeDocument/2006/relationships" r:id="rId9"/>
            </a:rPr>
            <a:t>https://www.geogebra.org/m/c6ckgw7e</a:t>
          </a:r>
          <a:r>
            <a:rPr lang="en-US" sz="2400" kern="1200"/>
            <a:t> </a:t>
          </a:r>
        </a:p>
      </dsp:txBody>
      <dsp:txXfrm>
        <a:off x="1324130" y="2866572"/>
        <a:ext cx="9191469" cy="114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D233D-1E52-4511-A3C7-EBB99F90A13B}">
      <dsp:nvSpPr>
        <dsp:cNvPr id="0" name=""/>
        <dsp:cNvSpPr/>
      </dsp:nvSpPr>
      <dsp:spPr>
        <a:xfrm>
          <a:off x="0" y="1298"/>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D8B258-6067-407B-8870-08D2F5BC83C1}">
      <dsp:nvSpPr>
        <dsp:cNvPr id="0" name=""/>
        <dsp:cNvSpPr/>
      </dsp:nvSpPr>
      <dsp:spPr>
        <a:xfrm>
          <a:off x="167351" y="125774"/>
          <a:ext cx="304275" cy="3042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9135C-A815-4E97-AFC6-00ACCFC88868}">
      <dsp:nvSpPr>
        <dsp:cNvPr id="0" name=""/>
        <dsp:cNvSpPr/>
      </dsp:nvSpPr>
      <dsp:spPr>
        <a:xfrm>
          <a:off x="638977" y="1298"/>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Deriving the equation y = mx</a:t>
          </a:r>
        </a:p>
      </dsp:txBody>
      <dsp:txXfrm>
        <a:off x="638977" y="1298"/>
        <a:ext cx="9876622" cy="553227"/>
      </dsp:txXfrm>
    </dsp:sp>
    <dsp:sp modelId="{9C5F55C1-8052-477E-AA10-7A8F1162876D}">
      <dsp:nvSpPr>
        <dsp:cNvPr id="0" name=""/>
        <dsp:cNvSpPr/>
      </dsp:nvSpPr>
      <dsp:spPr>
        <a:xfrm>
          <a:off x="0" y="692832"/>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1AA3A1-657C-417B-9DB6-F4B89E5E137B}">
      <dsp:nvSpPr>
        <dsp:cNvPr id="0" name=""/>
        <dsp:cNvSpPr/>
      </dsp:nvSpPr>
      <dsp:spPr>
        <a:xfrm>
          <a:off x="167351" y="817308"/>
          <a:ext cx="304275" cy="3042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02575B-DB0E-4672-A210-DEAFD8B5F510}">
      <dsp:nvSpPr>
        <dsp:cNvPr id="0" name=""/>
        <dsp:cNvSpPr/>
      </dsp:nvSpPr>
      <dsp:spPr>
        <a:xfrm>
          <a:off x="638977" y="692832"/>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Graphing proportional relationships</a:t>
          </a:r>
        </a:p>
      </dsp:txBody>
      <dsp:txXfrm>
        <a:off x="638977" y="692832"/>
        <a:ext cx="9876622" cy="553227"/>
      </dsp:txXfrm>
    </dsp:sp>
    <dsp:sp modelId="{E1BEA4AC-D407-4129-9515-FDC15026F516}">
      <dsp:nvSpPr>
        <dsp:cNvPr id="0" name=""/>
        <dsp:cNvSpPr/>
      </dsp:nvSpPr>
      <dsp:spPr>
        <a:xfrm>
          <a:off x="0" y="1384367"/>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57AB1-0717-4E30-8CA8-7D5378328AD9}">
      <dsp:nvSpPr>
        <dsp:cNvPr id="0" name=""/>
        <dsp:cNvSpPr/>
      </dsp:nvSpPr>
      <dsp:spPr>
        <a:xfrm>
          <a:off x="167351" y="1508843"/>
          <a:ext cx="304275" cy="3042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F5F261-1A46-427E-BC83-DBB9CDF46D42}">
      <dsp:nvSpPr>
        <dsp:cNvPr id="0" name=""/>
        <dsp:cNvSpPr/>
      </dsp:nvSpPr>
      <dsp:spPr>
        <a:xfrm>
          <a:off x="638977" y="1384367"/>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The coordinate plane</a:t>
          </a:r>
        </a:p>
      </dsp:txBody>
      <dsp:txXfrm>
        <a:off x="638977" y="1384367"/>
        <a:ext cx="9876622" cy="553227"/>
      </dsp:txXfrm>
    </dsp:sp>
    <dsp:sp modelId="{F187B520-1971-44C9-B5C2-412DD7F86AF8}">
      <dsp:nvSpPr>
        <dsp:cNvPr id="0" name=""/>
        <dsp:cNvSpPr/>
      </dsp:nvSpPr>
      <dsp:spPr>
        <a:xfrm>
          <a:off x="0" y="2075901"/>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41DE6E-5249-4AE6-8689-38032EF246A3}">
      <dsp:nvSpPr>
        <dsp:cNvPr id="0" name=""/>
        <dsp:cNvSpPr/>
      </dsp:nvSpPr>
      <dsp:spPr>
        <a:xfrm>
          <a:off x="167351" y="2200377"/>
          <a:ext cx="304275" cy="3042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C280CA-621C-4951-A5D3-36E8FE1D23D8}">
      <dsp:nvSpPr>
        <dsp:cNvPr id="0" name=""/>
        <dsp:cNvSpPr/>
      </dsp:nvSpPr>
      <dsp:spPr>
        <a:xfrm>
          <a:off x="638977" y="2075901"/>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Slope of a straight line</a:t>
          </a:r>
        </a:p>
      </dsp:txBody>
      <dsp:txXfrm>
        <a:off x="638977" y="2075901"/>
        <a:ext cx="9876622" cy="553227"/>
      </dsp:txXfrm>
    </dsp:sp>
    <dsp:sp modelId="{D65860A4-9A98-4ECE-98CC-74150AA2973F}">
      <dsp:nvSpPr>
        <dsp:cNvPr id="0" name=""/>
        <dsp:cNvSpPr/>
      </dsp:nvSpPr>
      <dsp:spPr>
        <a:xfrm>
          <a:off x="0" y="2767435"/>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646E05-C005-4051-BF9E-F9B964EC120B}">
      <dsp:nvSpPr>
        <dsp:cNvPr id="0" name=""/>
        <dsp:cNvSpPr/>
      </dsp:nvSpPr>
      <dsp:spPr>
        <a:xfrm>
          <a:off x="167351" y="2891912"/>
          <a:ext cx="304275" cy="3042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2DA3A3-6A55-45D3-BFA4-984ED04FAC5B}">
      <dsp:nvSpPr>
        <dsp:cNvPr id="0" name=""/>
        <dsp:cNvSpPr/>
      </dsp:nvSpPr>
      <dsp:spPr>
        <a:xfrm>
          <a:off x="638977" y="2767435"/>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Equation of a straight line</a:t>
          </a:r>
        </a:p>
      </dsp:txBody>
      <dsp:txXfrm>
        <a:off x="638977" y="2767435"/>
        <a:ext cx="9876622" cy="553227"/>
      </dsp:txXfrm>
    </dsp:sp>
    <dsp:sp modelId="{578856DE-459E-44B7-9E4C-AC1D6C6B630C}">
      <dsp:nvSpPr>
        <dsp:cNvPr id="0" name=""/>
        <dsp:cNvSpPr/>
      </dsp:nvSpPr>
      <dsp:spPr>
        <a:xfrm>
          <a:off x="0" y="3458970"/>
          <a:ext cx="10515600" cy="5532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86A1B-C66A-4413-9DE3-4731BFA3F55B}">
      <dsp:nvSpPr>
        <dsp:cNvPr id="0" name=""/>
        <dsp:cNvSpPr/>
      </dsp:nvSpPr>
      <dsp:spPr>
        <a:xfrm>
          <a:off x="167351" y="3583446"/>
          <a:ext cx="304275" cy="3042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8E5620-596C-4388-A7CB-5F00C9022EE9}">
      <dsp:nvSpPr>
        <dsp:cNvPr id="0" name=""/>
        <dsp:cNvSpPr/>
      </dsp:nvSpPr>
      <dsp:spPr>
        <a:xfrm>
          <a:off x="638977" y="3458970"/>
          <a:ext cx="9876622" cy="553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550" tIns="58550" rIns="58550" bIns="58550" numCol="1" spcCol="1270" anchor="ctr" anchorCtr="0">
          <a:noAutofit/>
        </a:bodyPr>
        <a:lstStyle/>
        <a:p>
          <a:pPr marL="0" lvl="0" indent="0" algn="l" defTabSz="844550">
            <a:lnSpc>
              <a:spcPct val="90000"/>
            </a:lnSpc>
            <a:spcBef>
              <a:spcPct val="0"/>
            </a:spcBef>
            <a:spcAft>
              <a:spcPct val="35000"/>
            </a:spcAft>
            <a:buNone/>
          </a:pPr>
          <a:r>
            <a:rPr lang="en-US" sz="1900" kern="1200"/>
            <a:t>Distance-Time &amp; Velocity-Time Graphs</a:t>
          </a:r>
        </a:p>
      </dsp:txBody>
      <dsp:txXfrm>
        <a:off x="638977" y="3458970"/>
        <a:ext cx="9876622" cy="55322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7FC9C-F61E-495B-885D-2C4EF4511A3E}"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E3E77-F20A-466E-BADB-A56A217AB396}" type="slidenum">
              <a:t>‹#›</a:t>
            </a:fld>
            <a:endParaRPr lang="en-US"/>
          </a:p>
        </p:txBody>
      </p:sp>
    </p:spTree>
    <p:extLst>
      <p:ext uri="{BB962C8B-B14F-4D97-AF65-F5344CB8AC3E}">
        <p14:creationId xmlns:p14="http://schemas.microsoft.com/office/powerpoint/2010/main" val="1467629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today we are going to learn how to derive the equation y = mx for a line through the origin. It's a simple equation that describes a straight line. Before we begin, let's first understand what is a straight line.</a:t>
            </a:r>
          </a:p>
        </p:txBody>
      </p:sp>
      <p:sp>
        <p:nvSpPr>
          <p:cNvPr id="4" name="Slide Number Placeholder 3"/>
          <p:cNvSpPr>
            <a:spLocks noGrp="1"/>
          </p:cNvSpPr>
          <p:nvPr>
            <p:ph type="sldNum" sz="quarter" idx="5"/>
          </p:nvPr>
        </p:nvSpPr>
        <p:spPr/>
        <p:txBody>
          <a:bodyPr/>
          <a:lstStyle/>
          <a:p>
            <a:fld id="{F0715673-6F3D-4DC4-BAA8-FEC34DE67E3E}" type="slidenum">
              <a:t>1</a:t>
            </a:fld>
            <a:endParaRPr lang="en-US"/>
          </a:p>
        </p:txBody>
      </p:sp>
    </p:spTree>
    <p:extLst>
      <p:ext uri="{BB962C8B-B14F-4D97-AF65-F5344CB8AC3E}">
        <p14:creationId xmlns:p14="http://schemas.microsoft.com/office/powerpoint/2010/main" val="195496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graphing a line, it's important to choose two points that are on the line, so that the line you draw actually represents the line you're trying to graph. If you're given the slope of the line and one point that's on the line, you can find another point by using the slope formula. Once you have two points, you can draw a line through them to represent the graph of the line. Always label the axes and include units of measure when relevant.</a:t>
            </a:r>
          </a:p>
        </p:txBody>
      </p:sp>
      <p:sp>
        <p:nvSpPr>
          <p:cNvPr id="4" name="Slide Number Placeholder 3"/>
          <p:cNvSpPr>
            <a:spLocks noGrp="1"/>
          </p:cNvSpPr>
          <p:nvPr>
            <p:ph type="sldNum" sz="quarter" idx="5"/>
          </p:nvPr>
        </p:nvSpPr>
        <p:spPr/>
        <p:txBody>
          <a:bodyPr/>
          <a:lstStyle/>
          <a:p>
            <a:fld id="{706E3E77-F20A-466E-BADB-A56A217AB396}" type="slidenum">
              <a:t>17</a:t>
            </a:fld>
            <a:endParaRPr lang="en-US"/>
          </a:p>
        </p:txBody>
      </p:sp>
    </p:spTree>
    <p:extLst>
      <p:ext uri="{BB962C8B-B14F-4D97-AF65-F5344CB8AC3E}">
        <p14:creationId xmlns:p14="http://schemas.microsoft.com/office/powerpoint/2010/main" val="389325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aims to teach middle school students how to graph by plotting points on a coordinate plane. It explains the role of coordinates and the importance of identifying the origin. It also teaches how the slope can be used to find more points and graph a line on the coordinate plane. Students can practice plotting points and graphing lines using this slide.</a:t>
            </a:r>
          </a:p>
        </p:txBody>
      </p:sp>
      <p:sp>
        <p:nvSpPr>
          <p:cNvPr id="4" name="Slide Number Placeholder 3"/>
          <p:cNvSpPr>
            <a:spLocks noGrp="1"/>
          </p:cNvSpPr>
          <p:nvPr>
            <p:ph type="sldNum" sz="quarter" idx="5"/>
          </p:nvPr>
        </p:nvSpPr>
        <p:spPr/>
        <p:txBody>
          <a:bodyPr/>
          <a:lstStyle/>
          <a:p>
            <a:fld id="{706E3E77-F20A-466E-BADB-A56A217AB396}" type="slidenum">
              <a:t>18</a:t>
            </a:fld>
            <a:endParaRPr lang="en-US"/>
          </a:p>
        </p:txBody>
      </p:sp>
    </p:spTree>
    <p:extLst>
      <p:ext uri="{BB962C8B-B14F-4D97-AF65-F5344CB8AC3E}">
        <p14:creationId xmlns:p14="http://schemas.microsoft.com/office/powerpoint/2010/main" val="183471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straight line is the shortest distance between two points. It has no curves and does not change direction. We can also say that it has a constant angle with respect to the x-axis.</a:t>
            </a:r>
          </a:p>
        </p:txBody>
      </p:sp>
      <p:sp>
        <p:nvSpPr>
          <p:cNvPr id="4" name="Slide Number Placeholder 3"/>
          <p:cNvSpPr>
            <a:spLocks noGrp="1"/>
          </p:cNvSpPr>
          <p:nvPr>
            <p:ph type="sldNum" sz="quarter" idx="5"/>
          </p:nvPr>
        </p:nvSpPr>
        <p:spPr/>
        <p:txBody>
          <a:bodyPr/>
          <a:lstStyle/>
          <a:p>
            <a:fld id="{F0715673-6F3D-4DC4-BAA8-FEC34DE67E3E}" type="slidenum">
              <a:t>3</a:t>
            </a:fld>
            <a:endParaRPr lang="en-US"/>
          </a:p>
        </p:txBody>
      </p:sp>
    </p:spTree>
    <p:extLst>
      <p:ext uri="{BB962C8B-B14F-4D97-AF65-F5344CB8AC3E}">
        <p14:creationId xmlns:p14="http://schemas.microsoft.com/office/powerpoint/2010/main" val="101934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steepness of a straight line is measured by its slope. The slope is constant throughout the length of the line. It is defined as the ratio of the change in y to the change in x. It is denoted by the letter m.</a:t>
            </a:r>
          </a:p>
        </p:txBody>
      </p:sp>
      <p:sp>
        <p:nvSpPr>
          <p:cNvPr id="4" name="Slide Number Placeholder 3"/>
          <p:cNvSpPr>
            <a:spLocks noGrp="1"/>
          </p:cNvSpPr>
          <p:nvPr>
            <p:ph type="sldNum" sz="quarter" idx="5"/>
          </p:nvPr>
        </p:nvSpPr>
        <p:spPr/>
        <p:txBody>
          <a:bodyPr/>
          <a:lstStyle/>
          <a:p>
            <a:fld id="{F0715673-6F3D-4DC4-BAA8-FEC34DE67E3E}" type="slidenum">
              <a:t>4</a:t>
            </a:fld>
            <a:endParaRPr lang="en-US"/>
          </a:p>
        </p:txBody>
      </p:sp>
    </p:spTree>
    <p:extLst>
      <p:ext uri="{BB962C8B-B14F-4D97-AF65-F5344CB8AC3E}">
        <p14:creationId xmlns:p14="http://schemas.microsoft.com/office/powerpoint/2010/main" val="41427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equation of a straight line is given by y = mx, where m is the slope of the line. If we know the slope of a line, we can easily write its equation. Let's see how to do that.</a:t>
            </a:r>
          </a:p>
        </p:txBody>
      </p:sp>
      <p:sp>
        <p:nvSpPr>
          <p:cNvPr id="4" name="Slide Number Placeholder 3"/>
          <p:cNvSpPr>
            <a:spLocks noGrp="1"/>
          </p:cNvSpPr>
          <p:nvPr>
            <p:ph type="sldNum" sz="quarter" idx="5"/>
          </p:nvPr>
        </p:nvSpPr>
        <p:spPr/>
        <p:txBody>
          <a:bodyPr/>
          <a:lstStyle/>
          <a:p>
            <a:fld id="{F0715673-6F3D-4DC4-BAA8-FEC34DE67E3E}" type="slidenum">
              <a:t>5</a:t>
            </a:fld>
            <a:endParaRPr lang="en-US"/>
          </a:p>
        </p:txBody>
      </p:sp>
    </p:spTree>
    <p:extLst>
      <p:ext uri="{BB962C8B-B14F-4D97-AF65-F5344CB8AC3E}">
        <p14:creationId xmlns:p14="http://schemas.microsoft.com/office/powerpoint/2010/main" val="92575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derive the equation y = mx, we need to choose any two points on the line. Let's call these points (x1, y1) and (x2, y2). The slope of the line passing through these two points is given by (y2 - y1) / (x2 - x1). Let's call this slope m. Therefore, the equation of the line is y - y1 = m(x - x1). We can simplify this equation to y = mx - mx1 + y1. Since the line passes through the origin, we have y1 = 0 and x1 = 0. Hence, y = mx is the equation of the line.</a:t>
            </a:r>
          </a:p>
        </p:txBody>
      </p:sp>
      <p:sp>
        <p:nvSpPr>
          <p:cNvPr id="4" name="Slide Number Placeholder 3"/>
          <p:cNvSpPr>
            <a:spLocks noGrp="1"/>
          </p:cNvSpPr>
          <p:nvPr>
            <p:ph type="sldNum" sz="quarter" idx="5"/>
          </p:nvPr>
        </p:nvSpPr>
        <p:spPr/>
        <p:txBody>
          <a:bodyPr/>
          <a:lstStyle/>
          <a:p>
            <a:fld id="{F0715673-6F3D-4DC4-BAA8-FEC34DE67E3E}" type="slidenum">
              <a:t>6</a:t>
            </a:fld>
            <a:endParaRPr lang="en-US"/>
          </a:p>
        </p:txBody>
      </p:sp>
    </p:spTree>
    <p:extLst>
      <p:ext uri="{BB962C8B-B14F-4D97-AF65-F5344CB8AC3E}">
        <p14:creationId xmlns:p14="http://schemas.microsoft.com/office/powerpoint/2010/main" val="2057005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learned how to derive the equation y = mx for a line through the origin, let's do a practice exercise. Choose any two points on a line passing through the origin, find the slope of the line, and write its equation in the form y = mx.</a:t>
            </a:r>
          </a:p>
        </p:txBody>
      </p:sp>
      <p:sp>
        <p:nvSpPr>
          <p:cNvPr id="4" name="Slide Number Placeholder 3"/>
          <p:cNvSpPr>
            <a:spLocks noGrp="1"/>
          </p:cNvSpPr>
          <p:nvPr>
            <p:ph type="sldNum" sz="quarter" idx="5"/>
          </p:nvPr>
        </p:nvSpPr>
        <p:spPr/>
        <p:txBody>
          <a:bodyPr/>
          <a:lstStyle/>
          <a:p>
            <a:fld id="{F0715673-6F3D-4DC4-BAA8-FEC34DE67E3E}" type="slidenum">
              <a:t>7</a:t>
            </a:fld>
            <a:endParaRPr lang="en-US"/>
          </a:p>
        </p:txBody>
      </p:sp>
    </p:spTree>
    <p:extLst>
      <p:ext uri="{BB962C8B-B14F-4D97-AF65-F5344CB8AC3E}">
        <p14:creationId xmlns:p14="http://schemas.microsoft.com/office/powerpoint/2010/main" val="924138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is commonly used in physics and engineering. One practical example of using a distance-time graph is tracking the motion of a moving object. By plotting the distance vs time graph, the speed can be calculated by finding the slope of the graph, and the distance covered can be calculated by finding the area under the graph.</a:t>
            </a:r>
          </a:p>
        </p:txBody>
      </p:sp>
      <p:sp>
        <p:nvSpPr>
          <p:cNvPr id="4" name="Slide Number Placeholder 3"/>
          <p:cNvSpPr>
            <a:spLocks noGrp="1"/>
          </p:cNvSpPr>
          <p:nvPr>
            <p:ph type="sldNum" sz="quarter" idx="5"/>
          </p:nvPr>
        </p:nvSpPr>
        <p:spPr/>
        <p:txBody>
          <a:bodyPr/>
          <a:lstStyle/>
          <a:p>
            <a:fld id="{706E3E77-F20A-466E-BADB-A56A217AB396}" type="slidenum">
              <a:t>12</a:t>
            </a:fld>
            <a:endParaRPr lang="en-US"/>
          </a:p>
        </p:txBody>
      </p:sp>
    </p:spTree>
    <p:extLst>
      <p:ext uri="{BB962C8B-B14F-4D97-AF65-F5344CB8AC3E}">
        <p14:creationId xmlns:p14="http://schemas.microsoft.com/office/powerpoint/2010/main" val="278623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is commonly used in physics and engineering. One practical example of using a velocity-time graph is tracking the motion of a moving car. By plotting the velocity vs time graph, the acceleration of the car can be calculated by finding the slope of the graph, and the distance traveled can be calculated by finding the area under the graph.</a:t>
            </a:r>
          </a:p>
        </p:txBody>
      </p:sp>
      <p:sp>
        <p:nvSpPr>
          <p:cNvPr id="4" name="Slide Number Placeholder 3"/>
          <p:cNvSpPr>
            <a:spLocks noGrp="1"/>
          </p:cNvSpPr>
          <p:nvPr>
            <p:ph type="sldNum" sz="quarter" idx="5"/>
          </p:nvPr>
        </p:nvSpPr>
        <p:spPr/>
        <p:txBody>
          <a:bodyPr/>
          <a:lstStyle/>
          <a:p>
            <a:fld id="{706E3E77-F20A-466E-BADB-A56A217AB396}" type="slidenum">
              <a:t>13</a:t>
            </a:fld>
            <a:endParaRPr lang="en-US"/>
          </a:p>
        </p:txBody>
      </p:sp>
    </p:spTree>
    <p:extLst>
      <p:ext uri="{BB962C8B-B14F-4D97-AF65-F5344CB8AC3E}">
        <p14:creationId xmlns:p14="http://schemas.microsoft.com/office/powerpoint/2010/main" val="401429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will teach middle school students about the coordinate plane. We will cover how to read and plot points on a coordinate plane, how to find coordinates of a point, and how to locate points with given coordinates. We will use examples, images, and exercises to explain the concepts clearly.</a:t>
            </a:r>
          </a:p>
        </p:txBody>
      </p:sp>
      <p:sp>
        <p:nvSpPr>
          <p:cNvPr id="4" name="Slide Number Placeholder 3"/>
          <p:cNvSpPr>
            <a:spLocks noGrp="1"/>
          </p:cNvSpPr>
          <p:nvPr>
            <p:ph type="sldNum" sz="quarter" idx="5"/>
          </p:nvPr>
        </p:nvSpPr>
        <p:spPr/>
        <p:txBody>
          <a:bodyPr/>
          <a:lstStyle/>
          <a:p>
            <a:fld id="{706E3E77-F20A-466E-BADB-A56A217AB396}" type="slidenum">
              <a:t>16</a:t>
            </a:fld>
            <a:endParaRPr lang="en-US"/>
          </a:p>
        </p:txBody>
      </p:sp>
    </p:spTree>
    <p:extLst>
      <p:ext uri="{BB962C8B-B14F-4D97-AF65-F5344CB8AC3E}">
        <p14:creationId xmlns:p14="http://schemas.microsoft.com/office/powerpoint/2010/main" val="1537131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90084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77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1186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35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71851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36904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79288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02AC24A9-CCB6-4F8D-B8DB-C2F3692CFA5A}" type="datetimeFigureOut">
              <a:rPr lang="en-US" smtClean="0"/>
              <a:t>1/31/2024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84877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02AC24A9-CCB6-4F8D-B8DB-C2F3692CFA5A}" type="datetimeFigureOut">
              <a:rPr lang="en-US" smtClean="0"/>
              <a:t>1/31/2024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49571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713829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07878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38543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15304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2AC24A9-CCB6-4F8D-B8DB-C2F3692CFA5A}" type="datetimeFigureOut">
              <a:rPr lang="en-US" smtClean="0"/>
              <a:t>1/31/2024</a:t>
            </a:fld>
            <a:endParaRPr lang="en-US"/>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B2DC25EE-239B-4C5F-AAD1-255A7D5F1EE2}" type="slidenum">
              <a:rPr lang="en-US" smtClean="0"/>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94575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02AC24A9-CCB6-4F8D-B8DB-C2F3692CFA5A}" type="datetimeFigureOut">
              <a:rPr lang="en-US" smtClean="0"/>
              <a:t>1/31/2024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34345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02AC24A9-CCB6-4F8D-B8DB-C2F3692CFA5A}" type="datetimeFigureOut">
              <a:rPr lang="en-US" smtClean="0"/>
              <a:t>1/31/2024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76391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02AC24A9-CCB6-4F8D-B8DB-C2F3692CFA5A}" type="datetimeFigureOut">
              <a:rPr lang="en-US" smtClean="0"/>
              <a:t>1/31/2024</a:t>
            </a:fld>
            <a:endParaRPr lang="en-US"/>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B2DC25EE-239B-4C5F-AAD1-255A7D5F1EE2}" type="slidenum">
              <a:rPr lang="en-US" smtClean="0"/>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811747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799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16D78-FC1C-7611-6136-9BB3749C9B9C}"/>
              </a:ext>
            </a:extLst>
          </p:cNvPr>
          <p:cNvSpPr>
            <a:spLocks noGrp="1"/>
          </p:cNvSpPr>
          <p:nvPr>
            <p:ph type="body" sz="quarter" idx="13"/>
          </p:nvPr>
        </p:nvSpPr>
        <p:spPr>
          <a:xfrm>
            <a:off x="203489" y="308162"/>
            <a:ext cx="6198493" cy="1238250"/>
          </a:xfrm>
        </p:spPr>
        <p:txBody>
          <a:bodyPr/>
          <a:lstStyle/>
          <a:p>
            <a:pPr algn="ctr"/>
            <a:r>
              <a:rPr lang="en-US" sz="4800" b="1" dirty="0">
                <a:effectLst>
                  <a:outerShdw blurRad="38100" dist="38100" dir="2700000" algn="tl">
                    <a:srgbClr val="000000">
                      <a:alpha val="43137"/>
                    </a:srgbClr>
                  </a:outerShdw>
                </a:effectLst>
              </a:rPr>
              <a:t>Graphing Proportional Relationships</a:t>
            </a:r>
          </a:p>
        </p:txBody>
      </p:sp>
      <p:sp>
        <p:nvSpPr>
          <p:cNvPr id="4" name="Text Placeholder 3">
            <a:extLst>
              <a:ext uri="{FF2B5EF4-FFF2-40B4-BE49-F238E27FC236}">
                <a16:creationId xmlns:a16="http://schemas.microsoft.com/office/drawing/2014/main" id="{FFC42E92-F8CE-3454-657D-6B55CEDAB0C1}"/>
              </a:ext>
            </a:extLst>
          </p:cNvPr>
          <p:cNvSpPr>
            <a:spLocks noGrp="1"/>
          </p:cNvSpPr>
          <p:nvPr>
            <p:ph type="body" sz="quarter" idx="14"/>
          </p:nvPr>
        </p:nvSpPr>
        <p:spPr>
          <a:xfrm>
            <a:off x="1575779" y="2732119"/>
            <a:ext cx="3372235" cy="469900"/>
          </a:xfrm>
        </p:spPr>
        <p:txBody>
          <a:bodyPr/>
          <a:lstStyle/>
          <a:p>
            <a:r>
              <a:rPr lang="en-US" sz="2000" dirty="0">
                <a:effectLst>
                  <a:outerShdw blurRad="38100" dist="38100" dir="2700000" algn="tl">
                    <a:srgbClr val="000000">
                      <a:alpha val="43137"/>
                    </a:srgbClr>
                  </a:outerShdw>
                </a:effectLst>
              </a:rPr>
              <a:t>Math 8B Unit 5 Lesson 4</a:t>
            </a:r>
          </a:p>
        </p:txBody>
      </p:sp>
      <p:pic>
        <p:nvPicPr>
          <p:cNvPr id="7" name="Graphic 6" descr="Add">
            <a:extLst>
              <a:ext uri="{FF2B5EF4-FFF2-40B4-BE49-F238E27FC236}">
                <a16:creationId xmlns:a16="http://schemas.microsoft.com/office/drawing/2014/main" id="{37D0415E-640F-C0C1-CD9D-0AC030B36D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60099" y="625683"/>
            <a:ext cx="5455380" cy="5455380"/>
          </a:xfrm>
          <a:prstGeom prst="rect">
            <a:avLst/>
          </a:prstGeom>
        </p:spPr>
      </p:pic>
    </p:spTree>
    <p:extLst>
      <p:ext uri="{BB962C8B-B14F-4D97-AF65-F5344CB8AC3E}">
        <p14:creationId xmlns:p14="http://schemas.microsoft.com/office/powerpoint/2010/main" val="111608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5E0363-4C2E-8AC2-BEEB-A67A1A4E2C9E}"/>
              </a:ext>
            </a:extLst>
          </p:cNvPr>
          <p:cNvPicPr>
            <a:picLocks noChangeAspect="1"/>
          </p:cNvPicPr>
          <p:nvPr/>
        </p:nvPicPr>
        <p:blipFill>
          <a:blip r:embed="rId2"/>
          <a:stretch>
            <a:fillRect/>
          </a:stretch>
        </p:blipFill>
        <p:spPr>
          <a:xfrm>
            <a:off x="3570051" y="68263"/>
            <a:ext cx="5658844" cy="6721475"/>
          </a:xfrm>
          <a:prstGeom prst="rect">
            <a:avLst/>
          </a:prstGeom>
          <a:noFill/>
        </p:spPr>
      </p:pic>
    </p:spTree>
    <p:extLst>
      <p:ext uri="{BB962C8B-B14F-4D97-AF65-F5344CB8AC3E}">
        <p14:creationId xmlns:p14="http://schemas.microsoft.com/office/powerpoint/2010/main" val="779827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73C43-C698-0849-F080-DBDF4F630C1B}"/>
              </a:ext>
            </a:extLst>
          </p:cNvPr>
          <p:cNvPicPr>
            <a:picLocks noChangeAspect="1"/>
          </p:cNvPicPr>
          <p:nvPr/>
        </p:nvPicPr>
        <p:blipFill>
          <a:blip r:embed="rId2"/>
          <a:stretch>
            <a:fillRect/>
          </a:stretch>
        </p:blipFill>
        <p:spPr>
          <a:xfrm>
            <a:off x="6386315" y="1652339"/>
            <a:ext cx="5325218" cy="3553321"/>
          </a:xfrm>
          <a:prstGeom prst="rect">
            <a:avLst/>
          </a:prstGeom>
        </p:spPr>
      </p:pic>
      <p:pic>
        <p:nvPicPr>
          <p:cNvPr id="4" name="Picture 3">
            <a:extLst>
              <a:ext uri="{FF2B5EF4-FFF2-40B4-BE49-F238E27FC236}">
                <a16:creationId xmlns:a16="http://schemas.microsoft.com/office/drawing/2014/main" id="{A41E01F0-61C1-6F8F-C408-EC74F9225402}"/>
              </a:ext>
            </a:extLst>
          </p:cNvPr>
          <p:cNvPicPr>
            <a:picLocks noChangeAspect="1"/>
          </p:cNvPicPr>
          <p:nvPr/>
        </p:nvPicPr>
        <p:blipFill rotWithShape="1">
          <a:blip r:embed="rId3"/>
          <a:srcRect t="19694"/>
          <a:stretch/>
        </p:blipFill>
        <p:spPr>
          <a:xfrm>
            <a:off x="548639" y="1048625"/>
            <a:ext cx="5547361" cy="5507372"/>
          </a:xfrm>
          <a:prstGeom prst="rect">
            <a:avLst/>
          </a:prstGeom>
        </p:spPr>
      </p:pic>
    </p:spTree>
    <p:extLst>
      <p:ext uri="{BB962C8B-B14F-4D97-AF65-F5344CB8AC3E}">
        <p14:creationId xmlns:p14="http://schemas.microsoft.com/office/powerpoint/2010/main" val="2330408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peedometer">
            <a:extLst>
              <a:ext uri="{FF2B5EF4-FFF2-40B4-BE49-F238E27FC236}">
                <a16:creationId xmlns:a16="http://schemas.microsoft.com/office/drawing/2014/main" id="{4FBE4F3D-1C13-7436-5BE1-74D172359722}"/>
              </a:ext>
            </a:extLst>
          </p:cNvPr>
          <p:cNvPicPr>
            <a:picLocks noGrp="1" noChangeAspect="1"/>
          </p:cNvPicPr>
          <p:nvPr>
            <p:ph sz="half" idx="1"/>
          </p:nvPr>
        </p:nvPicPr>
        <p:blipFill rotWithShape="1">
          <a:blip r:embed="rId3"/>
          <a:stretch/>
        </p:blipFill>
        <p:spPr>
          <a:xfrm>
            <a:off x="838200" y="2584276"/>
            <a:ext cx="5181600" cy="3230910"/>
          </a:xfrm>
          <a:prstGeom prst="rect">
            <a:avLst/>
          </a:prstGeom>
        </p:spPr>
      </p:pic>
      <p:sp>
        <p:nvSpPr>
          <p:cNvPr id="2" name="Title 1">
            <a:extLst>
              <a:ext uri="{FF2B5EF4-FFF2-40B4-BE49-F238E27FC236}">
                <a16:creationId xmlns:a16="http://schemas.microsoft.com/office/drawing/2014/main" id="{CCA3C876-3FC6-9344-E466-914CF57490B6}"/>
              </a:ext>
            </a:extLst>
          </p:cNvPr>
          <p:cNvSpPr>
            <a:spLocks noGrp="1"/>
          </p:cNvSpPr>
          <p:nvPr>
            <p:ph type="title"/>
          </p:nvPr>
        </p:nvSpPr>
        <p:spPr/>
        <p:txBody>
          <a:bodyPr vert="horz" lIns="91440" tIns="45720" rIns="91440" bIns="45720" rtlCol="0" anchor="ctr">
            <a:normAutofit/>
          </a:bodyPr>
          <a:lstStyle/>
          <a:p>
            <a:r>
              <a:rPr lang="en-US"/>
              <a:t>Distance-Time Graph</a:t>
            </a:r>
          </a:p>
        </p:txBody>
      </p:sp>
      <p:sp>
        <p:nvSpPr>
          <p:cNvPr id="4" name="Content Placeholder 3">
            <a:extLst>
              <a:ext uri="{FF2B5EF4-FFF2-40B4-BE49-F238E27FC236}">
                <a16:creationId xmlns:a16="http://schemas.microsoft.com/office/drawing/2014/main" id="{3D9E3169-19F9-343F-B898-67075F947A2A}"/>
              </a:ext>
            </a:extLst>
          </p:cNvPr>
          <p:cNvSpPr>
            <a:spLocks noGrp="1"/>
          </p:cNvSpPr>
          <p:nvPr>
            <p:ph sz="half" idx="13"/>
          </p:nvPr>
        </p:nvSpPr>
        <p:spPr/>
        <p:txBody>
          <a:bodyPr vert="horz" lIns="91440" tIns="45720" rIns="91440" bIns="45720" rtlCol="0" anchor="ctr">
            <a:normAutofit/>
          </a:bodyPr>
          <a:lstStyle/>
          <a:p>
            <a:r>
              <a:rPr lang="en-US" sz="1700"/>
              <a:t>Distance-time graphs are used to show the distance covered in a journey over a period of time</a:t>
            </a:r>
          </a:p>
          <a:p>
            <a:r>
              <a:rPr lang="en-US" sz="1700"/>
              <a:t>They are commonly used in physics</a:t>
            </a:r>
          </a:p>
          <a:p>
            <a:r>
              <a:rPr lang="en-US" sz="1700"/>
              <a:t>The slope of the line in a distance-time graph represents speed</a:t>
            </a:r>
          </a:p>
          <a:p>
            <a:r>
              <a:rPr lang="en-US" sz="1700"/>
              <a:t>The area under the line in a distance-time graph represents the total distance covered during the journey</a:t>
            </a:r>
          </a:p>
        </p:txBody>
      </p:sp>
    </p:spTree>
    <p:extLst>
      <p:ext uri="{BB962C8B-B14F-4D97-AF65-F5344CB8AC3E}">
        <p14:creationId xmlns:p14="http://schemas.microsoft.com/office/powerpoint/2010/main" val="1592166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EC24-CF75-9C53-EC2B-2AE75D9FB218}"/>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Velocity-Time Graph</a:t>
            </a:r>
          </a:p>
        </p:txBody>
      </p:sp>
      <p:pic>
        <p:nvPicPr>
          <p:cNvPr id="5" name="Content Placeholder 4" descr="Close-up Amplifier audio Circuit board on hand">
            <a:extLst>
              <a:ext uri="{FF2B5EF4-FFF2-40B4-BE49-F238E27FC236}">
                <a16:creationId xmlns:a16="http://schemas.microsoft.com/office/drawing/2014/main" id="{2FB99EDE-164F-28E8-76A9-1504321A6350}"/>
              </a:ext>
            </a:extLst>
          </p:cNvPr>
          <p:cNvPicPr>
            <a:picLocks noGrp="1" noChangeAspect="1"/>
          </p:cNvPicPr>
          <p:nvPr>
            <p:ph sz="half" idx="1"/>
          </p:nvPr>
        </p:nvPicPr>
        <p:blipFill rotWithShape="1">
          <a:blip r:embed="rId3"/>
          <a:srcRect l="23020" r="9976"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Content Placeholder 3">
            <a:extLst>
              <a:ext uri="{FF2B5EF4-FFF2-40B4-BE49-F238E27FC236}">
                <a16:creationId xmlns:a16="http://schemas.microsoft.com/office/drawing/2014/main" id="{7B56D742-98FF-CC1A-21EA-BE0EAE1139FD}"/>
              </a:ext>
            </a:extLst>
          </p:cNvPr>
          <p:cNvSpPr>
            <a:spLocks noGrp="1"/>
          </p:cNvSpPr>
          <p:nvPr>
            <p:ph sz="half" idx="2"/>
          </p:nvPr>
        </p:nvSpPr>
        <p:spPr>
          <a:xfrm>
            <a:off x="411479" y="2688336"/>
            <a:ext cx="4498848" cy="3584448"/>
          </a:xfrm>
        </p:spPr>
        <p:txBody>
          <a:bodyPr vert="horz" lIns="91440" tIns="45720" rIns="91440" bIns="45720" rtlCol="0" anchor="t">
            <a:normAutofit/>
          </a:bodyPr>
          <a:lstStyle/>
          <a:p>
            <a:pPr>
              <a:lnSpc>
                <a:spcPct val="100000"/>
              </a:lnSpc>
            </a:pPr>
            <a:r>
              <a:rPr lang="en-US" sz="1700"/>
              <a:t>Velocity-time graphs are used to show the velocity of an object over a period of time</a:t>
            </a:r>
          </a:p>
          <a:p>
            <a:pPr>
              <a:lnSpc>
                <a:spcPct val="100000"/>
              </a:lnSpc>
            </a:pPr>
            <a:r>
              <a:rPr lang="en-US" sz="1700"/>
              <a:t>They are commonly used in physics and engineering</a:t>
            </a:r>
          </a:p>
          <a:p>
            <a:pPr>
              <a:lnSpc>
                <a:spcPct val="100000"/>
              </a:lnSpc>
            </a:pPr>
            <a:r>
              <a:rPr lang="en-US" sz="1700"/>
              <a:t>The slope of the line in a velocity-time graph represents the acceleration of the object</a:t>
            </a:r>
          </a:p>
          <a:p>
            <a:pPr>
              <a:lnSpc>
                <a:spcPct val="100000"/>
              </a:lnSpc>
            </a:pPr>
            <a:r>
              <a:rPr lang="en-US" sz="1700"/>
              <a:t>The area under the line in a velocity-time graph represents the distance traveled by the object during the journey</a:t>
            </a:r>
          </a:p>
        </p:txBody>
      </p:sp>
    </p:spTree>
    <p:extLst>
      <p:ext uri="{BB962C8B-B14F-4D97-AF65-F5344CB8AC3E}">
        <p14:creationId xmlns:p14="http://schemas.microsoft.com/office/powerpoint/2010/main" val="370383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63E9-87C8-8DAB-0D5A-8E9E421C19EF}"/>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What are Proportional Relationships?</a:t>
            </a:r>
          </a:p>
        </p:txBody>
      </p:sp>
      <p:graphicFrame>
        <p:nvGraphicFramePr>
          <p:cNvPr id="8" name="Content Placeholder 3">
            <a:extLst>
              <a:ext uri="{FF2B5EF4-FFF2-40B4-BE49-F238E27FC236}">
                <a16:creationId xmlns:a16="http://schemas.microsoft.com/office/drawing/2014/main" id="{8AA697D3-15B7-3329-14C7-277B0444F203}"/>
              </a:ext>
            </a:extLst>
          </p:cNvPr>
          <p:cNvGraphicFramePr>
            <a:graphicFrameLocks noGrp="1"/>
          </p:cNvGraphicFramePr>
          <p:nvPr>
            <p:ph idx="1"/>
            <p:extLst>
              <p:ext uri="{D42A27DB-BD31-4B8C-83A1-F6EECF244321}">
                <p14:modId xmlns:p14="http://schemas.microsoft.com/office/powerpoint/2010/main" val="4242486826"/>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0872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of an electromagnetic radiation">
            <a:extLst>
              <a:ext uri="{FF2B5EF4-FFF2-40B4-BE49-F238E27FC236}">
                <a16:creationId xmlns:a16="http://schemas.microsoft.com/office/drawing/2014/main" id="{E26547EE-57A2-6B48-E363-F05B02E8F1BC}"/>
              </a:ext>
            </a:extLst>
          </p:cNvPr>
          <p:cNvPicPr>
            <a:picLocks noGrp="1" noChangeAspect="1"/>
          </p:cNvPicPr>
          <p:nvPr>
            <p:ph sz="half" idx="1"/>
          </p:nvPr>
        </p:nvPicPr>
        <p:blipFill rotWithShape="1">
          <a:blip r:embed="rId2"/>
          <a:stretch/>
        </p:blipFill>
        <p:spPr>
          <a:xfrm>
            <a:off x="838200" y="2466628"/>
            <a:ext cx="5181600" cy="3466207"/>
          </a:xfrm>
          <a:prstGeom prst="rect">
            <a:avLst/>
          </a:prstGeom>
        </p:spPr>
      </p:pic>
      <p:sp>
        <p:nvSpPr>
          <p:cNvPr id="2" name="Title 1">
            <a:extLst>
              <a:ext uri="{FF2B5EF4-FFF2-40B4-BE49-F238E27FC236}">
                <a16:creationId xmlns:a16="http://schemas.microsoft.com/office/drawing/2014/main" id="{07C172D6-E99E-D62C-BB9C-02F19F7EEA7E}"/>
              </a:ext>
            </a:extLst>
          </p:cNvPr>
          <p:cNvSpPr>
            <a:spLocks noGrp="1"/>
          </p:cNvSpPr>
          <p:nvPr>
            <p:ph type="title"/>
          </p:nvPr>
        </p:nvSpPr>
        <p:spPr/>
        <p:txBody>
          <a:bodyPr vert="horz" lIns="91440" tIns="45720" rIns="91440" bIns="45720" rtlCol="0" anchor="ctr">
            <a:normAutofit/>
          </a:bodyPr>
          <a:lstStyle/>
          <a:p>
            <a:r>
              <a:rPr lang="en-US" sz="3700" dirty="0"/>
              <a:t>Graphing Proportional Relationships</a:t>
            </a:r>
          </a:p>
        </p:txBody>
      </p:sp>
      <p:sp>
        <p:nvSpPr>
          <p:cNvPr id="4" name="Content Placeholder 3">
            <a:extLst>
              <a:ext uri="{FF2B5EF4-FFF2-40B4-BE49-F238E27FC236}">
                <a16:creationId xmlns:a16="http://schemas.microsoft.com/office/drawing/2014/main" id="{EAABF5F1-F059-5419-B702-52B559254EA1}"/>
              </a:ext>
            </a:extLst>
          </p:cNvPr>
          <p:cNvSpPr>
            <a:spLocks noGrp="1"/>
          </p:cNvSpPr>
          <p:nvPr>
            <p:ph sz="half" idx="13"/>
          </p:nvPr>
        </p:nvSpPr>
        <p:spPr/>
        <p:txBody>
          <a:bodyPr vert="horz" lIns="91440" tIns="45720" rIns="91440" bIns="45720" rtlCol="0" anchor="ctr">
            <a:normAutofit/>
          </a:bodyPr>
          <a:lstStyle/>
          <a:p>
            <a:r>
              <a:rPr lang="en-US" sz="1800"/>
              <a:t>Proportional relationships are relationships between two variables that are always in a constant ratio</a:t>
            </a:r>
          </a:p>
          <a:p>
            <a:r>
              <a:rPr lang="en-US" sz="1800"/>
              <a:t>To graph proportional relationships, plot the pairs of values on the coordinate plane and connect the points with a straight line</a:t>
            </a:r>
          </a:p>
        </p:txBody>
      </p:sp>
    </p:spTree>
    <p:extLst>
      <p:ext uri="{BB962C8B-B14F-4D97-AF65-F5344CB8AC3E}">
        <p14:creationId xmlns:p14="http://schemas.microsoft.com/office/powerpoint/2010/main" val="1337445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graphing of the quadratic function&#10;&#10;Description automatically generated">
            <a:extLst>
              <a:ext uri="{FF2B5EF4-FFF2-40B4-BE49-F238E27FC236}">
                <a16:creationId xmlns:a16="http://schemas.microsoft.com/office/drawing/2014/main" id="{BAB0A612-6D06-1F67-B4E2-D3862B42E9C4}"/>
              </a:ext>
            </a:extLst>
          </p:cNvPr>
          <p:cNvPicPr>
            <a:picLocks noGrp="1" noChangeAspect="1"/>
          </p:cNvPicPr>
          <p:nvPr>
            <p:ph sz="half" idx="1"/>
          </p:nvPr>
        </p:nvPicPr>
        <p:blipFill>
          <a:blip r:embed="rId3"/>
          <a:stretch>
            <a:fillRect/>
          </a:stretch>
        </p:blipFill>
        <p:spPr>
          <a:xfrm>
            <a:off x="6962124" y="1253331"/>
            <a:ext cx="4268847" cy="4351337"/>
          </a:xfrm>
        </p:spPr>
      </p:pic>
      <p:sp>
        <p:nvSpPr>
          <p:cNvPr id="2" name="Title 1">
            <a:extLst>
              <a:ext uri="{FF2B5EF4-FFF2-40B4-BE49-F238E27FC236}">
                <a16:creationId xmlns:a16="http://schemas.microsoft.com/office/drawing/2014/main" id="{90BA6FB0-8120-41A9-7BDC-A6290B06F2B1}"/>
              </a:ext>
            </a:extLst>
          </p:cNvPr>
          <p:cNvSpPr>
            <a:spLocks noGrp="1"/>
          </p:cNvSpPr>
          <p:nvPr>
            <p:ph type="title"/>
          </p:nvPr>
        </p:nvSpPr>
        <p:spPr/>
        <p:txBody>
          <a:bodyPr vert="horz" lIns="91440" tIns="45720" rIns="91440" bIns="45720" rtlCol="0" anchor="b">
            <a:normAutofit/>
          </a:bodyPr>
          <a:lstStyle/>
          <a:p>
            <a:r>
              <a:rPr lang="en-US" sz="2400" dirty="0"/>
              <a:t>The Coordinate Plane</a:t>
            </a:r>
          </a:p>
        </p:txBody>
      </p:sp>
      <p:sp>
        <p:nvSpPr>
          <p:cNvPr id="4" name="Content Placeholder 3">
            <a:extLst>
              <a:ext uri="{FF2B5EF4-FFF2-40B4-BE49-F238E27FC236}">
                <a16:creationId xmlns:a16="http://schemas.microsoft.com/office/drawing/2014/main" id="{C5CE8846-31E4-8C60-17F0-6FE3D9E82F4B}"/>
              </a:ext>
            </a:extLst>
          </p:cNvPr>
          <p:cNvSpPr>
            <a:spLocks noGrp="1"/>
          </p:cNvSpPr>
          <p:nvPr>
            <p:ph sz="half" idx="13"/>
          </p:nvPr>
        </p:nvSpPr>
        <p:spPr>
          <a:xfrm>
            <a:off x="705257" y="2141140"/>
            <a:ext cx="5181600" cy="4351338"/>
          </a:xfrm>
        </p:spPr>
        <p:txBody>
          <a:bodyPr vert="horz" lIns="91440" tIns="45720" rIns="91440" bIns="45720" rtlCol="0" anchor="t">
            <a:normAutofit/>
          </a:bodyPr>
          <a:lstStyle/>
          <a:p>
            <a:pPr>
              <a:lnSpc>
                <a:spcPct val="100000"/>
              </a:lnSpc>
            </a:pPr>
            <a:r>
              <a:rPr lang="en-US" sz="1600" dirty="0"/>
              <a:t>The coordinate plane is a 2-dimensional system used to locate points</a:t>
            </a:r>
          </a:p>
          <a:p>
            <a:pPr>
              <a:lnSpc>
                <a:spcPct val="100000"/>
              </a:lnSpc>
            </a:pPr>
            <a:r>
              <a:rPr lang="en-US" sz="1600" dirty="0"/>
              <a:t>It is formed by two number lines, the x-axis and y-axis, that intersect at the origin</a:t>
            </a:r>
          </a:p>
          <a:p>
            <a:pPr>
              <a:lnSpc>
                <a:spcPct val="100000"/>
              </a:lnSpc>
            </a:pPr>
            <a:r>
              <a:rPr lang="en-US" sz="1600" dirty="0"/>
              <a:t>Points on the coordinate plane are represented by their x-coordinate and y-coordinate</a:t>
            </a:r>
          </a:p>
          <a:p>
            <a:pPr>
              <a:lnSpc>
                <a:spcPct val="100000"/>
              </a:lnSpc>
            </a:pPr>
            <a:r>
              <a:rPr lang="en-US" sz="1600" dirty="0"/>
              <a:t>The x-coordinate represents the horizontal position and the y-coordinate represents the vertical position</a:t>
            </a:r>
          </a:p>
          <a:p>
            <a:pPr>
              <a:lnSpc>
                <a:spcPct val="100000"/>
              </a:lnSpc>
            </a:pPr>
            <a:r>
              <a:rPr lang="en-US" sz="1600" dirty="0"/>
              <a:t>The origin (0,0) is the point where both the x-axis and y-axis intersect</a:t>
            </a:r>
          </a:p>
        </p:txBody>
      </p:sp>
    </p:spTree>
    <p:extLst>
      <p:ext uri="{BB962C8B-B14F-4D97-AF65-F5344CB8AC3E}">
        <p14:creationId xmlns:p14="http://schemas.microsoft.com/office/powerpoint/2010/main" val="701252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1BDF3C-DC2E-F86E-1F9C-04CA86A9A48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Graphing using slope involves finding the rise and run between two points on a line and using that ratio to determine the slope of the line.</a:t>
            </a:r>
          </a:p>
          <a:p>
            <a:r>
              <a:rPr lang="en-US"/>
              <a:t>The slope is the steepness of the line and can be positive, negative, zero or undefined.</a:t>
            </a:r>
          </a:p>
          <a:p>
            <a:r>
              <a:rPr lang="en-US"/>
              <a:t>To graph a line with a given slope, use the slope to find a second point on the line and then connect the two points to draw the line.</a:t>
            </a:r>
          </a:p>
        </p:txBody>
      </p:sp>
      <p:sp>
        <p:nvSpPr>
          <p:cNvPr id="2" name="Title 1">
            <a:extLst>
              <a:ext uri="{FF2B5EF4-FFF2-40B4-BE49-F238E27FC236}">
                <a16:creationId xmlns:a16="http://schemas.microsoft.com/office/drawing/2014/main" id="{AD165D74-DFDA-0FFE-C639-EDC901C462F3}"/>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Graphing Using Slope</a:t>
            </a:r>
          </a:p>
        </p:txBody>
      </p:sp>
      <p:pic>
        <p:nvPicPr>
          <p:cNvPr id="7" name="Picture 6">
            <a:extLst>
              <a:ext uri="{FF2B5EF4-FFF2-40B4-BE49-F238E27FC236}">
                <a16:creationId xmlns:a16="http://schemas.microsoft.com/office/drawing/2014/main" id="{1BAD0235-8805-D8CD-E771-F264F8951639}"/>
              </a:ext>
            </a:extLst>
          </p:cNvPr>
          <p:cNvPicPr>
            <a:picLocks noChangeAspect="1"/>
          </p:cNvPicPr>
          <p:nvPr/>
        </p:nvPicPr>
        <p:blipFill>
          <a:blip r:embed="rId3"/>
          <a:stretch>
            <a:fillRect/>
          </a:stretch>
        </p:blipFill>
        <p:spPr>
          <a:xfrm>
            <a:off x="6587333" y="2024408"/>
            <a:ext cx="4351338" cy="4351338"/>
          </a:xfrm>
          <a:prstGeom prst="rect">
            <a:avLst/>
          </a:prstGeom>
          <a:noFill/>
        </p:spPr>
      </p:pic>
    </p:spTree>
    <p:extLst>
      <p:ext uri="{BB962C8B-B14F-4D97-AF65-F5344CB8AC3E}">
        <p14:creationId xmlns:p14="http://schemas.microsoft.com/office/powerpoint/2010/main" val="18208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AE6010D-1B89-A0CF-7FA1-E95DE41AF6F7}"/>
              </a:ext>
            </a:extLst>
          </p:cNvPr>
          <p:cNvPicPr>
            <a:picLocks noGrp="1" noChangeAspect="1"/>
          </p:cNvPicPr>
          <p:nvPr>
            <p:ph sz="half" idx="1"/>
          </p:nvPr>
        </p:nvPicPr>
        <p:blipFill>
          <a:blip r:embed="rId3"/>
          <a:stretch>
            <a:fillRect/>
          </a:stretch>
        </p:blipFill>
        <p:spPr>
          <a:xfrm>
            <a:off x="1253331" y="2024408"/>
            <a:ext cx="4351338" cy="4351338"/>
          </a:xfrm>
          <a:prstGeom prst="rect">
            <a:avLst/>
          </a:prstGeom>
          <a:noFill/>
        </p:spPr>
      </p:pic>
      <p:sp>
        <p:nvSpPr>
          <p:cNvPr id="2" name="Title 1">
            <a:extLst>
              <a:ext uri="{FF2B5EF4-FFF2-40B4-BE49-F238E27FC236}">
                <a16:creationId xmlns:a16="http://schemas.microsoft.com/office/drawing/2014/main" id="{F5205550-227B-E7D6-EDF5-0AA7D47740F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Graphing by Plotting Points</a:t>
            </a:r>
          </a:p>
        </p:txBody>
      </p:sp>
      <p:sp>
        <p:nvSpPr>
          <p:cNvPr id="4" name="Content Placeholder 3">
            <a:extLst>
              <a:ext uri="{FF2B5EF4-FFF2-40B4-BE49-F238E27FC236}">
                <a16:creationId xmlns:a16="http://schemas.microsoft.com/office/drawing/2014/main" id="{60A040D5-46C4-14E9-70A3-5793976DAF27}"/>
              </a:ext>
            </a:extLst>
          </p:cNvPr>
          <p:cNvSpPr>
            <a:spLocks noGrp="1"/>
          </p:cNvSpPr>
          <p:nvPr>
            <p:ph sz="half" idx="13"/>
          </p:nvPr>
        </p:nvSpPr>
        <p:spPr>
          <a:xfrm>
            <a:off x="6172202" y="2024408"/>
            <a:ext cx="5181600" cy="4351338"/>
          </a:xfrm>
        </p:spPr>
        <p:txBody>
          <a:bodyPr vert="horz" lIns="91440" tIns="45720" rIns="91440" bIns="45720" rtlCol="0">
            <a:normAutofit/>
          </a:bodyPr>
          <a:lstStyle/>
          <a:p>
            <a:r>
              <a:rPr lang="en-US" sz="2000"/>
              <a:t>Plotting points on a coordinate plane helps in graphing</a:t>
            </a:r>
          </a:p>
          <a:p>
            <a:r>
              <a:rPr lang="en-US" sz="2000"/>
              <a:t>We need two numbers to name a point on a coordinate plane: an x-coordinate and a y-coordinate</a:t>
            </a:r>
          </a:p>
          <a:p>
            <a:r>
              <a:rPr lang="en-US" sz="2000"/>
              <a:t>The x-coordinate is the first number and the y-coordinate is the second number</a:t>
            </a:r>
          </a:p>
          <a:p>
            <a:r>
              <a:rPr lang="en-US" sz="2000"/>
              <a:t>The point (0, 0) is called the origin</a:t>
            </a:r>
          </a:p>
          <a:p>
            <a:r>
              <a:rPr lang="en-US" sz="2000"/>
              <a:t>We can use the slope to find more points to graph a line</a:t>
            </a:r>
          </a:p>
          <a:p>
            <a:r>
              <a:rPr lang="en-US" sz="2000"/>
              <a:t>We can connect the points and get a graph</a:t>
            </a:r>
          </a:p>
        </p:txBody>
      </p:sp>
    </p:spTree>
    <p:extLst>
      <p:ext uri="{BB962C8B-B14F-4D97-AF65-F5344CB8AC3E}">
        <p14:creationId xmlns:p14="http://schemas.microsoft.com/office/powerpoint/2010/main" val="457162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p:txBody>
          <a:bodyPr/>
          <a:lstStyle/>
          <a:p>
            <a:r>
              <a:rPr lang="en-US" sz="3200" dirty="0"/>
              <a:t>Practice:  Graph the equation by plotting points </a:t>
            </a:r>
            <a:r>
              <a:rPr lang="en-US" sz="3200" i="1" dirty="0"/>
              <a:t>y = </a:t>
            </a:r>
            <a:r>
              <a:rPr lang="en-US" sz="3200" dirty="0"/>
              <a:t>5</a:t>
            </a:r>
            <a:r>
              <a:rPr lang="en-US" sz="3200" i="1" dirty="0"/>
              <a:t>x</a:t>
            </a:r>
            <a:endParaRPr lang="en-US" sz="3200" dirty="0"/>
          </a:p>
        </p:txBody>
      </p:sp>
      <p:pic>
        <p:nvPicPr>
          <p:cNvPr id="19" name="Content Placeholder 18">
            <a:extLst>
              <a:ext uri="{FF2B5EF4-FFF2-40B4-BE49-F238E27FC236}">
                <a16:creationId xmlns:a16="http://schemas.microsoft.com/office/drawing/2014/main" id="{2FBF6D3A-45C6-48B0-27E6-616C1BEFD634}"/>
              </a:ext>
            </a:extLst>
          </p:cNvPr>
          <p:cNvPicPr>
            <a:picLocks noGrp="1" noChangeAspect="1"/>
          </p:cNvPicPr>
          <p:nvPr>
            <p:ph idx="1"/>
          </p:nvPr>
        </p:nvPicPr>
        <p:blipFill>
          <a:blip r:embed="rId2"/>
          <a:stretch>
            <a:fillRect/>
          </a:stretch>
        </p:blipFill>
        <p:spPr>
          <a:xfrm>
            <a:off x="4257306" y="2009775"/>
            <a:ext cx="3937737" cy="4013200"/>
          </a:xfrm>
        </p:spPr>
      </p:pic>
    </p:spTree>
    <p:extLst>
      <p:ext uri="{BB962C8B-B14F-4D97-AF65-F5344CB8AC3E}">
        <p14:creationId xmlns:p14="http://schemas.microsoft.com/office/powerpoint/2010/main" val="241594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6F8204-AF93-758F-9C53-610B89E3A1C0}"/>
              </a:ext>
            </a:extLst>
          </p:cNvPr>
          <p:cNvSpPr>
            <a:spLocks noGrp="1"/>
          </p:cNvSpPr>
          <p:nvPr>
            <p:ph type="title"/>
          </p:nvPr>
        </p:nvSpPr>
        <p:spPr/>
        <p:txBody>
          <a:bodyPr/>
          <a:lstStyle/>
          <a:p>
            <a:r>
              <a:rPr lang="en-US" dirty="0"/>
              <a:t>Key Words</a:t>
            </a:r>
          </a:p>
        </p:txBody>
      </p:sp>
      <p:sp>
        <p:nvSpPr>
          <p:cNvPr id="7" name="Content Placeholder 6">
            <a:extLst>
              <a:ext uri="{FF2B5EF4-FFF2-40B4-BE49-F238E27FC236}">
                <a16:creationId xmlns:a16="http://schemas.microsoft.com/office/drawing/2014/main" id="{5692865C-20D0-BE89-37C6-FEF57948AB17}"/>
              </a:ext>
            </a:extLst>
          </p:cNvPr>
          <p:cNvSpPr>
            <a:spLocks noGrp="1"/>
          </p:cNvSpPr>
          <p:nvPr>
            <p:ph idx="1"/>
          </p:nvPr>
        </p:nvSpPr>
        <p:spPr/>
        <p:txBody>
          <a:bodyPr/>
          <a:lstStyle/>
          <a:p>
            <a:r>
              <a:rPr lang="en-US" dirty="0"/>
              <a:t>Linear equation – an equation where all the variables are to the first power;  its graph forms a straight line.</a:t>
            </a:r>
          </a:p>
          <a:p>
            <a:endParaRPr lang="en-US" dirty="0"/>
          </a:p>
          <a:p>
            <a:r>
              <a:rPr lang="en-US" dirty="0"/>
              <a:t>Proportional Relationship – a relationship in which two or more quantities have a constant ratio.</a:t>
            </a:r>
          </a:p>
          <a:p>
            <a:endParaRPr lang="en-US" dirty="0"/>
          </a:p>
          <a:p>
            <a:r>
              <a:rPr lang="en-US" dirty="0"/>
              <a:t>Slope – the ratio of the change in </a:t>
            </a:r>
            <a:r>
              <a:rPr lang="en-US" i="1" dirty="0"/>
              <a:t>y</a:t>
            </a:r>
            <a:r>
              <a:rPr lang="en-US" dirty="0"/>
              <a:t> to the change in </a:t>
            </a:r>
            <a:r>
              <a:rPr lang="en-US" i="1" dirty="0"/>
              <a:t>x</a:t>
            </a:r>
          </a:p>
        </p:txBody>
      </p:sp>
    </p:spTree>
    <p:extLst>
      <p:ext uri="{BB962C8B-B14F-4D97-AF65-F5344CB8AC3E}">
        <p14:creationId xmlns:p14="http://schemas.microsoft.com/office/powerpoint/2010/main" val="1166935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p:txBody>
          <a:bodyPr/>
          <a:lstStyle/>
          <a:p>
            <a:r>
              <a:rPr lang="en-US" sz="3200" dirty="0"/>
              <a:t>Practice:  Graph the equation by plotting points </a:t>
            </a:r>
            <a:r>
              <a:rPr lang="en-US" sz="3200" i="1" dirty="0"/>
              <a:t>y = </a:t>
            </a:r>
            <a:r>
              <a:rPr lang="en-US" sz="3200" dirty="0"/>
              <a:t>5</a:t>
            </a:r>
            <a:r>
              <a:rPr lang="en-US" sz="3200" i="1" dirty="0"/>
              <a:t>x</a:t>
            </a:r>
            <a:endParaRPr lang="en-US" sz="3200" dirty="0"/>
          </a:p>
        </p:txBody>
      </p:sp>
      <p:pic>
        <p:nvPicPr>
          <p:cNvPr id="19" name="Content Placeholder 18">
            <a:extLst>
              <a:ext uri="{FF2B5EF4-FFF2-40B4-BE49-F238E27FC236}">
                <a16:creationId xmlns:a16="http://schemas.microsoft.com/office/drawing/2014/main" id="{2FBF6D3A-45C6-48B0-27E6-616C1BEFD634}"/>
              </a:ext>
            </a:extLst>
          </p:cNvPr>
          <p:cNvPicPr>
            <a:picLocks noGrp="1" noChangeAspect="1"/>
          </p:cNvPicPr>
          <p:nvPr>
            <p:ph idx="1"/>
          </p:nvPr>
        </p:nvPicPr>
        <p:blipFill>
          <a:blip r:embed="rId2"/>
          <a:stretch>
            <a:fillRect/>
          </a:stretch>
        </p:blipFill>
        <p:spPr>
          <a:xfrm>
            <a:off x="424608" y="2058414"/>
            <a:ext cx="3937737" cy="4013200"/>
          </a:xfrm>
        </p:spPr>
      </p:pic>
      <p:pic>
        <p:nvPicPr>
          <p:cNvPr id="3" name="Picture 2">
            <a:extLst>
              <a:ext uri="{FF2B5EF4-FFF2-40B4-BE49-F238E27FC236}">
                <a16:creationId xmlns:a16="http://schemas.microsoft.com/office/drawing/2014/main" id="{58A4D181-25AC-7735-2E11-FBA151122F3C}"/>
              </a:ext>
            </a:extLst>
          </p:cNvPr>
          <p:cNvPicPr>
            <a:picLocks noChangeAspect="1"/>
          </p:cNvPicPr>
          <p:nvPr/>
        </p:nvPicPr>
        <p:blipFill>
          <a:blip r:embed="rId3"/>
          <a:stretch>
            <a:fillRect/>
          </a:stretch>
        </p:blipFill>
        <p:spPr>
          <a:xfrm>
            <a:off x="5460598" y="2645229"/>
            <a:ext cx="5285686" cy="4212771"/>
          </a:xfrm>
          <a:prstGeom prst="rect">
            <a:avLst/>
          </a:prstGeom>
        </p:spPr>
      </p:pic>
      <p:sp>
        <p:nvSpPr>
          <p:cNvPr id="4" name="TextBox 3">
            <a:extLst>
              <a:ext uri="{FF2B5EF4-FFF2-40B4-BE49-F238E27FC236}">
                <a16:creationId xmlns:a16="http://schemas.microsoft.com/office/drawing/2014/main" id="{C01C5EA5-9DA4-C973-1E7E-FA0992607FE4}"/>
              </a:ext>
            </a:extLst>
          </p:cNvPr>
          <p:cNvSpPr txBox="1"/>
          <p:nvPr/>
        </p:nvSpPr>
        <p:spPr>
          <a:xfrm>
            <a:off x="6391373" y="2265850"/>
            <a:ext cx="3424136" cy="379379"/>
          </a:xfrm>
          <a:prstGeom prst="rect">
            <a:avLst/>
          </a:prstGeom>
          <a:noFill/>
        </p:spPr>
        <p:txBody>
          <a:bodyPr wrap="square" rtlCol="0">
            <a:spAutoFit/>
          </a:bodyPr>
          <a:lstStyle/>
          <a:p>
            <a:pPr algn="ctr"/>
            <a:r>
              <a:rPr lang="en-US" dirty="0"/>
              <a:t>Complete the table</a:t>
            </a:r>
          </a:p>
        </p:txBody>
      </p:sp>
    </p:spTree>
    <p:extLst>
      <p:ext uri="{BB962C8B-B14F-4D97-AF65-F5344CB8AC3E}">
        <p14:creationId xmlns:p14="http://schemas.microsoft.com/office/powerpoint/2010/main" val="2137207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7047F4E-C6ED-FB5A-9EC8-214C50BDABFE}"/>
              </a:ext>
            </a:extLst>
          </p:cNvPr>
          <p:cNvPicPr>
            <a:picLocks noGrp="1" noChangeAspect="1"/>
          </p:cNvPicPr>
          <p:nvPr>
            <p:ph idx="1"/>
          </p:nvPr>
        </p:nvPicPr>
        <p:blipFill>
          <a:blip r:embed="rId2"/>
          <a:stretch>
            <a:fillRect/>
          </a:stretch>
        </p:blipFill>
        <p:spPr>
          <a:xfrm>
            <a:off x="968375" y="2019300"/>
            <a:ext cx="5186363" cy="3992563"/>
          </a:xfrm>
        </p:spPr>
      </p:pic>
      <p:pic>
        <p:nvPicPr>
          <p:cNvPr id="9" name="Picture 8">
            <a:extLst>
              <a:ext uri="{FF2B5EF4-FFF2-40B4-BE49-F238E27FC236}">
                <a16:creationId xmlns:a16="http://schemas.microsoft.com/office/drawing/2014/main" id="{3457A218-E892-7ADD-4A75-F48CEF06A83D}"/>
              </a:ext>
            </a:extLst>
          </p:cNvPr>
          <p:cNvPicPr>
            <a:picLocks noChangeAspect="1"/>
          </p:cNvPicPr>
          <p:nvPr/>
        </p:nvPicPr>
        <p:blipFill>
          <a:blip r:embed="rId3"/>
          <a:stretch>
            <a:fillRect/>
          </a:stretch>
        </p:blipFill>
        <p:spPr>
          <a:xfrm>
            <a:off x="6226175" y="2019300"/>
            <a:ext cx="5257800" cy="3992563"/>
          </a:xfrm>
          <a:prstGeom prst="rect">
            <a:avLst/>
          </a:prstGeom>
        </p:spPr>
      </p:pic>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a:xfrm>
            <a:off x="961029" y="1006774"/>
            <a:ext cx="10515600" cy="729157"/>
          </a:xfrm>
        </p:spPr>
        <p:txBody>
          <a:bodyPr>
            <a:normAutofit/>
          </a:bodyPr>
          <a:lstStyle/>
          <a:p>
            <a:r>
              <a:rPr lang="en-US" sz="3400"/>
              <a:t>Practice:  Graph the equation by plotting points </a:t>
            </a:r>
            <a:r>
              <a:rPr lang="en-US" sz="3400" i="1"/>
              <a:t>y = </a:t>
            </a:r>
            <a:r>
              <a:rPr lang="en-US" sz="3400"/>
              <a:t>5</a:t>
            </a:r>
            <a:r>
              <a:rPr lang="en-US" sz="3400" i="1"/>
              <a:t>x</a:t>
            </a:r>
            <a:endParaRPr lang="en-US" sz="3400"/>
          </a:p>
        </p:txBody>
      </p:sp>
    </p:spTree>
    <p:extLst>
      <p:ext uri="{BB962C8B-B14F-4D97-AF65-F5344CB8AC3E}">
        <p14:creationId xmlns:p14="http://schemas.microsoft.com/office/powerpoint/2010/main" val="1671943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7047F4E-C6ED-FB5A-9EC8-214C50BDABFE}"/>
              </a:ext>
            </a:extLst>
          </p:cNvPr>
          <p:cNvPicPr>
            <a:picLocks noGrp="1" noChangeAspect="1"/>
          </p:cNvPicPr>
          <p:nvPr>
            <p:ph idx="1"/>
          </p:nvPr>
        </p:nvPicPr>
        <p:blipFill>
          <a:blip r:embed="rId2"/>
          <a:stretch>
            <a:fillRect/>
          </a:stretch>
        </p:blipFill>
        <p:spPr>
          <a:xfrm>
            <a:off x="87549" y="2188306"/>
            <a:ext cx="2438869" cy="3662920"/>
          </a:xfrm>
        </p:spPr>
      </p:pic>
      <p:pic>
        <p:nvPicPr>
          <p:cNvPr id="9" name="Picture 8">
            <a:extLst>
              <a:ext uri="{FF2B5EF4-FFF2-40B4-BE49-F238E27FC236}">
                <a16:creationId xmlns:a16="http://schemas.microsoft.com/office/drawing/2014/main" id="{3457A218-E892-7ADD-4A75-F48CEF06A83D}"/>
              </a:ext>
            </a:extLst>
          </p:cNvPr>
          <p:cNvPicPr>
            <a:picLocks noChangeAspect="1"/>
          </p:cNvPicPr>
          <p:nvPr/>
        </p:nvPicPr>
        <p:blipFill>
          <a:blip r:embed="rId3"/>
          <a:stretch>
            <a:fillRect/>
          </a:stretch>
        </p:blipFill>
        <p:spPr>
          <a:xfrm>
            <a:off x="2526418" y="1845697"/>
            <a:ext cx="4663186" cy="4697719"/>
          </a:xfrm>
          <a:prstGeom prst="rect">
            <a:avLst/>
          </a:prstGeom>
        </p:spPr>
      </p:pic>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a:xfrm>
            <a:off x="961029" y="1006774"/>
            <a:ext cx="10515600" cy="729157"/>
          </a:xfrm>
        </p:spPr>
        <p:txBody>
          <a:bodyPr>
            <a:normAutofit/>
          </a:bodyPr>
          <a:lstStyle/>
          <a:p>
            <a:r>
              <a:rPr lang="en-US" sz="3400"/>
              <a:t>Practice:  Graph the equation by plotting points </a:t>
            </a:r>
            <a:r>
              <a:rPr lang="en-US" sz="3400" i="1"/>
              <a:t>y = </a:t>
            </a:r>
            <a:r>
              <a:rPr lang="en-US" sz="3400"/>
              <a:t>5</a:t>
            </a:r>
            <a:r>
              <a:rPr lang="en-US" sz="3400" i="1"/>
              <a:t>x</a:t>
            </a:r>
            <a:endParaRPr lang="en-US" sz="3400"/>
          </a:p>
        </p:txBody>
      </p:sp>
      <p:pic>
        <p:nvPicPr>
          <p:cNvPr id="3" name="Picture 2">
            <a:extLst>
              <a:ext uri="{FF2B5EF4-FFF2-40B4-BE49-F238E27FC236}">
                <a16:creationId xmlns:a16="http://schemas.microsoft.com/office/drawing/2014/main" id="{D6CD846E-44B5-4B1B-275A-297CCDA022B3}"/>
              </a:ext>
            </a:extLst>
          </p:cNvPr>
          <p:cNvPicPr>
            <a:picLocks noChangeAspect="1"/>
          </p:cNvPicPr>
          <p:nvPr/>
        </p:nvPicPr>
        <p:blipFill>
          <a:blip r:embed="rId4"/>
          <a:stretch>
            <a:fillRect/>
          </a:stretch>
        </p:blipFill>
        <p:spPr>
          <a:xfrm>
            <a:off x="7582339" y="1845697"/>
            <a:ext cx="4048909" cy="4005529"/>
          </a:xfrm>
          <a:prstGeom prst="rect">
            <a:avLst/>
          </a:prstGeom>
        </p:spPr>
      </p:pic>
    </p:spTree>
    <p:extLst>
      <p:ext uri="{BB962C8B-B14F-4D97-AF65-F5344CB8AC3E}">
        <p14:creationId xmlns:p14="http://schemas.microsoft.com/office/powerpoint/2010/main" val="61656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a:xfrm>
                <a:off x="979714" y="1006774"/>
                <a:ext cx="10515600" cy="729157"/>
              </a:xfrm>
            </p:spPr>
            <p:txBody>
              <a:bodyPr>
                <a:normAutofit/>
              </a:bodyPr>
              <a:lstStyle/>
              <a:p>
                <a:r>
                  <a:rPr lang="en-US" sz="3100"/>
                  <a:t>Practice:  Use the slope to graph the equation </a:t>
                </a:r>
                <a:r>
                  <a:rPr lang="en-US" sz="3100" i="1"/>
                  <a:t>y = </a:t>
                </a:r>
                <a14:m>
                  <m:oMath xmlns:m="http://schemas.openxmlformats.org/officeDocument/2006/math">
                    <m:f>
                      <m:fPr>
                        <m:ctrlPr>
                          <a:rPr lang="en-US" sz="3100" i="1" dirty="0" smtClean="0">
                            <a:latin typeface="Cambria Math" panose="02040503050406030204" pitchFamily="18" charset="0"/>
                          </a:rPr>
                        </m:ctrlPr>
                      </m:fPr>
                      <m:num>
                        <m:r>
                          <a:rPr lang="en-US" sz="3100" b="0" i="1" dirty="0" smtClean="0">
                            <a:latin typeface="Cambria Math" panose="02040503050406030204" pitchFamily="18" charset="0"/>
                          </a:rPr>
                          <m:t>1</m:t>
                        </m:r>
                      </m:num>
                      <m:den>
                        <m:r>
                          <a:rPr lang="en-US" sz="3100" b="0" i="1" dirty="0" smtClean="0">
                            <a:latin typeface="Cambria Math" panose="02040503050406030204" pitchFamily="18" charset="0"/>
                          </a:rPr>
                          <m:t>3</m:t>
                        </m:r>
                      </m:den>
                    </m:f>
                  </m:oMath>
                </a14:m>
                <a:r>
                  <a:rPr lang="en-US" sz="3100" i="1"/>
                  <a:t> x</a:t>
                </a:r>
                <a:endParaRPr lang="en-US" sz="3100"/>
              </a:p>
            </p:txBody>
          </p:sp>
        </mc:Choice>
        <mc:Fallback>
          <p:sp>
            <p:nvSpPr>
              <p:cNvPr id="13" name="Title 12">
                <a:extLst>
                  <a:ext uri="{FF2B5EF4-FFF2-40B4-BE49-F238E27FC236}">
                    <a16:creationId xmlns:a16="http://schemas.microsoft.com/office/drawing/2014/main" id="{8FFA6BB5-97F1-F40E-85A6-720C025E3102}"/>
                  </a:ext>
                </a:extLst>
              </p:cNvPr>
              <p:cNvSpPr>
                <a:spLocks noGrp="1" noRot="1" noChangeAspect="1" noMove="1" noResize="1" noEditPoints="1" noAdjustHandles="1" noChangeArrowheads="1" noChangeShapeType="1" noTextEdit="1"/>
              </p:cNvSpPr>
              <p:nvPr>
                <p:ph type="title"/>
              </p:nvPr>
            </p:nvSpPr>
            <p:spPr>
              <a:xfrm>
                <a:off x="979714" y="1006774"/>
                <a:ext cx="10515600" cy="729157"/>
              </a:xfrm>
              <a:blipFill>
                <a:blip r:embed="rId2"/>
                <a:stretch>
                  <a:fillRect l="-1449" t="-3333" b="-10833"/>
                </a:stretch>
              </a:blipFill>
            </p:spPr>
            <p:txBody>
              <a:bodyPr/>
              <a:lstStyle/>
              <a:p>
                <a:r>
                  <a:rPr lang="en-US">
                    <a:noFill/>
                  </a:rPr>
                  <a:t> </a:t>
                </a:r>
              </a:p>
            </p:txBody>
          </p:sp>
        </mc:Fallback>
      </mc:AlternateContent>
      <p:pic>
        <p:nvPicPr>
          <p:cNvPr id="5" name="Content Placeholder 4">
            <a:extLst>
              <a:ext uri="{FF2B5EF4-FFF2-40B4-BE49-F238E27FC236}">
                <a16:creationId xmlns:a16="http://schemas.microsoft.com/office/drawing/2014/main" id="{2666375F-6708-167D-63A4-46B50332115B}"/>
              </a:ext>
            </a:extLst>
          </p:cNvPr>
          <p:cNvPicPr>
            <a:picLocks noGrp="1" noChangeAspect="1"/>
          </p:cNvPicPr>
          <p:nvPr>
            <p:ph idx="1"/>
          </p:nvPr>
        </p:nvPicPr>
        <p:blipFill>
          <a:blip r:embed="rId3"/>
          <a:stretch>
            <a:fillRect/>
          </a:stretch>
        </p:blipFill>
        <p:spPr>
          <a:xfrm>
            <a:off x="4280082" y="2009617"/>
            <a:ext cx="3893091" cy="4013496"/>
          </a:xfrm>
          <a:noFill/>
        </p:spPr>
      </p:pic>
    </p:spTree>
    <p:extLst>
      <p:ext uri="{BB962C8B-B14F-4D97-AF65-F5344CB8AC3E}">
        <p14:creationId xmlns:p14="http://schemas.microsoft.com/office/powerpoint/2010/main" val="1788954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66375F-6708-167D-63A4-46B50332115B}"/>
              </a:ext>
            </a:extLst>
          </p:cNvPr>
          <p:cNvPicPr>
            <a:picLocks noGrp="1" noChangeAspect="1"/>
          </p:cNvPicPr>
          <p:nvPr>
            <p:ph sz="half" idx="1"/>
          </p:nvPr>
        </p:nvPicPr>
        <p:blipFill rotWithShape="1">
          <a:blip r:embed="rId2"/>
          <a:srcRect t="13693" r="3" b="4852"/>
          <a:stretch/>
        </p:blipFill>
        <p:spPr>
          <a:xfrm>
            <a:off x="838200" y="2024408"/>
            <a:ext cx="5181600" cy="4351338"/>
          </a:xfrm>
          <a:noFill/>
        </p:spPr>
      </p:pic>
      <mc:AlternateContent xmlns:mc="http://schemas.openxmlformats.org/markup-compatibility/2006">
        <mc:Choice xmlns:a14="http://schemas.microsoft.com/office/drawing/2010/main" Requires="a14">
          <p:sp>
            <p:nvSpPr>
              <p:cNvPr id="13" name="Title 12">
                <a:extLst>
                  <a:ext uri="{FF2B5EF4-FFF2-40B4-BE49-F238E27FC236}">
                    <a16:creationId xmlns:a16="http://schemas.microsoft.com/office/drawing/2014/main" id="{8FFA6BB5-97F1-F40E-85A6-720C025E3102}"/>
                  </a:ext>
                </a:extLst>
              </p:cNvPr>
              <p:cNvSpPr>
                <a:spLocks noGrp="1"/>
              </p:cNvSpPr>
              <p:nvPr>
                <p:ph type="title"/>
              </p:nvPr>
            </p:nvSpPr>
            <p:spPr>
              <a:xfrm>
                <a:off x="961029" y="1006774"/>
                <a:ext cx="10515600" cy="729157"/>
              </a:xfrm>
            </p:spPr>
            <p:txBody>
              <a:bodyPr>
                <a:normAutofit/>
              </a:bodyPr>
              <a:lstStyle/>
              <a:p>
                <a:r>
                  <a:rPr lang="en-US" sz="3100"/>
                  <a:t>Practice:  Use the slope to graph the equation </a:t>
                </a:r>
                <a:r>
                  <a:rPr lang="en-US" sz="3100" i="1"/>
                  <a:t>y = </a:t>
                </a:r>
                <a14:m>
                  <m:oMath xmlns:m="http://schemas.openxmlformats.org/officeDocument/2006/math">
                    <m:f>
                      <m:fPr>
                        <m:ctrlPr>
                          <a:rPr lang="en-US" sz="3100" i="1" dirty="0" smtClean="0">
                            <a:latin typeface="Cambria Math" panose="02040503050406030204" pitchFamily="18" charset="0"/>
                          </a:rPr>
                        </m:ctrlPr>
                      </m:fPr>
                      <m:num>
                        <m:r>
                          <a:rPr lang="en-US" sz="3100" b="0" i="1" dirty="0" smtClean="0">
                            <a:latin typeface="Cambria Math" panose="02040503050406030204" pitchFamily="18" charset="0"/>
                          </a:rPr>
                          <m:t>1</m:t>
                        </m:r>
                      </m:num>
                      <m:den>
                        <m:r>
                          <a:rPr lang="en-US" sz="3100" b="0" i="1" dirty="0" smtClean="0">
                            <a:latin typeface="Cambria Math" panose="02040503050406030204" pitchFamily="18" charset="0"/>
                          </a:rPr>
                          <m:t>3</m:t>
                        </m:r>
                      </m:den>
                    </m:f>
                  </m:oMath>
                </a14:m>
                <a:r>
                  <a:rPr lang="en-US" sz="3100" i="1"/>
                  <a:t> x</a:t>
                </a:r>
                <a:endParaRPr lang="en-US" sz="3100"/>
              </a:p>
            </p:txBody>
          </p:sp>
        </mc:Choice>
        <mc:Fallback>
          <p:sp>
            <p:nvSpPr>
              <p:cNvPr id="13" name="Title 12">
                <a:extLst>
                  <a:ext uri="{FF2B5EF4-FFF2-40B4-BE49-F238E27FC236}">
                    <a16:creationId xmlns:a16="http://schemas.microsoft.com/office/drawing/2014/main" id="{8FFA6BB5-97F1-F40E-85A6-720C025E3102}"/>
                  </a:ext>
                </a:extLst>
              </p:cNvPr>
              <p:cNvSpPr>
                <a:spLocks noGrp="1" noRot="1" noChangeAspect="1" noMove="1" noResize="1" noEditPoints="1" noAdjustHandles="1" noChangeArrowheads="1" noChangeShapeType="1" noTextEdit="1"/>
              </p:cNvSpPr>
              <p:nvPr>
                <p:ph type="title"/>
              </p:nvPr>
            </p:nvSpPr>
            <p:spPr>
              <a:xfrm>
                <a:off x="961029" y="1006774"/>
                <a:ext cx="10515600" cy="729157"/>
              </a:xfrm>
              <a:blipFill>
                <a:blip r:embed="rId3"/>
                <a:stretch>
                  <a:fillRect l="-1449" t="-3333" b="-10833"/>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81FC3D24-E446-8AFF-DCD4-E0DE45B8928E}"/>
              </a:ext>
            </a:extLst>
          </p:cNvPr>
          <p:cNvPicPr>
            <a:picLocks noChangeAspect="1"/>
          </p:cNvPicPr>
          <p:nvPr/>
        </p:nvPicPr>
        <p:blipFill rotWithShape="1">
          <a:blip r:embed="rId4"/>
          <a:srcRect r="9922" b="4"/>
          <a:stretch/>
        </p:blipFill>
        <p:spPr>
          <a:xfrm>
            <a:off x="6172202" y="2024408"/>
            <a:ext cx="5181600" cy="4351338"/>
          </a:xfrm>
          <a:prstGeom prst="rect">
            <a:avLst/>
          </a:prstGeom>
          <a:noFill/>
        </p:spPr>
      </p:pic>
    </p:spTree>
    <p:extLst>
      <p:ext uri="{BB962C8B-B14F-4D97-AF65-F5344CB8AC3E}">
        <p14:creationId xmlns:p14="http://schemas.microsoft.com/office/powerpoint/2010/main" val="396435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0443CFFC-8CA0-E100-CA6B-BEBDE17AE18E}"/>
              </a:ext>
            </a:extLst>
          </p:cNvPr>
          <p:cNvSpPr>
            <a:spLocks noGrp="1"/>
          </p:cNvSpPr>
          <p:nvPr>
            <p:ph type="title"/>
          </p:nvPr>
        </p:nvSpPr>
        <p:spPr>
          <a:xfrm>
            <a:off x="979714" y="1006774"/>
            <a:ext cx="10515600" cy="729157"/>
          </a:xfrm>
        </p:spPr>
        <p:txBody>
          <a:bodyPr>
            <a:normAutofit/>
          </a:bodyPr>
          <a:lstStyle/>
          <a:p>
            <a:r>
              <a:rPr lang="en-US"/>
              <a:t>GeoGebra practice</a:t>
            </a:r>
          </a:p>
        </p:txBody>
      </p:sp>
      <p:graphicFrame>
        <p:nvGraphicFramePr>
          <p:cNvPr id="18" name="Content Placeholder 2">
            <a:extLst>
              <a:ext uri="{FF2B5EF4-FFF2-40B4-BE49-F238E27FC236}">
                <a16:creationId xmlns:a16="http://schemas.microsoft.com/office/drawing/2014/main" id="{7A6218AC-7261-951C-81B4-72BB210EF4C6}"/>
              </a:ext>
            </a:extLst>
          </p:cNvPr>
          <p:cNvGraphicFramePr>
            <a:graphicFrameLocks noGrp="1"/>
          </p:cNvGraphicFramePr>
          <p:nvPr>
            <p:ph idx="1"/>
            <p:extLst>
              <p:ext uri="{D42A27DB-BD31-4B8C-83A1-F6EECF244321}">
                <p14:modId xmlns:p14="http://schemas.microsoft.com/office/powerpoint/2010/main" val="358290659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2786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3B730-043E-0801-7B3D-067516E12869}"/>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dirty="0"/>
              <a:t>Summary</a:t>
            </a:r>
          </a:p>
        </p:txBody>
      </p:sp>
      <p:graphicFrame>
        <p:nvGraphicFramePr>
          <p:cNvPr id="8" name="Content Placeholder 3">
            <a:extLst>
              <a:ext uri="{FF2B5EF4-FFF2-40B4-BE49-F238E27FC236}">
                <a16:creationId xmlns:a16="http://schemas.microsoft.com/office/drawing/2014/main" id="{788D40CA-CBF6-25FE-7D5A-2A6FD38F664B}"/>
              </a:ext>
            </a:extLst>
          </p:cNvPr>
          <p:cNvGraphicFramePr>
            <a:graphicFrameLocks noGrp="1"/>
          </p:cNvGraphicFramePr>
          <p:nvPr>
            <p:ph idx="1"/>
            <p:extLst>
              <p:ext uri="{D42A27DB-BD31-4B8C-83A1-F6EECF244321}">
                <p14:modId xmlns:p14="http://schemas.microsoft.com/office/powerpoint/2010/main" val="91333618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9225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1D02F-83AA-8E69-87E0-A6C995AE82E4}"/>
              </a:ext>
            </a:extLst>
          </p:cNvPr>
          <p:cNvSpPr>
            <a:spLocks noGrp="1"/>
          </p:cNvSpPr>
          <p:nvPr>
            <p:ph type="title" idx="4294967295"/>
          </p:nvPr>
        </p:nvSpPr>
        <p:spPr>
          <a:xfrm>
            <a:off x="0" y="987425"/>
            <a:ext cx="4486275" cy="1089025"/>
          </a:xfrm>
        </p:spPr>
        <p:txBody>
          <a:bodyPr vert="horz" lIns="91440" tIns="45720" rIns="91440" bIns="45720" rtlCol="0" anchor="b">
            <a:normAutofit/>
          </a:bodyPr>
          <a:lstStyle/>
          <a:p>
            <a:r>
              <a:rPr lang="en-US" sz="3400"/>
              <a:t>What is a Straight Line?</a:t>
            </a:r>
          </a:p>
        </p:txBody>
      </p:sp>
      <p:pic>
        <p:nvPicPr>
          <p:cNvPr id="8" name="Picture 7">
            <a:extLst>
              <a:ext uri="{FF2B5EF4-FFF2-40B4-BE49-F238E27FC236}">
                <a16:creationId xmlns:a16="http://schemas.microsoft.com/office/drawing/2014/main" id="{736CFDBD-3190-9351-F9E5-FBE0F34F0E78}"/>
              </a:ext>
            </a:extLst>
          </p:cNvPr>
          <p:cNvPicPr>
            <a:picLocks noChangeAspect="1"/>
          </p:cNvPicPr>
          <p:nvPr/>
        </p:nvPicPr>
        <p:blipFill>
          <a:blip r:embed="rId3"/>
          <a:stretch>
            <a:fillRect/>
          </a:stretch>
        </p:blipFill>
        <p:spPr>
          <a:xfrm>
            <a:off x="5552888" y="2751748"/>
            <a:ext cx="4662808" cy="2644344"/>
          </a:xfrm>
          <a:prstGeom prst="rect">
            <a:avLst/>
          </a:prstGeom>
        </p:spPr>
      </p:pic>
      <p:sp>
        <p:nvSpPr>
          <p:cNvPr id="13" name="Content Placeholder 3">
            <a:extLst>
              <a:ext uri="{FF2B5EF4-FFF2-40B4-BE49-F238E27FC236}">
                <a16:creationId xmlns:a16="http://schemas.microsoft.com/office/drawing/2014/main" id="{135D459E-98EA-B587-492A-98FF346A696E}"/>
              </a:ext>
            </a:extLst>
          </p:cNvPr>
          <p:cNvSpPr>
            <a:spLocks noGrp="1"/>
          </p:cNvSpPr>
          <p:nvPr>
            <p:ph type="body" sz="quarter" idx="13"/>
          </p:nvPr>
        </p:nvSpPr>
        <p:spPr>
          <a:xfrm>
            <a:off x="893763" y="2235200"/>
            <a:ext cx="4905375" cy="1238250"/>
          </a:xfrm>
        </p:spPr>
        <p:txBody>
          <a:bodyPr vert="horz" lIns="91440" tIns="45720" rIns="91440" bIns="45720" rtlCol="0" anchor="t">
            <a:normAutofit/>
          </a:bodyPr>
          <a:lstStyle/>
          <a:p>
            <a:r>
              <a:rPr lang="en-US" sz="1700" dirty="0"/>
              <a:t>Straight lines have no curves</a:t>
            </a:r>
          </a:p>
          <a:p>
            <a:r>
              <a:rPr lang="en-US" sz="1700" dirty="0"/>
              <a:t>Straight lines do not change direction</a:t>
            </a:r>
          </a:p>
        </p:txBody>
      </p:sp>
    </p:spTree>
    <p:extLst>
      <p:ext uri="{BB962C8B-B14F-4D97-AF65-F5344CB8AC3E}">
        <p14:creationId xmlns:p14="http://schemas.microsoft.com/office/powerpoint/2010/main" val="717250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Small walkway winding through enchanted summer forest.&#10;Abstract from Northern Velebit National Park, Croatia. UNESCO World Heritage Site. The Northern Velebit National Park is recognizable by its preserved biodiversity, richness of the natural phenomena and experience of pristine wilderness.">
            <a:extLst>
              <a:ext uri="{FF2B5EF4-FFF2-40B4-BE49-F238E27FC236}">
                <a16:creationId xmlns:a16="http://schemas.microsoft.com/office/drawing/2014/main" id="{FE9116CC-A5C5-EE65-9B78-13423B2D6420}"/>
              </a:ext>
            </a:extLst>
          </p:cNvPr>
          <p:cNvPicPr>
            <a:picLocks noGrp="1" noChangeAspect="1"/>
          </p:cNvPicPr>
          <p:nvPr>
            <p:ph sz="half" idx="1"/>
          </p:nvPr>
        </p:nvPicPr>
        <p:blipFill rotWithShape="1">
          <a:blip r:embed="rId3"/>
          <a:stretch/>
        </p:blipFill>
        <p:spPr>
          <a:xfrm>
            <a:off x="838200" y="2256631"/>
            <a:ext cx="5181600" cy="388620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 name="Title 1">
            <a:extLst>
              <a:ext uri="{FF2B5EF4-FFF2-40B4-BE49-F238E27FC236}">
                <a16:creationId xmlns:a16="http://schemas.microsoft.com/office/drawing/2014/main" id="{399BFC9A-5BF8-3397-6EEC-F4AD8CA941E7}"/>
              </a:ext>
            </a:extLst>
          </p:cNvPr>
          <p:cNvSpPr>
            <a:spLocks noGrp="1"/>
          </p:cNvSpPr>
          <p:nvPr>
            <p:ph type="title"/>
          </p:nvPr>
        </p:nvSpPr>
        <p:spPr/>
        <p:txBody>
          <a:bodyPr vert="horz" lIns="91440" tIns="45720" rIns="91440" bIns="45720" rtlCol="0" anchor="b">
            <a:normAutofit/>
          </a:bodyPr>
          <a:lstStyle/>
          <a:p>
            <a:r>
              <a:rPr lang="en-US" sz="3200"/>
              <a:t>Slope of a Straight Line</a:t>
            </a:r>
          </a:p>
        </p:txBody>
      </p:sp>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8A7BEE8B-87A0-2528-172E-D955EBA27DF6}"/>
                  </a:ext>
                </a:extLst>
              </p:cNvPr>
              <p:cNvSpPr>
                <a:spLocks noGrp="1"/>
              </p:cNvSpPr>
              <p:nvPr>
                <p:ph sz="half" idx="13"/>
              </p:nvPr>
            </p:nvSpPr>
            <p:spPr/>
            <p:txBody>
              <a:bodyPr vert="horz" lIns="91440" tIns="45720" rIns="91440" bIns="45720" rtlCol="0" anchor="t">
                <a:normAutofit/>
              </a:bodyPr>
              <a:lstStyle/>
              <a:p>
                <a:r>
                  <a:rPr lang="en-US" sz="1700" dirty="0"/>
                  <a:t>The slope of a straight line is the measure of its steepness</a:t>
                </a:r>
              </a:p>
              <a:p>
                <a:r>
                  <a:rPr lang="en-US" sz="1700" dirty="0"/>
                  <a:t>The slope of a straight line is constant throughout its length</a:t>
                </a:r>
              </a:p>
              <a:p>
                <a:r>
                  <a:rPr lang="en-US" sz="1700" dirty="0"/>
                  <a:t>It is the ratio of the change in </a:t>
                </a:r>
                <a:r>
                  <a:rPr lang="en-US" sz="1700" i="1" dirty="0"/>
                  <a:t>y</a:t>
                </a:r>
                <a:r>
                  <a:rPr lang="en-US" sz="1700" dirty="0"/>
                  <a:t> to the change in </a:t>
                </a:r>
                <a:r>
                  <a:rPr lang="en-US" sz="1700" i="1" dirty="0"/>
                  <a:t>x</a:t>
                </a:r>
              </a:p>
              <a:p>
                <a14:m>
                  <m:oMath xmlns:m="http://schemas.openxmlformats.org/officeDocument/2006/math">
                    <m:f>
                      <m:fPr>
                        <m:ctrlPr>
                          <a:rPr lang="en-US" sz="2800" i="1" smtClean="0">
                            <a:latin typeface="Cambria Math" panose="02040503050406030204" pitchFamily="18" charset="0"/>
                          </a:rPr>
                        </m:ctrlPr>
                      </m:fPr>
                      <m:num>
                        <m:r>
                          <m:rPr>
                            <m:sty m:val="p"/>
                          </m:rPr>
                          <a:rPr lang="el-GR" sz="2800" b="0" i="0" smtClean="0">
                            <a:latin typeface="Cambria Math" panose="02040503050406030204" pitchFamily="18" charset="0"/>
                          </a:rPr>
                          <m:t>Δ</m:t>
                        </m:r>
                        <m:r>
                          <a:rPr lang="en-US" sz="2800" b="0" i="1" smtClean="0">
                            <a:latin typeface="Cambria Math" panose="02040503050406030204" pitchFamily="18" charset="0"/>
                          </a:rPr>
                          <m:t>𝑦</m:t>
                        </m:r>
                      </m:num>
                      <m:den>
                        <m:r>
                          <m:rPr>
                            <m:sty m:val="p"/>
                          </m:rPr>
                          <a:rPr lang="el-GR" sz="2800" b="0" i="0" smtClean="0">
                            <a:latin typeface="Cambria Math" panose="02040503050406030204" pitchFamily="18" charset="0"/>
                          </a:rPr>
                          <m:t>Δ</m:t>
                        </m:r>
                        <m:r>
                          <a:rPr lang="en-US" sz="2800" b="0" i="1" smtClean="0">
                            <a:latin typeface="Cambria Math" panose="02040503050406030204" pitchFamily="18" charset="0"/>
                          </a:rPr>
                          <m:t>𝑥</m:t>
                        </m:r>
                      </m:den>
                    </m:f>
                  </m:oMath>
                </a14:m>
                <a:r>
                  <a:rPr lang="en-US" sz="1700" i="1" dirty="0"/>
                  <a:t> </a:t>
                </a:r>
                <a:r>
                  <a:rPr lang="en-US" sz="1700" dirty="0"/>
                  <a:t>change in </a:t>
                </a:r>
                <a:r>
                  <a:rPr lang="en-US" sz="1700" i="1" dirty="0"/>
                  <a:t>y </a:t>
                </a:r>
                <a:r>
                  <a:rPr lang="en-US" sz="1700" dirty="0"/>
                  <a:t>over the change in </a:t>
                </a:r>
                <a:r>
                  <a:rPr lang="en-US" sz="1700" i="1" dirty="0"/>
                  <a:t>x</a:t>
                </a:r>
              </a:p>
            </p:txBody>
          </p:sp>
        </mc:Choice>
        <mc:Fallback>
          <p:sp>
            <p:nvSpPr>
              <p:cNvPr id="4" name="Content Placeholder 3">
                <a:extLst>
                  <a:ext uri="{FF2B5EF4-FFF2-40B4-BE49-F238E27FC236}">
                    <a16:creationId xmlns:a16="http://schemas.microsoft.com/office/drawing/2014/main" id="{8A7BEE8B-87A0-2528-172E-D955EBA27DF6}"/>
                  </a:ext>
                </a:extLst>
              </p:cNvPr>
              <p:cNvSpPr>
                <a:spLocks noGrp="1" noRot="1" noChangeAspect="1" noMove="1" noResize="1" noEditPoints="1" noAdjustHandles="1" noChangeArrowheads="1" noChangeShapeType="1" noTextEdit="1"/>
              </p:cNvSpPr>
              <p:nvPr>
                <p:ph sz="half" idx="13"/>
              </p:nvPr>
            </p:nvSpPr>
            <p:spPr>
              <a:blipFill>
                <a:blip r:embed="rId4"/>
                <a:stretch>
                  <a:fillRect t="-980" r="-235"/>
                </a:stretch>
              </a:blipFill>
            </p:spPr>
            <p:txBody>
              <a:bodyPr/>
              <a:lstStyle/>
              <a:p>
                <a:r>
                  <a:rPr lang="en-US">
                    <a:noFill/>
                  </a:rPr>
                  <a:t> </a:t>
                </a:r>
              </a:p>
            </p:txBody>
          </p:sp>
        </mc:Fallback>
      </mc:AlternateContent>
    </p:spTree>
    <p:extLst>
      <p:ext uri="{BB962C8B-B14F-4D97-AF65-F5344CB8AC3E}">
        <p14:creationId xmlns:p14="http://schemas.microsoft.com/office/powerpoint/2010/main" val="11231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F75A-A1AA-D797-E2D7-5753708867D4}"/>
              </a:ext>
            </a:extLst>
          </p:cNvPr>
          <p:cNvSpPr>
            <a:spLocks noGrp="1"/>
          </p:cNvSpPr>
          <p:nvPr>
            <p:ph type="title"/>
          </p:nvPr>
        </p:nvSpPr>
        <p:spPr>
          <a:xfrm>
            <a:off x="241512" y="329547"/>
            <a:ext cx="4783090" cy="1087819"/>
          </a:xfrm>
        </p:spPr>
        <p:txBody>
          <a:bodyPr vert="horz" lIns="91440" tIns="45720" rIns="91440" bIns="45720" rtlCol="0" anchor="b">
            <a:normAutofit/>
          </a:bodyPr>
          <a:lstStyle/>
          <a:p>
            <a:r>
              <a:rPr lang="en-US" sz="3400" dirty="0"/>
              <a:t>Equation of a Straight Line</a:t>
            </a:r>
          </a:p>
        </p:txBody>
      </p:sp>
      <p:pic>
        <p:nvPicPr>
          <p:cNvPr id="5" name="Content Placeholder 4" descr="Blue checkered graph paper">
            <a:extLst>
              <a:ext uri="{FF2B5EF4-FFF2-40B4-BE49-F238E27FC236}">
                <a16:creationId xmlns:a16="http://schemas.microsoft.com/office/drawing/2014/main" id="{71A6C10E-1278-899D-B829-9C519E7E0A0E}"/>
              </a:ext>
            </a:extLst>
          </p:cNvPr>
          <p:cNvPicPr>
            <a:picLocks noGrp="1" noChangeAspect="1"/>
          </p:cNvPicPr>
          <p:nvPr>
            <p:ph sz="half" idx="1"/>
          </p:nvPr>
        </p:nvPicPr>
        <p:blipFill>
          <a:blip r:embed="rId3"/>
          <a:stretch>
            <a:fillRect/>
          </a:stretch>
        </p:blipFill>
        <p:spPr>
          <a:xfrm>
            <a:off x="5385816" y="873457"/>
            <a:ext cx="6440424" cy="5055732"/>
          </a:xfrm>
          <a:prstGeom prst="rect">
            <a:avLst/>
          </a:prstGeom>
        </p:spPr>
      </p:pic>
      <p:sp>
        <p:nvSpPr>
          <p:cNvPr id="4" name="Content Placeholder 3">
            <a:extLst>
              <a:ext uri="{FF2B5EF4-FFF2-40B4-BE49-F238E27FC236}">
                <a16:creationId xmlns:a16="http://schemas.microsoft.com/office/drawing/2014/main" id="{13977B81-77E4-E55D-1080-5D0B1176D4E8}"/>
              </a:ext>
            </a:extLst>
          </p:cNvPr>
          <p:cNvSpPr>
            <a:spLocks noGrp="1"/>
          </p:cNvSpPr>
          <p:nvPr>
            <p:ph sz="half" idx="2"/>
          </p:nvPr>
        </p:nvSpPr>
        <p:spPr>
          <a:xfrm>
            <a:off x="411480" y="2684095"/>
            <a:ext cx="4443154" cy="3492868"/>
          </a:xfrm>
        </p:spPr>
        <p:txBody>
          <a:bodyPr vert="horz" lIns="91440" tIns="45720" rIns="91440" bIns="45720" rtlCol="0">
            <a:normAutofit/>
          </a:bodyPr>
          <a:lstStyle/>
          <a:p>
            <a:r>
              <a:rPr lang="en-US" sz="1700" dirty="0"/>
              <a:t>The equation of a straight line is </a:t>
            </a:r>
            <a:r>
              <a:rPr lang="en-US" sz="1700" i="1" dirty="0"/>
              <a:t>y = mx</a:t>
            </a:r>
          </a:p>
          <a:p>
            <a:r>
              <a:rPr lang="en-US" sz="1700" i="1" dirty="0"/>
              <a:t>m</a:t>
            </a:r>
            <a:r>
              <a:rPr lang="en-US" sz="1700" dirty="0"/>
              <a:t> is the slope of the line</a:t>
            </a:r>
          </a:p>
        </p:txBody>
      </p:sp>
    </p:spTree>
    <p:extLst>
      <p:ext uri="{BB962C8B-B14F-4D97-AF65-F5344CB8AC3E}">
        <p14:creationId xmlns:p14="http://schemas.microsoft.com/office/powerpoint/2010/main" val="275958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DD14-E7B8-43A3-F127-8CEE4153B8E7}"/>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Deriving the Equation y = mx</a:t>
            </a:r>
          </a:p>
        </p:txBody>
      </p:sp>
      <p:graphicFrame>
        <p:nvGraphicFramePr>
          <p:cNvPr id="8" name="Content Placeholder 3">
            <a:extLst>
              <a:ext uri="{FF2B5EF4-FFF2-40B4-BE49-F238E27FC236}">
                <a16:creationId xmlns:a16="http://schemas.microsoft.com/office/drawing/2014/main" id="{F3F7253A-4E5C-BC82-082E-A0CAA0834B49}"/>
              </a:ext>
            </a:extLst>
          </p:cNvPr>
          <p:cNvGraphicFramePr>
            <a:graphicFrameLocks noGrp="1"/>
          </p:cNvGraphicFramePr>
          <p:nvPr>
            <p:ph idx="1"/>
            <p:extLst>
              <p:ext uri="{D42A27DB-BD31-4B8C-83A1-F6EECF244321}">
                <p14:modId xmlns:p14="http://schemas.microsoft.com/office/powerpoint/2010/main" val="1592824"/>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82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odecahedron decorative object shapes rotated from different angles isolated on white background with clipping path">
            <a:extLst>
              <a:ext uri="{FF2B5EF4-FFF2-40B4-BE49-F238E27FC236}">
                <a16:creationId xmlns:a16="http://schemas.microsoft.com/office/drawing/2014/main" id="{64C7DD4D-78DF-D9AE-B4EE-362046AB5FE2}"/>
              </a:ext>
            </a:extLst>
          </p:cNvPr>
          <p:cNvPicPr>
            <a:picLocks noGrp="1" noChangeAspect="1"/>
          </p:cNvPicPr>
          <p:nvPr>
            <p:ph sz="half" idx="1"/>
          </p:nvPr>
        </p:nvPicPr>
        <p:blipFill rotWithShape="1">
          <a:blip r:embed="rId3"/>
          <a:stretch/>
        </p:blipFill>
        <p:spPr>
          <a:xfrm>
            <a:off x="838200" y="2706985"/>
            <a:ext cx="5181600" cy="2985492"/>
          </a:xfrm>
          <a:prstGeom prst="rect">
            <a:avLst/>
          </a:prstGeom>
        </p:spPr>
      </p:pic>
      <p:sp>
        <p:nvSpPr>
          <p:cNvPr id="2" name="Title 1">
            <a:extLst>
              <a:ext uri="{FF2B5EF4-FFF2-40B4-BE49-F238E27FC236}">
                <a16:creationId xmlns:a16="http://schemas.microsoft.com/office/drawing/2014/main" id="{B30B6C68-8F27-F949-2198-C50C78F39507}"/>
              </a:ext>
            </a:extLst>
          </p:cNvPr>
          <p:cNvSpPr>
            <a:spLocks noGrp="1"/>
          </p:cNvSpPr>
          <p:nvPr>
            <p:ph type="title"/>
          </p:nvPr>
        </p:nvSpPr>
        <p:spPr/>
        <p:txBody>
          <a:bodyPr vert="horz" lIns="91440" tIns="45720" rIns="91440" bIns="45720" rtlCol="0" anchor="ctr">
            <a:normAutofit/>
          </a:bodyPr>
          <a:lstStyle/>
          <a:p>
            <a:r>
              <a:rPr lang="en-US" dirty="0"/>
              <a:t>Practice Exercise</a:t>
            </a:r>
          </a:p>
        </p:txBody>
      </p:sp>
      <p:sp>
        <p:nvSpPr>
          <p:cNvPr id="4" name="Content Placeholder 3">
            <a:extLst>
              <a:ext uri="{FF2B5EF4-FFF2-40B4-BE49-F238E27FC236}">
                <a16:creationId xmlns:a16="http://schemas.microsoft.com/office/drawing/2014/main" id="{64560032-E048-652C-4A43-199B1549CFB6}"/>
              </a:ext>
            </a:extLst>
          </p:cNvPr>
          <p:cNvSpPr>
            <a:spLocks noGrp="1"/>
          </p:cNvSpPr>
          <p:nvPr>
            <p:ph sz="half" idx="13"/>
          </p:nvPr>
        </p:nvSpPr>
        <p:spPr/>
        <p:txBody>
          <a:bodyPr vert="horz" lIns="91440" tIns="45720" rIns="91440" bIns="45720" rtlCol="0" anchor="ctr">
            <a:normAutofit/>
          </a:bodyPr>
          <a:lstStyle/>
          <a:p>
            <a:r>
              <a:rPr lang="en-US" sz="1800"/>
              <a:t>Choose any two points on a line passing through the origin</a:t>
            </a:r>
          </a:p>
          <a:p>
            <a:r>
              <a:rPr lang="en-US" sz="1800"/>
              <a:t>Find the slope of the line</a:t>
            </a:r>
          </a:p>
          <a:p>
            <a:r>
              <a:rPr lang="en-US" sz="1800"/>
              <a:t>Write the equation y = mx</a:t>
            </a:r>
          </a:p>
        </p:txBody>
      </p:sp>
    </p:spTree>
    <p:extLst>
      <p:ext uri="{BB962C8B-B14F-4D97-AF65-F5344CB8AC3E}">
        <p14:creationId xmlns:p14="http://schemas.microsoft.com/office/powerpoint/2010/main" val="127249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n a graph&#10;&#10;Description automatically generated">
            <a:extLst>
              <a:ext uri="{FF2B5EF4-FFF2-40B4-BE49-F238E27FC236}">
                <a16:creationId xmlns:a16="http://schemas.microsoft.com/office/drawing/2014/main" id="{373F5604-48BB-90E7-55E7-A0093C4C3119}"/>
              </a:ext>
            </a:extLst>
          </p:cNvPr>
          <p:cNvPicPr>
            <a:picLocks noChangeAspect="1"/>
          </p:cNvPicPr>
          <p:nvPr/>
        </p:nvPicPr>
        <p:blipFill rotWithShape="1">
          <a:blip r:embed="rId2"/>
          <a:srcRect t="8510"/>
          <a:stretch/>
        </p:blipFill>
        <p:spPr>
          <a:xfrm>
            <a:off x="3537642" y="214009"/>
            <a:ext cx="5369633" cy="6274340"/>
          </a:xfrm>
          <a:prstGeom prst="rect">
            <a:avLst/>
          </a:prstGeom>
        </p:spPr>
      </p:pic>
    </p:spTree>
    <p:extLst>
      <p:ext uri="{BB962C8B-B14F-4D97-AF65-F5344CB8AC3E}">
        <p14:creationId xmlns:p14="http://schemas.microsoft.com/office/powerpoint/2010/main" val="1452990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82DD56-E8B4-92E0-7B98-55A6316C49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F59424-7126-D931-B928-9E0F55825BE5}"/>
              </a:ext>
            </a:extLst>
          </p:cNvPr>
          <p:cNvPicPr>
            <a:picLocks noChangeAspect="1"/>
          </p:cNvPicPr>
          <p:nvPr/>
        </p:nvPicPr>
        <p:blipFill>
          <a:blip r:embed="rId2"/>
          <a:stretch>
            <a:fillRect/>
          </a:stretch>
        </p:blipFill>
        <p:spPr>
          <a:xfrm>
            <a:off x="5826867" y="1676155"/>
            <a:ext cx="5830114" cy="3505689"/>
          </a:xfrm>
          <a:prstGeom prst="rect">
            <a:avLst/>
          </a:prstGeom>
        </p:spPr>
      </p:pic>
      <p:pic>
        <p:nvPicPr>
          <p:cNvPr id="5" name="Picture 4">
            <a:extLst>
              <a:ext uri="{FF2B5EF4-FFF2-40B4-BE49-F238E27FC236}">
                <a16:creationId xmlns:a16="http://schemas.microsoft.com/office/drawing/2014/main" id="{CFEC1FF1-B598-4082-0395-B95BE3FCC7C7}"/>
              </a:ext>
            </a:extLst>
          </p:cNvPr>
          <p:cNvPicPr>
            <a:picLocks noChangeAspect="1"/>
          </p:cNvPicPr>
          <p:nvPr/>
        </p:nvPicPr>
        <p:blipFill rotWithShape="1">
          <a:blip r:embed="rId3"/>
          <a:srcRect t="17979"/>
          <a:stretch/>
        </p:blipFill>
        <p:spPr>
          <a:xfrm>
            <a:off x="248989" y="671209"/>
            <a:ext cx="5371042" cy="5145426"/>
          </a:xfrm>
          <a:prstGeom prst="rect">
            <a:avLst/>
          </a:prstGeom>
        </p:spPr>
      </p:pic>
    </p:spTree>
    <p:extLst>
      <p:ext uri="{BB962C8B-B14F-4D97-AF65-F5344CB8AC3E}">
        <p14:creationId xmlns:p14="http://schemas.microsoft.com/office/powerpoint/2010/main" val="4288396136"/>
      </p:ext>
    </p:extLst>
  </p:cSld>
  <p:clrMapOvr>
    <a:masterClrMapping/>
  </p:clrMapOvr>
</p:sld>
</file>

<file path=ppt/theme/theme1.xml><?xml version="1.0" encoding="utf-8"?>
<a:theme xmlns:a="http://schemas.openxmlformats.org/drawingml/2006/main" name="Theme1">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CE7E13E-D7F7-41C1-96C2-C12F014C81C5}" vid="{104686B0-C349-4127-A1D0-6436BF9428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7" ma:contentTypeDescription="Create a new document." ma:contentTypeScope="" ma:versionID="96d7a6ae40e9af5c92dcbf6b3c7ed940">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00d05021fa0fb2df0d8bc30f9a56c25d"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A88667-B399-467F-8D4E-49B9758CBA7C}">
  <ds:schemaRefs>
    <ds:schemaRef ds:uri="http://schemas.microsoft.com/sharepoint/v3/contenttype/forms"/>
  </ds:schemaRefs>
</ds:datastoreItem>
</file>

<file path=customXml/itemProps2.xml><?xml version="1.0" encoding="utf-8"?>
<ds:datastoreItem xmlns:ds="http://schemas.openxmlformats.org/officeDocument/2006/customXml" ds:itemID="{5E66B692-3A32-4098-89D7-F13C04218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CBC2B3-E206-4D08-9764-C376348068A4}">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docProps/app.xml><?xml version="1.0" encoding="utf-8"?>
<Properties xmlns="http://schemas.openxmlformats.org/officeDocument/2006/extended-properties" xmlns:vt="http://schemas.openxmlformats.org/officeDocument/2006/docPropsVTypes">
  <Template>Theme1</Template>
  <TotalTime>1061</TotalTime>
  <Words>1495</Words>
  <Application>Microsoft Office PowerPoint</Application>
  <PresentationFormat>Widescreen</PresentationFormat>
  <Paragraphs>100</Paragraphs>
  <Slides>27</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 Math</vt:lpstr>
      <vt:lpstr>Open Sans Light</vt:lpstr>
      <vt:lpstr>Open Sans SemiBold</vt:lpstr>
      <vt:lpstr>Theme1</vt:lpstr>
      <vt:lpstr>PowerPoint Presentation</vt:lpstr>
      <vt:lpstr>Key Words</vt:lpstr>
      <vt:lpstr>What is a Straight Line?</vt:lpstr>
      <vt:lpstr>Slope of a Straight Line</vt:lpstr>
      <vt:lpstr>Equation of a Straight Line</vt:lpstr>
      <vt:lpstr>Deriving the Equation y = mx</vt:lpstr>
      <vt:lpstr>Practice Exercise</vt:lpstr>
      <vt:lpstr>PowerPoint Presentation</vt:lpstr>
      <vt:lpstr>PowerPoint Presentation</vt:lpstr>
      <vt:lpstr>PowerPoint Presentation</vt:lpstr>
      <vt:lpstr>PowerPoint Presentation</vt:lpstr>
      <vt:lpstr>Distance-Time Graph</vt:lpstr>
      <vt:lpstr>Velocity-Time Graph</vt:lpstr>
      <vt:lpstr>What are Proportional Relationships?</vt:lpstr>
      <vt:lpstr>Graphing Proportional Relationships</vt:lpstr>
      <vt:lpstr>The Coordinate Plane</vt:lpstr>
      <vt:lpstr>Graphing Using Slope</vt:lpstr>
      <vt:lpstr>Graphing by Plotting Points</vt:lpstr>
      <vt:lpstr>Practice:  Graph the equation by plotting points y = 5x</vt:lpstr>
      <vt:lpstr>Practice:  Graph the equation by plotting points y = 5x</vt:lpstr>
      <vt:lpstr>Practice:  Graph the equation by plotting points y = 5x</vt:lpstr>
      <vt:lpstr>Practice:  Graph the equation by plotting points y = 5x</vt:lpstr>
      <vt:lpstr>Practice:  Use the slope to graph the equation y = 1/3 x</vt:lpstr>
      <vt:lpstr>Practice:  Use the slope to graph the equation y = 1/3 x</vt:lpstr>
      <vt:lpstr>GeoGebra practice</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46</cp:revision>
  <dcterms:created xsi:type="dcterms:W3CDTF">2024-01-09T20:14:24Z</dcterms:created>
  <dcterms:modified xsi:type="dcterms:W3CDTF">2024-02-01T15:51:17Z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