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1"/>
  </p:notesMasterIdLst>
  <p:sldIdLst>
    <p:sldId id="256" r:id="rId5"/>
    <p:sldId id="257" r:id="rId6"/>
    <p:sldId id="258" r:id="rId7"/>
    <p:sldId id="259" r:id="rId8"/>
    <p:sldId id="262" r:id="rId9"/>
    <p:sldId id="263" r:id="rId10"/>
    <p:sldId id="265" r:id="rId11"/>
    <p:sldId id="264" r:id="rId12"/>
    <p:sldId id="266" r:id="rId13"/>
    <p:sldId id="267" r:id="rId14"/>
    <p:sldId id="271" r:id="rId15"/>
    <p:sldId id="270" r:id="rId16"/>
    <p:sldId id="269" r:id="rId17"/>
    <p:sldId id="268" r:id="rId18"/>
    <p:sldId id="261" r:id="rId19"/>
    <p:sldId id="3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85491-30D1-CF77-8DF4-FC237EDF446C}" v="77" dt="2024-01-12T13:56:41.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2" d="100"/>
          <a:sy n="112" d="100"/>
        </p:scale>
        <p:origin x="16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6B02B-F853-42C9-9496-CC3FD3F4F4E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063526-790C-45FA-AEDE-442713CA0096}">
      <dgm:prSet/>
      <dgm:spPr/>
      <dgm:t>
        <a:bodyPr/>
        <a:lstStyle/>
        <a:p>
          <a:r>
            <a:rPr lang="en-US" b="1" i="0"/>
            <a:t>Rate of Change is used to describe the relationship between two variables in a linear function.</a:t>
          </a:r>
          <a:endParaRPr lang="en-US"/>
        </a:p>
      </dgm:t>
    </dgm:pt>
    <dgm:pt modelId="{7D5B7776-4695-4DD1-8F46-24E1F69AD18C}" type="parTrans" cxnId="{821A1A7A-62FE-48FF-B1EB-3C0F08FA6FEF}">
      <dgm:prSet/>
      <dgm:spPr/>
      <dgm:t>
        <a:bodyPr/>
        <a:lstStyle/>
        <a:p>
          <a:endParaRPr lang="en-US"/>
        </a:p>
      </dgm:t>
    </dgm:pt>
    <dgm:pt modelId="{4AD38896-B2F9-4116-8EB3-0A9FC58906CA}" type="sibTrans" cxnId="{821A1A7A-62FE-48FF-B1EB-3C0F08FA6FEF}">
      <dgm:prSet/>
      <dgm:spPr/>
      <dgm:t>
        <a:bodyPr/>
        <a:lstStyle/>
        <a:p>
          <a:endParaRPr lang="en-US"/>
        </a:p>
      </dgm:t>
    </dgm:pt>
    <dgm:pt modelId="{5D39AD94-E592-4134-99BD-8038DB894CCC}">
      <dgm:prSet/>
      <dgm:spPr/>
      <dgm:t>
        <a:bodyPr/>
        <a:lstStyle/>
        <a:p>
          <a:r>
            <a:rPr lang="en-US" b="1" i="0"/>
            <a:t>It can be used to predict the value of one variable based on the value of the other variable.</a:t>
          </a:r>
          <a:endParaRPr lang="en-US"/>
        </a:p>
      </dgm:t>
    </dgm:pt>
    <dgm:pt modelId="{597DD095-C2FD-4A51-A957-EB174D741AC3}" type="parTrans" cxnId="{E7A08D54-0AA6-4C63-AA70-3A1030D3B764}">
      <dgm:prSet/>
      <dgm:spPr/>
      <dgm:t>
        <a:bodyPr/>
        <a:lstStyle/>
        <a:p>
          <a:endParaRPr lang="en-US"/>
        </a:p>
      </dgm:t>
    </dgm:pt>
    <dgm:pt modelId="{ADB0873B-B18B-4A48-9175-76EF7A2D0950}" type="sibTrans" cxnId="{E7A08D54-0AA6-4C63-AA70-3A1030D3B764}">
      <dgm:prSet/>
      <dgm:spPr/>
      <dgm:t>
        <a:bodyPr/>
        <a:lstStyle/>
        <a:p>
          <a:endParaRPr lang="en-US"/>
        </a:p>
      </dgm:t>
    </dgm:pt>
    <dgm:pt modelId="{1673BF85-4837-4E5B-A877-84B4A516833E}">
      <dgm:prSet/>
      <dgm:spPr/>
      <dgm:t>
        <a:bodyPr/>
        <a:lstStyle/>
        <a:p>
          <a:r>
            <a:rPr lang="en-US" b="1" i="0"/>
            <a:t>Analyze table of values to find the rate of change</a:t>
          </a:r>
          <a:endParaRPr lang="en-US"/>
        </a:p>
      </dgm:t>
    </dgm:pt>
    <dgm:pt modelId="{6D329399-7943-44F1-ABD2-67B1A187D23A}" type="parTrans" cxnId="{0DFB9775-589F-4BBF-B438-1A65F6C9B560}">
      <dgm:prSet/>
      <dgm:spPr/>
      <dgm:t>
        <a:bodyPr/>
        <a:lstStyle/>
        <a:p>
          <a:endParaRPr lang="en-US"/>
        </a:p>
      </dgm:t>
    </dgm:pt>
    <dgm:pt modelId="{A1797856-4CD3-424D-8BFE-8626923FE15D}" type="sibTrans" cxnId="{0DFB9775-589F-4BBF-B438-1A65F6C9B560}">
      <dgm:prSet/>
      <dgm:spPr/>
      <dgm:t>
        <a:bodyPr/>
        <a:lstStyle/>
        <a:p>
          <a:endParaRPr lang="en-US"/>
        </a:p>
      </dgm:t>
    </dgm:pt>
    <dgm:pt modelId="{F47084E2-8570-4D7E-B513-2700717305CD}" type="pres">
      <dgm:prSet presAssocID="{C306B02B-F853-42C9-9496-CC3FD3F4F4EE}" presName="root" presStyleCnt="0">
        <dgm:presLayoutVars>
          <dgm:dir/>
          <dgm:resizeHandles val="exact"/>
        </dgm:presLayoutVars>
      </dgm:prSet>
      <dgm:spPr/>
    </dgm:pt>
    <dgm:pt modelId="{60F5A475-B65B-4DA0-AB4A-5D83433F0E3E}" type="pres">
      <dgm:prSet presAssocID="{7E063526-790C-45FA-AEDE-442713CA0096}" presName="compNode" presStyleCnt="0"/>
      <dgm:spPr/>
    </dgm:pt>
    <dgm:pt modelId="{3D4E3A1F-7675-42EA-BA40-8379D299A218}" type="pres">
      <dgm:prSet presAssocID="{7E063526-790C-45FA-AEDE-442713CA0096}" presName="bgRect" presStyleLbl="bgShp" presStyleIdx="0" presStyleCnt="3"/>
      <dgm:spPr/>
    </dgm:pt>
    <dgm:pt modelId="{EA252E8A-2041-40C1-85A2-E48FA25206D1}" type="pres">
      <dgm:prSet presAssocID="{7E063526-790C-45FA-AEDE-442713CA009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chart"/>
        </a:ext>
      </dgm:extLst>
    </dgm:pt>
    <dgm:pt modelId="{030296F3-AC09-4946-BB80-4CE913E9D218}" type="pres">
      <dgm:prSet presAssocID="{7E063526-790C-45FA-AEDE-442713CA0096}" presName="spaceRect" presStyleCnt="0"/>
      <dgm:spPr/>
    </dgm:pt>
    <dgm:pt modelId="{C15BC51A-AEAA-4934-954F-EA86ADAF0C24}" type="pres">
      <dgm:prSet presAssocID="{7E063526-790C-45FA-AEDE-442713CA0096}" presName="parTx" presStyleLbl="revTx" presStyleIdx="0" presStyleCnt="3">
        <dgm:presLayoutVars>
          <dgm:chMax val="0"/>
          <dgm:chPref val="0"/>
        </dgm:presLayoutVars>
      </dgm:prSet>
      <dgm:spPr/>
    </dgm:pt>
    <dgm:pt modelId="{9B16F1E7-788E-4F11-9B25-2DAD72A8ADC0}" type="pres">
      <dgm:prSet presAssocID="{4AD38896-B2F9-4116-8EB3-0A9FC58906CA}" presName="sibTrans" presStyleCnt="0"/>
      <dgm:spPr/>
    </dgm:pt>
    <dgm:pt modelId="{24F67C94-28D6-4DA5-8EAD-FC7927D3E531}" type="pres">
      <dgm:prSet presAssocID="{5D39AD94-E592-4134-99BD-8038DB894CCC}" presName="compNode" presStyleCnt="0"/>
      <dgm:spPr/>
    </dgm:pt>
    <dgm:pt modelId="{9BC9583A-7AB8-4CD0-80DB-05CDDFB3094E}" type="pres">
      <dgm:prSet presAssocID="{5D39AD94-E592-4134-99BD-8038DB894CCC}" presName="bgRect" presStyleLbl="bgShp" presStyleIdx="1" presStyleCnt="3"/>
      <dgm:spPr/>
    </dgm:pt>
    <dgm:pt modelId="{3E6A68FA-A603-41E1-9360-33454C7A0B12}" type="pres">
      <dgm:prSet presAssocID="{5D39AD94-E592-4134-99BD-8038DB894CC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B449E6EE-CC60-45B7-9CB8-7814FF7B49A4}" type="pres">
      <dgm:prSet presAssocID="{5D39AD94-E592-4134-99BD-8038DB894CCC}" presName="spaceRect" presStyleCnt="0"/>
      <dgm:spPr/>
    </dgm:pt>
    <dgm:pt modelId="{F1DF91E0-E9B9-4F64-A493-5F889D9A2D6D}" type="pres">
      <dgm:prSet presAssocID="{5D39AD94-E592-4134-99BD-8038DB894CCC}" presName="parTx" presStyleLbl="revTx" presStyleIdx="1" presStyleCnt="3">
        <dgm:presLayoutVars>
          <dgm:chMax val="0"/>
          <dgm:chPref val="0"/>
        </dgm:presLayoutVars>
      </dgm:prSet>
      <dgm:spPr/>
    </dgm:pt>
    <dgm:pt modelId="{0D46A5C0-19C7-4B68-B505-0F44007D1F44}" type="pres">
      <dgm:prSet presAssocID="{ADB0873B-B18B-4A48-9175-76EF7A2D0950}" presName="sibTrans" presStyleCnt="0"/>
      <dgm:spPr/>
    </dgm:pt>
    <dgm:pt modelId="{F1A43C99-1518-45B9-A42E-2E6C6BBAD3EE}" type="pres">
      <dgm:prSet presAssocID="{1673BF85-4837-4E5B-A877-84B4A516833E}" presName="compNode" presStyleCnt="0"/>
      <dgm:spPr/>
    </dgm:pt>
    <dgm:pt modelId="{439960A9-67C4-4C33-902F-4E82FE38ADB6}" type="pres">
      <dgm:prSet presAssocID="{1673BF85-4837-4E5B-A877-84B4A516833E}" presName="bgRect" presStyleLbl="bgShp" presStyleIdx="2" presStyleCnt="3"/>
      <dgm:spPr/>
    </dgm:pt>
    <dgm:pt modelId="{43CDFEC3-7F4C-4487-9AA0-1AF618705745}" type="pres">
      <dgm:prSet presAssocID="{1673BF85-4837-4E5B-A877-84B4A516833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F1FE6ABC-7123-4434-94CF-A3BAAC42BC1B}" type="pres">
      <dgm:prSet presAssocID="{1673BF85-4837-4E5B-A877-84B4A516833E}" presName="spaceRect" presStyleCnt="0"/>
      <dgm:spPr/>
    </dgm:pt>
    <dgm:pt modelId="{AC9EADEF-66B3-4FBC-B4CA-B49A3EBAA068}" type="pres">
      <dgm:prSet presAssocID="{1673BF85-4837-4E5B-A877-84B4A516833E}" presName="parTx" presStyleLbl="revTx" presStyleIdx="2" presStyleCnt="3">
        <dgm:presLayoutVars>
          <dgm:chMax val="0"/>
          <dgm:chPref val="0"/>
        </dgm:presLayoutVars>
      </dgm:prSet>
      <dgm:spPr/>
    </dgm:pt>
  </dgm:ptLst>
  <dgm:cxnLst>
    <dgm:cxn modelId="{3ADC2030-6328-4B4A-B398-1017F36D2368}" type="presOf" srcId="{5D39AD94-E592-4134-99BD-8038DB894CCC}" destId="{F1DF91E0-E9B9-4F64-A493-5F889D9A2D6D}" srcOrd="0" destOrd="0" presId="urn:microsoft.com/office/officeart/2018/2/layout/IconVerticalSolidList"/>
    <dgm:cxn modelId="{D59F1961-40F7-486A-B243-6D0A828D78E3}" type="presOf" srcId="{7E063526-790C-45FA-AEDE-442713CA0096}" destId="{C15BC51A-AEAA-4934-954F-EA86ADAF0C24}" srcOrd="0" destOrd="0" presId="urn:microsoft.com/office/officeart/2018/2/layout/IconVerticalSolidList"/>
    <dgm:cxn modelId="{E7A08D54-0AA6-4C63-AA70-3A1030D3B764}" srcId="{C306B02B-F853-42C9-9496-CC3FD3F4F4EE}" destId="{5D39AD94-E592-4134-99BD-8038DB894CCC}" srcOrd="1" destOrd="0" parTransId="{597DD095-C2FD-4A51-A957-EB174D741AC3}" sibTransId="{ADB0873B-B18B-4A48-9175-76EF7A2D0950}"/>
    <dgm:cxn modelId="{0DFB9775-589F-4BBF-B438-1A65F6C9B560}" srcId="{C306B02B-F853-42C9-9496-CC3FD3F4F4EE}" destId="{1673BF85-4837-4E5B-A877-84B4A516833E}" srcOrd="2" destOrd="0" parTransId="{6D329399-7943-44F1-ABD2-67B1A187D23A}" sibTransId="{A1797856-4CD3-424D-8BFE-8626923FE15D}"/>
    <dgm:cxn modelId="{821A1A7A-62FE-48FF-B1EB-3C0F08FA6FEF}" srcId="{C306B02B-F853-42C9-9496-CC3FD3F4F4EE}" destId="{7E063526-790C-45FA-AEDE-442713CA0096}" srcOrd="0" destOrd="0" parTransId="{7D5B7776-4695-4DD1-8F46-24E1F69AD18C}" sibTransId="{4AD38896-B2F9-4116-8EB3-0A9FC58906CA}"/>
    <dgm:cxn modelId="{277D8BA2-78CD-4D02-A565-EE5339439003}" type="presOf" srcId="{1673BF85-4837-4E5B-A877-84B4A516833E}" destId="{AC9EADEF-66B3-4FBC-B4CA-B49A3EBAA068}" srcOrd="0" destOrd="0" presId="urn:microsoft.com/office/officeart/2018/2/layout/IconVerticalSolidList"/>
    <dgm:cxn modelId="{2C34DDDB-4F95-45BF-BF4A-720720F47E44}" type="presOf" srcId="{C306B02B-F853-42C9-9496-CC3FD3F4F4EE}" destId="{F47084E2-8570-4D7E-B513-2700717305CD}" srcOrd="0" destOrd="0" presId="urn:microsoft.com/office/officeart/2018/2/layout/IconVerticalSolidList"/>
    <dgm:cxn modelId="{49AA40A2-41B0-4DC6-85EF-27DF7C5051C1}" type="presParOf" srcId="{F47084E2-8570-4D7E-B513-2700717305CD}" destId="{60F5A475-B65B-4DA0-AB4A-5D83433F0E3E}" srcOrd="0" destOrd="0" presId="urn:microsoft.com/office/officeart/2018/2/layout/IconVerticalSolidList"/>
    <dgm:cxn modelId="{B001E27C-4AA1-4AF2-BAE6-BDF950BEEFD2}" type="presParOf" srcId="{60F5A475-B65B-4DA0-AB4A-5D83433F0E3E}" destId="{3D4E3A1F-7675-42EA-BA40-8379D299A218}" srcOrd="0" destOrd="0" presId="urn:microsoft.com/office/officeart/2018/2/layout/IconVerticalSolidList"/>
    <dgm:cxn modelId="{D4E14DBE-9D96-4A72-8482-C5C3D54798BD}" type="presParOf" srcId="{60F5A475-B65B-4DA0-AB4A-5D83433F0E3E}" destId="{EA252E8A-2041-40C1-85A2-E48FA25206D1}" srcOrd="1" destOrd="0" presId="urn:microsoft.com/office/officeart/2018/2/layout/IconVerticalSolidList"/>
    <dgm:cxn modelId="{DA7EFC7D-AD33-4A20-969F-0DB6A387CA27}" type="presParOf" srcId="{60F5A475-B65B-4DA0-AB4A-5D83433F0E3E}" destId="{030296F3-AC09-4946-BB80-4CE913E9D218}" srcOrd="2" destOrd="0" presId="urn:microsoft.com/office/officeart/2018/2/layout/IconVerticalSolidList"/>
    <dgm:cxn modelId="{8F48ED23-89FF-4781-AFBD-97E0374291B7}" type="presParOf" srcId="{60F5A475-B65B-4DA0-AB4A-5D83433F0E3E}" destId="{C15BC51A-AEAA-4934-954F-EA86ADAF0C24}" srcOrd="3" destOrd="0" presId="urn:microsoft.com/office/officeart/2018/2/layout/IconVerticalSolidList"/>
    <dgm:cxn modelId="{B2B4E195-036A-4A79-BF4B-A9CA9BA387F9}" type="presParOf" srcId="{F47084E2-8570-4D7E-B513-2700717305CD}" destId="{9B16F1E7-788E-4F11-9B25-2DAD72A8ADC0}" srcOrd="1" destOrd="0" presId="urn:microsoft.com/office/officeart/2018/2/layout/IconVerticalSolidList"/>
    <dgm:cxn modelId="{5C100C2C-5C72-46C6-A234-125E094BC6EE}" type="presParOf" srcId="{F47084E2-8570-4D7E-B513-2700717305CD}" destId="{24F67C94-28D6-4DA5-8EAD-FC7927D3E531}" srcOrd="2" destOrd="0" presId="urn:microsoft.com/office/officeart/2018/2/layout/IconVerticalSolidList"/>
    <dgm:cxn modelId="{2877F731-2006-4626-9831-33D201172CFE}" type="presParOf" srcId="{24F67C94-28D6-4DA5-8EAD-FC7927D3E531}" destId="{9BC9583A-7AB8-4CD0-80DB-05CDDFB3094E}" srcOrd="0" destOrd="0" presId="urn:microsoft.com/office/officeart/2018/2/layout/IconVerticalSolidList"/>
    <dgm:cxn modelId="{4A5C3A7F-FE6F-4CE6-BB60-A7CED7C13609}" type="presParOf" srcId="{24F67C94-28D6-4DA5-8EAD-FC7927D3E531}" destId="{3E6A68FA-A603-41E1-9360-33454C7A0B12}" srcOrd="1" destOrd="0" presId="urn:microsoft.com/office/officeart/2018/2/layout/IconVerticalSolidList"/>
    <dgm:cxn modelId="{9D7FD074-8CE1-4E7D-BEC4-79711B5B079D}" type="presParOf" srcId="{24F67C94-28D6-4DA5-8EAD-FC7927D3E531}" destId="{B449E6EE-CC60-45B7-9CB8-7814FF7B49A4}" srcOrd="2" destOrd="0" presId="urn:microsoft.com/office/officeart/2018/2/layout/IconVerticalSolidList"/>
    <dgm:cxn modelId="{D2B32726-194A-4C1E-AC42-7439C8EFB072}" type="presParOf" srcId="{24F67C94-28D6-4DA5-8EAD-FC7927D3E531}" destId="{F1DF91E0-E9B9-4F64-A493-5F889D9A2D6D}" srcOrd="3" destOrd="0" presId="urn:microsoft.com/office/officeart/2018/2/layout/IconVerticalSolidList"/>
    <dgm:cxn modelId="{82F31585-1C43-4381-8083-472C4C3F6840}" type="presParOf" srcId="{F47084E2-8570-4D7E-B513-2700717305CD}" destId="{0D46A5C0-19C7-4B68-B505-0F44007D1F44}" srcOrd="3" destOrd="0" presId="urn:microsoft.com/office/officeart/2018/2/layout/IconVerticalSolidList"/>
    <dgm:cxn modelId="{44AAA6DC-F955-426E-9CBC-6001A896B8A7}" type="presParOf" srcId="{F47084E2-8570-4D7E-B513-2700717305CD}" destId="{F1A43C99-1518-45B9-A42E-2E6C6BBAD3EE}" srcOrd="4" destOrd="0" presId="urn:microsoft.com/office/officeart/2018/2/layout/IconVerticalSolidList"/>
    <dgm:cxn modelId="{28EBE0E6-5B52-4705-843A-338DA2E58049}" type="presParOf" srcId="{F1A43C99-1518-45B9-A42E-2E6C6BBAD3EE}" destId="{439960A9-67C4-4C33-902F-4E82FE38ADB6}" srcOrd="0" destOrd="0" presId="urn:microsoft.com/office/officeart/2018/2/layout/IconVerticalSolidList"/>
    <dgm:cxn modelId="{F5667C80-AE0E-4E5D-A439-9DCF64066167}" type="presParOf" srcId="{F1A43C99-1518-45B9-A42E-2E6C6BBAD3EE}" destId="{43CDFEC3-7F4C-4487-9AA0-1AF618705745}" srcOrd="1" destOrd="0" presId="urn:microsoft.com/office/officeart/2018/2/layout/IconVerticalSolidList"/>
    <dgm:cxn modelId="{8C11F582-5275-40A9-A04C-97C0A34F1309}" type="presParOf" srcId="{F1A43C99-1518-45B9-A42E-2E6C6BBAD3EE}" destId="{F1FE6ABC-7123-4434-94CF-A3BAAC42BC1B}" srcOrd="2" destOrd="0" presId="urn:microsoft.com/office/officeart/2018/2/layout/IconVerticalSolidList"/>
    <dgm:cxn modelId="{119D192D-DD6C-4005-8494-C7E298E19C72}" type="presParOf" srcId="{F1A43C99-1518-45B9-A42E-2E6C6BBAD3EE}" destId="{AC9EADEF-66B3-4FBC-B4CA-B49A3EBAA06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49620B-0EC6-4EF6-94BC-8006A879DC27}" type="doc">
      <dgm:prSet loTypeId="urn:microsoft.com/office/officeart/2005/8/layout/arrow5" loCatId="relationship" qsTypeId="urn:microsoft.com/office/officeart/2005/8/quickstyle/simple2" qsCatId="simple" csTypeId="urn:microsoft.com/office/officeart/2005/8/colors/accent3_2" csCatId="accent3"/>
      <dgm:spPr/>
      <dgm:t>
        <a:bodyPr/>
        <a:lstStyle/>
        <a:p>
          <a:endParaRPr lang="en-US"/>
        </a:p>
      </dgm:t>
    </dgm:pt>
    <dgm:pt modelId="{E6E2A523-47AA-44D6-9CCB-10C048258C3E}">
      <dgm:prSet custT="1"/>
      <dgm:spPr/>
      <dgm:t>
        <a:bodyPr/>
        <a:lstStyle/>
        <a:p>
          <a:r>
            <a:rPr lang="en-US" sz="1600"/>
            <a:t>Positive rate of change means increase</a:t>
          </a:r>
        </a:p>
      </dgm:t>
    </dgm:pt>
    <dgm:pt modelId="{0D0C06A0-EFEA-4AD5-AA0E-05BE46D27ADF}" type="parTrans" cxnId="{7A56C0D5-D3C8-4F98-A7D7-D5230C691E59}">
      <dgm:prSet/>
      <dgm:spPr/>
      <dgm:t>
        <a:bodyPr/>
        <a:lstStyle/>
        <a:p>
          <a:endParaRPr lang="en-US" sz="2800"/>
        </a:p>
      </dgm:t>
    </dgm:pt>
    <dgm:pt modelId="{8D8359B9-A41E-4626-B691-E2BA24953369}" type="sibTrans" cxnId="{7A56C0D5-D3C8-4F98-A7D7-D5230C691E59}">
      <dgm:prSet/>
      <dgm:spPr/>
      <dgm:t>
        <a:bodyPr/>
        <a:lstStyle/>
        <a:p>
          <a:endParaRPr lang="en-US" sz="2800"/>
        </a:p>
      </dgm:t>
    </dgm:pt>
    <dgm:pt modelId="{A6AAB56C-54BF-4E75-8770-480A2C7BCD46}">
      <dgm:prSet custT="1"/>
      <dgm:spPr/>
      <dgm:t>
        <a:bodyPr/>
        <a:lstStyle/>
        <a:p>
          <a:r>
            <a:rPr lang="en-US" sz="1600"/>
            <a:t>Negative rate of change means decrease</a:t>
          </a:r>
        </a:p>
      </dgm:t>
    </dgm:pt>
    <dgm:pt modelId="{CD917CB8-8834-42FA-8DCD-197B21579F22}" type="parTrans" cxnId="{4EC6736E-5B04-447D-A457-AEE045CF4270}">
      <dgm:prSet/>
      <dgm:spPr/>
      <dgm:t>
        <a:bodyPr/>
        <a:lstStyle/>
        <a:p>
          <a:endParaRPr lang="en-US" sz="2800"/>
        </a:p>
      </dgm:t>
    </dgm:pt>
    <dgm:pt modelId="{AB098F54-6139-4C97-AB2C-91034B883DC1}" type="sibTrans" cxnId="{4EC6736E-5B04-447D-A457-AEE045CF4270}">
      <dgm:prSet/>
      <dgm:spPr/>
      <dgm:t>
        <a:bodyPr/>
        <a:lstStyle/>
        <a:p>
          <a:endParaRPr lang="en-US" sz="2800"/>
        </a:p>
      </dgm:t>
    </dgm:pt>
    <dgm:pt modelId="{1F2A5F3B-8EE9-414B-8BD4-4790373810F9}">
      <dgm:prSet custT="1"/>
      <dgm:spPr/>
      <dgm:t>
        <a:bodyPr/>
        <a:lstStyle/>
        <a:p>
          <a:r>
            <a:rPr lang="en-US" sz="1600"/>
            <a:t>Zero rate of change means no change</a:t>
          </a:r>
        </a:p>
      </dgm:t>
    </dgm:pt>
    <dgm:pt modelId="{BFE6B215-FF38-45A2-8F08-C6FFB2EB4B8B}" type="parTrans" cxnId="{2E6D11D7-A448-4225-8B0B-984373B98435}">
      <dgm:prSet/>
      <dgm:spPr/>
      <dgm:t>
        <a:bodyPr/>
        <a:lstStyle/>
        <a:p>
          <a:endParaRPr lang="en-US" sz="2800"/>
        </a:p>
      </dgm:t>
    </dgm:pt>
    <dgm:pt modelId="{D9F08987-C9C4-4432-997E-BFA91F94665D}" type="sibTrans" cxnId="{2E6D11D7-A448-4225-8B0B-984373B98435}">
      <dgm:prSet/>
      <dgm:spPr/>
      <dgm:t>
        <a:bodyPr/>
        <a:lstStyle/>
        <a:p>
          <a:endParaRPr lang="en-US" sz="2800"/>
        </a:p>
      </dgm:t>
    </dgm:pt>
    <dgm:pt modelId="{9AA8A739-8CE7-4548-9066-BBE2B4ABD699}">
      <dgm:prSet custT="1"/>
      <dgm:spPr/>
      <dgm:t>
        <a:bodyPr/>
        <a:lstStyle/>
        <a:p>
          <a:r>
            <a:rPr lang="en-US" sz="1600"/>
            <a:t>Increased rate of change means faster increase or decrease</a:t>
          </a:r>
        </a:p>
      </dgm:t>
    </dgm:pt>
    <dgm:pt modelId="{888709C6-C684-460A-9CD2-EC1F0EB78C10}" type="parTrans" cxnId="{623A5CD3-1649-4DB9-A7F7-0E318E005BDD}">
      <dgm:prSet/>
      <dgm:spPr/>
      <dgm:t>
        <a:bodyPr/>
        <a:lstStyle/>
        <a:p>
          <a:endParaRPr lang="en-US" sz="2800"/>
        </a:p>
      </dgm:t>
    </dgm:pt>
    <dgm:pt modelId="{826852AE-B22A-475D-984A-AAB3DD23E827}" type="sibTrans" cxnId="{623A5CD3-1649-4DB9-A7F7-0E318E005BDD}">
      <dgm:prSet/>
      <dgm:spPr/>
      <dgm:t>
        <a:bodyPr/>
        <a:lstStyle/>
        <a:p>
          <a:endParaRPr lang="en-US" sz="2800"/>
        </a:p>
      </dgm:t>
    </dgm:pt>
    <dgm:pt modelId="{AF0D4E17-725D-4126-B73F-341E683690A9}" type="pres">
      <dgm:prSet presAssocID="{B649620B-0EC6-4EF6-94BC-8006A879DC27}" presName="diagram" presStyleCnt="0">
        <dgm:presLayoutVars>
          <dgm:dir/>
          <dgm:resizeHandles val="exact"/>
        </dgm:presLayoutVars>
      </dgm:prSet>
      <dgm:spPr/>
    </dgm:pt>
    <dgm:pt modelId="{7B2B8738-BAD0-4270-A360-E092E2F20887}" type="pres">
      <dgm:prSet presAssocID="{E6E2A523-47AA-44D6-9CCB-10C048258C3E}" presName="arrow" presStyleLbl="node1" presStyleIdx="0" presStyleCnt="4">
        <dgm:presLayoutVars>
          <dgm:bulletEnabled val="1"/>
        </dgm:presLayoutVars>
      </dgm:prSet>
      <dgm:spPr/>
    </dgm:pt>
    <dgm:pt modelId="{2E3641D1-3673-41FE-A97B-398D7D6C25F5}" type="pres">
      <dgm:prSet presAssocID="{A6AAB56C-54BF-4E75-8770-480A2C7BCD46}" presName="arrow" presStyleLbl="node1" presStyleIdx="1" presStyleCnt="4">
        <dgm:presLayoutVars>
          <dgm:bulletEnabled val="1"/>
        </dgm:presLayoutVars>
      </dgm:prSet>
      <dgm:spPr/>
    </dgm:pt>
    <dgm:pt modelId="{F3C2BE78-AFAA-4BE6-A1DB-3FC2BAF67A58}" type="pres">
      <dgm:prSet presAssocID="{1F2A5F3B-8EE9-414B-8BD4-4790373810F9}" presName="arrow" presStyleLbl="node1" presStyleIdx="2" presStyleCnt="4">
        <dgm:presLayoutVars>
          <dgm:bulletEnabled val="1"/>
        </dgm:presLayoutVars>
      </dgm:prSet>
      <dgm:spPr/>
    </dgm:pt>
    <dgm:pt modelId="{FFC182CF-C80E-49B5-8E01-D726EFCE52A7}" type="pres">
      <dgm:prSet presAssocID="{9AA8A739-8CE7-4548-9066-BBE2B4ABD699}" presName="arrow" presStyleLbl="node1" presStyleIdx="3" presStyleCnt="4">
        <dgm:presLayoutVars>
          <dgm:bulletEnabled val="1"/>
        </dgm:presLayoutVars>
      </dgm:prSet>
      <dgm:spPr/>
    </dgm:pt>
  </dgm:ptLst>
  <dgm:cxnLst>
    <dgm:cxn modelId="{9B386C0E-57E2-48E6-AF89-DB9241D1A360}" type="presOf" srcId="{1F2A5F3B-8EE9-414B-8BD4-4790373810F9}" destId="{F3C2BE78-AFAA-4BE6-A1DB-3FC2BAF67A58}" srcOrd="0" destOrd="0" presId="urn:microsoft.com/office/officeart/2005/8/layout/arrow5"/>
    <dgm:cxn modelId="{C892F533-C447-4E88-BE60-15D394761D88}" type="presOf" srcId="{E6E2A523-47AA-44D6-9CCB-10C048258C3E}" destId="{7B2B8738-BAD0-4270-A360-E092E2F20887}" srcOrd="0" destOrd="0" presId="urn:microsoft.com/office/officeart/2005/8/layout/arrow5"/>
    <dgm:cxn modelId="{6C1AE447-DF9F-4F3F-B6B9-675A4E97900F}" type="presOf" srcId="{B649620B-0EC6-4EF6-94BC-8006A879DC27}" destId="{AF0D4E17-725D-4126-B73F-341E683690A9}" srcOrd="0" destOrd="0" presId="urn:microsoft.com/office/officeart/2005/8/layout/arrow5"/>
    <dgm:cxn modelId="{4EC6736E-5B04-447D-A457-AEE045CF4270}" srcId="{B649620B-0EC6-4EF6-94BC-8006A879DC27}" destId="{A6AAB56C-54BF-4E75-8770-480A2C7BCD46}" srcOrd="1" destOrd="0" parTransId="{CD917CB8-8834-42FA-8DCD-197B21579F22}" sibTransId="{AB098F54-6139-4C97-AB2C-91034B883DC1}"/>
    <dgm:cxn modelId="{1003168D-FD16-44D9-AED5-1C7A8F4ACA7A}" type="presOf" srcId="{A6AAB56C-54BF-4E75-8770-480A2C7BCD46}" destId="{2E3641D1-3673-41FE-A97B-398D7D6C25F5}" srcOrd="0" destOrd="0" presId="urn:microsoft.com/office/officeart/2005/8/layout/arrow5"/>
    <dgm:cxn modelId="{623A5CD3-1649-4DB9-A7F7-0E318E005BDD}" srcId="{B649620B-0EC6-4EF6-94BC-8006A879DC27}" destId="{9AA8A739-8CE7-4548-9066-BBE2B4ABD699}" srcOrd="3" destOrd="0" parTransId="{888709C6-C684-460A-9CD2-EC1F0EB78C10}" sibTransId="{826852AE-B22A-475D-984A-AAB3DD23E827}"/>
    <dgm:cxn modelId="{EF6228D4-26B0-4900-A53B-539490D9247C}" type="presOf" srcId="{9AA8A739-8CE7-4548-9066-BBE2B4ABD699}" destId="{FFC182CF-C80E-49B5-8E01-D726EFCE52A7}" srcOrd="0" destOrd="0" presId="urn:microsoft.com/office/officeart/2005/8/layout/arrow5"/>
    <dgm:cxn modelId="{7A56C0D5-D3C8-4F98-A7D7-D5230C691E59}" srcId="{B649620B-0EC6-4EF6-94BC-8006A879DC27}" destId="{E6E2A523-47AA-44D6-9CCB-10C048258C3E}" srcOrd="0" destOrd="0" parTransId="{0D0C06A0-EFEA-4AD5-AA0E-05BE46D27ADF}" sibTransId="{8D8359B9-A41E-4626-B691-E2BA24953369}"/>
    <dgm:cxn modelId="{2E6D11D7-A448-4225-8B0B-984373B98435}" srcId="{B649620B-0EC6-4EF6-94BC-8006A879DC27}" destId="{1F2A5F3B-8EE9-414B-8BD4-4790373810F9}" srcOrd="2" destOrd="0" parTransId="{BFE6B215-FF38-45A2-8F08-C6FFB2EB4B8B}" sibTransId="{D9F08987-C9C4-4432-997E-BFA91F94665D}"/>
    <dgm:cxn modelId="{71D409F9-64A0-4E54-9681-E8FDAA2033CB}" type="presParOf" srcId="{AF0D4E17-725D-4126-B73F-341E683690A9}" destId="{7B2B8738-BAD0-4270-A360-E092E2F20887}" srcOrd="0" destOrd="0" presId="urn:microsoft.com/office/officeart/2005/8/layout/arrow5"/>
    <dgm:cxn modelId="{0721B85D-A9D5-4BDB-B478-9C624911D464}" type="presParOf" srcId="{AF0D4E17-725D-4126-B73F-341E683690A9}" destId="{2E3641D1-3673-41FE-A97B-398D7D6C25F5}" srcOrd="1" destOrd="0" presId="urn:microsoft.com/office/officeart/2005/8/layout/arrow5"/>
    <dgm:cxn modelId="{092F116C-D830-4E45-A09A-FF7158D99A7B}" type="presParOf" srcId="{AF0D4E17-725D-4126-B73F-341E683690A9}" destId="{F3C2BE78-AFAA-4BE6-A1DB-3FC2BAF67A58}" srcOrd="2" destOrd="0" presId="urn:microsoft.com/office/officeart/2005/8/layout/arrow5"/>
    <dgm:cxn modelId="{595AAE0B-44BA-469C-BAE8-F32CD02710EC}" type="presParOf" srcId="{AF0D4E17-725D-4126-B73F-341E683690A9}" destId="{FFC182CF-C80E-49B5-8E01-D726EFCE52A7}"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E3A1F-7675-42EA-BA40-8379D299A218}">
      <dsp:nvSpPr>
        <dsp:cNvPr id="0" name=""/>
        <dsp:cNvSpPr/>
      </dsp:nvSpPr>
      <dsp:spPr>
        <a:xfrm>
          <a:off x="0" y="489"/>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52E8A-2041-40C1-85A2-E48FA25206D1}">
      <dsp:nvSpPr>
        <dsp:cNvPr id="0" name=""/>
        <dsp:cNvSpPr/>
      </dsp:nvSpPr>
      <dsp:spPr>
        <a:xfrm>
          <a:off x="346796" y="258437"/>
          <a:ext cx="630538" cy="630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5BC51A-AEAA-4934-954F-EA86ADAF0C24}">
      <dsp:nvSpPr>
        <dsp:cNvPr id="0" name=""/>
        <dsp:cNvSpPr/>
      </dsp:nvSpPr>
      <dsp:spPr>
        <a:xfrm>
          <a:off x="1324130" y="489"/>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90000"/>
            </a:lnSpc>
            <a:spcBef>
              <a:spcPct val="0"/>
            </a:spcBef>
            <a:spcAft>
              <a:spcPct val="35000"/>
            </a:spcAft>
            <a:buNone/>
          </a:pPr>
          <a:r>
            <a:rPr lang="en-US" sz="2500" b="1" i="0" kern="1200"/>
            <a:t>Rate of Change is used to describe the relationship between two variables in a linear function.</a:t>
          </a:r>
          <a:endParaRPr lang="en-US" sz="2500" kern="1200"/>
        </a:p>
      </dsp:txBody>
      <dsp:txXfrm>
        <a:off x="1324130" y="489"/>
        <a:ext cx="9191469" cy="1146433"/>
      </dsp:txXfrm>
    </dsp:sp>
    <dsp:sp modelId="{9BC9583A-7AB8-4CD0-80DB-05CDDFB3094E}">
      <dsp:nvSpPr>
        <dsp:cNvPr id="0" name=""/>
        <dsp:cNvSpPr/>
      </dsp:nvSpPr>
      <dsp:spPr>
        <a:xfrm>
          <a:off x="0" y="1433531"/>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6A68FA-A603-41E1-9360-33454C7A0B12}">
      <dsp:nvSpPr>
        <dsp:cNvPr id="0" name=""/>
        <dsp:cNvSpPr/>
      </dsp:nvSpPr>
      <dsp:spPr>
        <a:xfrm>
          <a:off x="346796" y="1691478"/>
          <a:ext cx="630538" cy="6305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DF91E0-E9B9-4F64-A493-5F889D9A2D6D}">
      <dsp:nvSpPr>
        <dsp:cNvPr id="0" name=""/>
        <dsp:cNvSpPr/>
      </dsp:nvSpPr>
      <dsp:spPr>
        <a:xfrm>
          <a:off x="1324130" y="1433531"/>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90000"/>
            </a:lnSpc>
            <a:spcBef>
              <a:spcPct val="0"/>
            </a:spcBef>
            <a:spcAft>
              <a:spcPct val="35000"/>
            </a:spcAft>
            <a:buNone/>
          </a:pPr>
          <a:r>
            <a:rPr lang="en-US" sz="2500" b="1" i="0" kern="1200"/>
            <a:t>It can be used to predict the value of one variable based on the value of the other variable.</a:t>
          </a:r>
          <a:endParaRPr lang="en-US" sz="2500" kern="1200"/>
        </a:p>
      </dsp:txBody>
      <dsp:txXfrm>
        <a:off x="1324130" y="1433531"/>
        <a:ext cx="9191469" cy="1146433"/>
      </dsp:txXfrm>
    </dsp:sp>
    <dsp:sp modelId="{439960A9-67C4-4C33-902F-4E82FE38ADB6}">
      <dsp:nvSpPr>
        <dsp:cNvPr id="0" name=""/>
        <dsp:cNvSpPr/>
      </dsp:nvSpPr>
      <dsp:spPr>
        <a:xfrm>
          <a:off x="0" y="2866572"/>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CDFEC3-7F4C-4487-9AA0-1AF618705745}">
      <dsp:nvSpPr>
        <dsp:cNvPr id="0" name=""/>
        <dsp:cNvSpPr/>
      </dsp:nvSpPr>
      <dsp:spPr>
        <a:xfrm>
          <a:off x="346796" y="3124520"/>
          <a:ext cx="630538" cy="6305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9EADEF-66B3-4FBC-B4CA-B49A3EBAA068}">
      <dsp:nvSpPr>
        <dsp:cNvPr id="0" name=""/>
        <dsp:cNvSpPr/>
      </dsp:nvSpPr>
      <dsp:spPr>
        <a:xfrm>
          <a:off x="1324130" y="2866572"/>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90000"/>
            </a:lnSpc>
            <a:spcBef>
              <a:spcPct val="0"/>
            </a:spcBef>
            <a:spcAft>
              <a:spcPct val="35000"/>
            </a:spcAft>
            <a:buNone/>
          </a:pPr>
          <a:r>
            <a:rPr lang="en-US" sz="2500" b="1" i="0" kern="1200"/>
            <a:t>Analyze table of values to find the rate of change</a:t>
          </a:r>
          <a:endParaRPr lang="en-US" sz="2500" kern="1200"/>
        </a:p>
      </dsp:txBody>
      <dsp:txXfrm>
        <a:off x="1324130" y="2866572"/>
        <a:ext cx="9191469" cy="114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B8738-BAD0-4270-A360-E092E2F20887}">
      <dsp:nvSpPr>
        <dsp:cNvPr id="0" name=""/>
        <dsp:cNvSpPr/>
      </dsp:nvSpPr>
      <dsp:spPr>
        <a:xfrm>
          <a:off x="4564753" y="1018"/>
          <a:ext cx="2016382" cy="2016382"/>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Positive rate of change means increase</a:t>
          </a:r>
        </a:p>
      </dsp:txBody>
      <dsp:txXfrm>
        <a:off x="5068849" y="1018"/>
        <a:ext cx="1008191" cy="1663515"/>
      </dsp:txXfrm>
    </dsp:sp>
    <dsp:sp modelId="{2E3641D1-3673-41FE-A97B-398D7D6C25F5}">
      <dsp:nvSpPr>
        <dsp:cNvPr id="0" name=""/>
        <dsp:cNvSpPr/>
      </dsp:nvSpPr>
      <dsp:spPr>
        <a:xfrm rot="5400000">
          <a:off x="6082530" y="1518795"/>
          <a:ext cx="2016382" cy="2016382"/>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Negative rate of change means decrease</a:t>
          </a:r>
        </a:p>
      </dsp:txBody>
      <dsp:txXfrm rot="-5400000">
        <a:off x="6435397" y="2022891"/>
        <a:ext cx="1663515" cy="1008191"/>
      </dsp:txXfrm>
    </dsp:sp>
    <dsp:sp modelId="{F3C2BE78-AFAA-4BE6-A1DB-3FC2BAF67A58}">
      <dsp:nvSpPr>
        <dsp:cNvPr id="0" name=""/>
        <dsp:cNvSpPr/>
      </dsp:nvSpPr>
      <dsp:spPr>
        <a:xfrm rot="10800000">
          <a:off x="4564753" y="3036573"/>
          <a:ext cx="2016382" cy="2016382"/>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Zero rate of change means no change</a:t>
          </a:r>
        </a:p>
      </dsp:txBody>
      <dsp:txXfrm rot="10800000">
        <a:off x="5068848" y="3389440"/>
        <a:ext cx="1008191" cy="1663515"/>
      </dsp:txXfrm>
    </dsp:sp>
    <dsp:sp modelId="{FFC182CF-C80E-49B5-8E01-D726EFCE52A7}">
      <dsp:nvSpPr>
        <dsp:cNvPr id="0" name=""/>
        <dsp:cNvSpPr/>
      </dsp:nvSpPr>
      <dsp:spPr>
        <a:xfrm rot="16200000">
          <a:off x="3046975" y="1518795"/>
          <a:ext cx="2016382" cy="2016382"/>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Increased rate of change means faster increase or decrease</a:t>
          </a:r>
        </a:p>
      </dsp:txBody>
      <dsp:txXfrm rot="5400000">
        <a:off x="3046975" y="2022890"/>
        <a:ext cx="1663515" cy="10081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034E0-D4D7-4EE0-82A7-E15F3C4CF5E1}" type="datetimeFigureOut">
              <a:t>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B7783-A054-409E-871A-ED5A90709CD5}" type="slidenum">
              <a:t>‹#›</a:t>
            </a:fld>
            <a:endParaRPr lang="en-US"/>
          </a:p>
        </p:txBody>
      </p:sp>
    </p:spTree>
    <p:extLst>
      <p:ext uri="{BB962C8B-B14F-4D97-AF65-F5344CB8AC3E}">
        <p14:creationId xmlns:p14="http://schemas.microsoft.com/office/powerpoint/2010/main" val="111204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Understanding the Rate of Change in Linear Functions. In this presentation, we will learn how to interpret the rate of change of a linear function in terms of the situation it models and its table of values.</a:t>
            </a:r>
          </a:p>
        </p:txBody>
      </p:sp>
      <p:sp>
        <p:nvSpPr>
          <p:cNvPr id="4" name="Slide Number Placeholder 3"/>
          <p:cNvSpPr>
            <a:spLocks noGrp="1"/>
          </p:cNvSpPr>
          <p:nvPr>
            <p:ph type="sldNum" sz="quarter" idx="5"/>
          </p:nvPr>
        </p:nvSpPr>
        <p:spPr/>
        <p:txBody>
          <a:bodyPr/>
          <a:lstStyle/>
          <a:p>
            <a:fld id="{9A4B4A99-DE57-450C-A56C-00AF44AA4340}" type="slidenum">
              <a:t>1</a:t>
            </a:fld>
            <a:endParaRPr lang="en-US"/>
          </a:p>
        </p:txBody>
      </p:sp>
    </p:spTree>
    <p:extLst>
      <p:ext uri="{BB962C8B-B14F-4D97-AF65-F5344CB8AC3E}">
        <p14:creationId xmlns:p14="http://schemas.microsoft.com/office/powerpoint/2010/main" val="175923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rate of change in a linear function is the slope of the line. It tells us how much the output variable changes for every one unit of change in the input variable. For example, if a linear function has a rate of change of positive 3, it means that for every one unit increase in x, the y-value increases by 3. Similarly, a negative rate of change means that the output variable is decreasing as the input variable increases.</a:t>
            </a:r>
          </a:p>
        </p:txBody>
      </p:sp>
      <p:sp>
        <p:nvSpPr>
          <p:cNvPr id="4" name="Slide Number Placeholder 3"/>
          <p:cNvSpPr>
            <a:spLocks noGrp="1"/>
          </p:cNvSpPr>
          <p:nvPr>
            <p:ph type="sldNum" sz="quarter" idx="5"/>
          </p:nvPr>
        </p:nvSpPr>
        <p:spPr/>
        <p:txBody>
          <a:bodyPr/>
          <a:lstStyle/>
          <a:p>
            <a:fld id="{9A4B4A99-DE57-450C-A56C-00AF44AA4340}" type="slidenum">
              <a:t>2</a:t>
            </a:fld>
            <a:endParaRPr lang="en-US"/>
          </a:p>
        </p:txBody>
      </p:sp>
    </p:spTree>
    <p:extLst>
      <p:ext uri="{BB962C8B-B14F-4D97-AF65-F5344CB8AC3E}">
        <p14:creationId xmlns:p14="http://schemas.microsoft.com/office/powerpoint/2010/main" val="24875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Rate of change is used in many real-world situations. For example, if we know the rate of change of the price of a product over time, we can predict its future price. Similarly, if we know the rate of change of the distance traveled by a vehicle with respect to time, we can predict how far it will go at a given time. In order to analyze the rate of change, we can use a table of values to find the change in y divided by the change in x.</a:t>
            </a:r>
          </a:p>
        </p:txBody>
      </p:sp>
      <p:sp>
        <p:nvSpPr>
          <p:cNvPr id="4" name="Slide Number Placeholder 3"/>
          <p:cNvSpPr>
            <a:spLocks noGrp="1"/>
          </p:cNvSpPr>
          <p:nvPr>
            <p:ph type="sldNum" sz="quarter" idx="5"/>
          </p:nvPr>
        </p:nvSpPr>
        <p:spPr/>
        <p:txBody>
          <a:bodyPr/>
          <a:lstStyle/>
          <a:p>
            <a:fld id="{9A4B4A99-DE57-450C-A56C-00AF44AA4340}" type="slidenum">
              <a:t>3</a:t>
            </a:fld>
            <a:endParaRPr lang="en-US"/>
          </a:p>
        </p:txBody>
      </p:sp>
    </p:spTree>
    <p:extLst>
      <p:ext uri="{BB962C8B-B14F-4D97-AF65-F5344CB8AC3E}">
        <p14:creationId xmlns:p14="http://schemas.microsoft.com/office/powerpoint/2010/main" val="90934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Interpreting the rate of change is important to understand the relationship between the input and output variables. If the rate of change is positive, it means that the output variable is increasing with an increase in input variable. If the rate of change is negative, it means that the output variable is decreasing with an increase in input variable. If the rate of change is zero, it means that there is no change in the output variable with respect to the input variable. An increased rate of change means that the output variable is changing faster with respect to the input variable.</a:t>
            </a:r>
          </a:p>
        </p:txBody>
      </p:sp>
      <p:sp>
        <p:nvSpPr>
          <p:cNvPr id="4" name="Slide Number Placeholder 3"/>
          <p:cNvSpPr>
            <a:spLocks noGrp="1"/>
          </p:cNvSpPr>
          <p:nvPr>
            <p:ph type="sldNum" sz="quarter" idx="5"/>
          </p:nvPr>
        </p:nvSpPr>
        <p:spPr/>
        <p:txBody>
          <a:bodyPr/>
          <a:lstStyle/>
          <a:p>
            <a:fld id="{9A4B4A99-DE57-450C-A56C-00AF44AA4340}" type="slidenum">
              <a:t>4</a:t>
            </a:fld>
            <a:endParaRPr lang="en-US"/>
          </a:p>
        </p:txBody>
      </p:sp>
    </p:spTree>
    <p:extLst>
      <p:ext uri="{BB962C8B-B14F-4D97-AF65-F5344CB8AC3E}">
        <p14:creationId xmlns:p14="http://schemas.microsoft.com/office/powerpoint/2010/main" val="2550216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rate of change is a very important concept in linear functions. We can use it to describe the relationship between two variables, predict future values, and analyze many real-life situations. By understanding how to interpret the rate of change, we can better understand the relationship between input and output variables. Thank you for watching.</a:t>
            </a:r>
          </a:p>
        </p:txBody>
      </p:sp>
      <p:sp>
        <p:nvSpPr>
          <p:cNvPr id="4" name="Slide Number Placeholder 3"/>
          <p:cNvSpPr>
            <a:spLocks noGrp="1"/>
          </p:cNvSpPr>
          <p:nvPr>
            <p:ph type="sldNum" sz="quarter" idx="5"/>
          </p:nvPr>
        </p:nvSpPr>
        <p:spPr/>
        <p:txBody>
          <a:bodyPr/>
          <a:lstStyle/>
          <a:p>
            <a:fld id="{9A4B4A99-DE57-450C-A56C-00AF44AA4340}" type="slidenum">
              <a:t>15</a:t>
            </a:fld>
            <a:endParaRPr lang="en-US"/>
          </a:p>
        </p:txBody>
      </p:sp>
    </p:spTree>
    <p:extLst>
      <p:ext uri="{BB962C8B-B14F-4D97-AF65-F5344CB8AC3E}">
        <p14:creationId xmlns:p14="http://schemas.microsoft.com/office/powerpoint/2010/main" val="40928506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4902647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4976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94100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649696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3990883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141430142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EDE50D6-574B-40AF-946F-D52A04ADE379}" type="datetime1">
              <a:rPr lang="en-US" smtClean="0"/>
              <a:t>2/3/2024</a:t>
            </a:fld>
            <a:endParaRPr lang="en-US" dirty="0"/>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592185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ED291B17-9318-49DB-B28B-6E5994AE9581}" type="datetime1">
              <a:rPr lang="en-US" smtClean="0"/>
              <a:t>2/3/2024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265791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7BFFD690-9426-415D-8B65-26881E07B2D4}" type="datetime1">
              <a:rPr lang="en-US" smtClean="0"/>
              <a:t>2/3/2024</a:t>
            </a:fld>
            <a:endParaRPr lang="en-US" dirty="0"/>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9917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72917133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2436831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46944268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20259311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ED291B17-9318-49DB-B28B-6E5994AE9581}" type="datetime1">
              <a:rPr lang="en-US" smtClean="0"/>
              <a:t>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A98EE3D-8CD1-4C3F-BD1C-C98C9596463C}" type="slidenum">
              <a:rPr lang="en-US" smtClean="0"/>
              <a:t>‹#›</a:t>
            </a:fld>
            <a:endParaRPr lang="en-US" dirty="0"/>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4815847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ED291B17-9318-49DB-B28B-6E5994AE9581}" type="datetime1">
              <a:rPr lang="en-US" smtClean="0"/>
              <a:t>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0589268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ED291B17-9318-49DB-B28B-6E5994AE9581}" type="datetime1">
              <a:rPr lang="en-US" smtClean="0"/>
              <a:t>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40037901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ED291B17-9318-49DB-B28B-6E5994AE9581}" type="datetime1">
              <a:rPr lang="en-US" smtClean="0"/>
              <a:t>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3A98EE3D-8CD1-4C3F-BD1C-C98C9596463C}" type="slidenum">
              <a:rPr lang="en-US" smtClean="0"/>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63998143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7446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28B0BF-1E1E-BE63-CE24-9ABC184AF504}"/>
              </a:ext>
            </a:extLst>
          </p:cNvPr>
          <p:cNvSpPr>
            <a:spLocks noGrp="1"/>
          </p:cNvSpPr>
          <p:nvPr>
            <p:ph type="body" sz="quarter" idx="13"/>
          </p:nvPr>
        </p:nvSpPr>
        <p:spPr>
          <a:xfrm>
            <a:off x="867333" y="2180606"/>
            <a:ext cx="2927000" cy="469900"/>
          </a:xfrm>
        </p:spPr>
        <p:txBody>
          <a:bodyPr/>
          <a:lstStyle/>
          <a:p>
            <a:r>
              <a:rPr lang="en-US" dirty="0"/>
              <a:t>Math 8B Unit 8 Lesson 5</a:t>
            </a:r>
          </a:p>
        </p:txBody>
      </p:sp>
      <p:sp>
        <p:nvSpPr>
          <p:cNvPr id="5" name="Text Placeholder 4">
            <a:extLst>
              <a:ext uri="{FF2B5EF4-FFF2-40B4-BE49-F238E27FC236}">
                <a16:creationId xmlns:a16="http://schemas.microsoft.com/office/drawing/2014/main" id="{FCDE4FB1-8E90-DDFF-9A0C-DA9949B8D0AE}"/>
              </a:ext>
            </a:extLst>
          </p:cNvPr>
          <p:cNvSpPr>
            <a:spLocks noGrp="1"/>
          </p:cNvSpPr>
          <p:nvPr>
            <p:ph type="body" sz="quarter" idx="14"/>
          </p:nvPr>
        </p:nvSpPr>
        <p:spPr>
          <a:xfrm>
            <a:off x="150100" y="1006857"/>
            <a:ext cx="7791778" cy="1238250"/>
          </a:xfrm>
        </p:spPr>
        <p:txBody>
          <a:bodyPr/>
          <a:lstStyle/>
          <a:p>
            <a:r>
              <a:rPr lang="en-US" b="1" dirty="0">
                <a:effectLst>
                  <a:outerShdw blurRad="38100" dist="38100" dir="2700000" algn="tl">
                    <a:srgbClr val="000000">
                      <a:alpha val="43137"/>
                    </a:srgbClr>
                  </a:outerShdw>
                </a:effectLst>
              </a:rPr>
              <a:t>Slope in Real-World Problems</a:t>
            </a:r>
          </a:p>
        </p:txBody>
      </p:sp>
    </p:spTree>
    <p:extLst>
      <p:ext uri="{BB962C8B-B14F-4D97-AF65-F5344CB8AC3E}">
        <p14:creationId xmlns:p14="http://schemas.microsoft.com/office/powerpoint/2010/main" val="888984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paper with black text&#10;&#10;Description automatically generated">
            <a:extLst>
              <a:ext uri="{FF2B5EF4-FFF2-40B4-BE49-F238E27FC236}">
                <a16:creationId xmlns:a16="http://schemas.microsoft.com/office/drawing/2014/main" id="{50F0EC1D-A24A-B28F-435D-1E3B89FD3A70}"/>
              </a:ext>
            </a:extLst>
          </p:cNvPr>
          <p:cNvPicPr>
            <a:picLocks noChangeAspect="1"/>
          </p:cNvPicPr>
          <p:nvPr/>
        </p:nvPicPr>
        <p:blipFill>
          <a:blip r:embed="rId2"/>
          <a:stretch>
            <a:fillRect/>
          </a:stretch>
        </p:blipFill>
        <p:spPr>
          <a:xfrm>
            <a:off x="968828" y="2281292"/>
            <a:ext cx="10515600" cy="3470146"/>
          </a:xfrm>
          <a:prstGeom prst="rect">
            <a:avLst/>
          </a:prstGeom>
          <a:noFill/>
        </p:spPr>
      </p:pic>
      <p:sp>
        <p:nvSpPr>
          <p:cNvPr id="2" name="Title 1">
            <a:extLst>
              <a:ext uri="{FF2B5EF4-FFF2-40B4-BE49-F238E27FC236}">
                <a16:creationId xmlns:a16="http://schemas.microsoft.com/office/drawing/2014/main" id="{B39D4605-B192-DE17-1C10-9E43972CE8B5}"/>
              </a:ext>
            </a:extLst>
          </p:cNvPr>
          <p:cNvSpPr>
            <a:spLocks noGrp="1"/>
          </p:cNvSpPr>
          <p:nvPr>
            <p:ph type="title"/>
          </p:nvPr>
        </p:nvSpPr>
        <p:spPr>
          <a:xfrm>
            <a:off x="979488" y="1006475"/>
            <a:ext cx="10515600" cy="728663"/>
          </a:xfrm>
        </p:spPr>
        <p:txBody>
          <a:bodyPr/>
          <a:lstStyle/>
          <a:p>
            <a:r>
              <a:rPr lang="en-US" dirty="0"/>
              <a:t>Example</a:t>
            </a:r>
          </a:p>
        </p:txBody>
      </p:sp>
    </p:spTree>
    <p:extLst>
      <p:ext uri="{BB962C8B-B14F-4D97-AF65-F5344CB8AC3E}">
        <p14:creationId xmlns:p14="http://schemas.microsoft.com/office/powerpoint/2010/main" val="489626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B7384-A3EC-4C33-5A20-8C8CB6B69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9DEBE-D08A-6D29-B322-9A462936E9CE}"/>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pic>
        <p:nvPicPr>
          <p:cNvPr id="6" name="Content Placeholder 5" descr="A graph on a graph&#10;&#10;Description automatically generated">
            <a:extLst>
              <a:ext uri="{FF2B5EF4-FFF2-40B4-BE49-F238E27FC236}">
                <a16:creationId xmlns:a16="http://schemas.microsoft.com/office/drawing/2014/main" id="{2F49BA7F-7B77-5430-9C7A-F09F282821F0}"/>
              </a:ext>
            </a:extLst>
          </p:cNvPr>
          <p:cNvPicPr>
            <a:picLocks noGrp="1" noChangeAspect="1"/>
          </p:cNvPicPr>
          <p:nvPr>
            <p:ph idx="1"/>
          </p:nvPr>
        </p:nvPicPr>
        <p:blipFill>
          <a:blip r:embed="rId2"/>
          <a:stretch>
            <a:fillRect/>
          </a:stretch>
        </p:blipFill>
        <p:spPr>
          <a:xfrm>
            <a:off x="4300149" y="713978"/>
            <a:ext cx="5096769" cy="5309135"/>
          </a:xfrm>
          <a:prstGeom prst="rect">
            <a:avLst/>
          </a:prstGeom>
          <a:noFill/>
        </p:spPr>
      </p:pic>
    </p:spTree>
    <p:extLst>
      <p:ext uri="{BB962C8B-B14F-4D97-AF65-F5344CB8AC3E}">
        <p14:creationId xmlns:p14="http://schemas.microsoft.com/office/powerpoint/2010/main" val="604566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B10319-FE24-490A-5662-CBCD595E2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C8ECC-E6E1-CC41-BC87-F032DBEB4406}"/>
              </a:ext>
            </a:extLst>
          </p:cNvPr>
          <p:cNvSpPr>
            <a:spLocks noGrp="1"/>
          </p:cNvSpPr>
          <p:nvPr>
            <p:ph type="title"/>
          </p:nvPr>
        </p:nvSpPr>
        <p:spPr>
          <a:xfrm>
            <a:off x="609599" y="4572000"/>
            <a:ext cx="10965141" cy="895244"/>
          </a:xfrm>
        </p:spPr>
        <p:txBody>
          <a:bodyPr vert="horz" lIns="91440" tIns="45720" rIns="91440" bIns="45720" rtlCol="0" anchor="b">
            <a:normAutofit/>
          </a:bodyPr>
          <a:lstStyle/>
          <a:p>
            <a:r>
              <a:rPr lang="en-US" sz="4000">
                <a:solidFill>
                  <a:srgbClr val="FFFFFF"/>
                </a:solidFill>
              </a:rPr>
              <a:t>Answer</a:t>
            </a:r>
          </a:p>
        </p:txBody>
      </p:sp>
      <p:pic>
        <p:nvPicPr>
          <p:cNvPr id="6" name="Content Placeholder 5" descr="A white background with black text&#10;&#10;Description automatically generated">
            <a:extLst>
              <a:ext uri="{FF2B5EF4-FFF2-40B4-BE49-F238E27FC236}">
                <a16:creationId xmlns:a16="http://schemas.microsoft.com/office/drawing/2014/main" id="{BC8E6B19-B70D-BBB8-7335-243D2572B9C3}"/>
              </a:ext>
            </a:extLst>
          </p:cNvPr>
          <p:cNvPicPr>
            <a:picLocks noGrp="1" noChangeAspect="1"/>
          </p:cNvPicPr>
          <p:nvPr>
            <p:ph idx="1"/>
          </p:nvPr>
        </p:nvPicPr>
        <p:blipFill>
          <a:blip r:embed="rId2"/>
          <a:stretch>
            <a:fillRect/>
          </a:stretch>
        </p:blipFill>
        <p:spPr>
          <a:xfrm>
            <a:off x="447234" y="639185"/>
            <a:ext cx="11301984" cy="3153645"/>
          </a:xfrm>
          <a:prstGeom prst="rect">
            <a:avLst/>
          </a:prstGeom>
        </p:spPr>
      </p:pic>
    </p:spTree>
    <p:extLst>
      <p:ext uri="{BB962C8B-B14F-4D97-AF65-F5344CB8AC3E}">
        <p14:creationId xmlns:p14="http://schemas.microsoft.com/office/powerpoint/2010/main" val="127697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9A64-0833-016E-0238-3F74B8BA24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BF08B-BB21-172C-2C8C-F582AC7FDE5D}"/>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Practice</a:t>
            </a:r>
          </a:p>
        </p:txBody>
      </p:sp>
      <p:pic>
        <p:nvPicPr>
          <p:cNvPr id="5" name="Content Placeholder 4" descr="A graph on a graph&#10;&#10;Description automatically generated">
            <a:extLst>
              <a:ext uri="{FF2B5EF4-FFF2-40B4-BE49-F238E27FC236}">
                <a16:creationId xmlns:a16="http://schemas.microsoft.com/office/drawing/2014/main" id="{1EE76446-7D0D-4A5A-92AA-241566634DE8}"/>
              </a:ext>
            </a:extLst>
          </p:cNvPr>
          <p:cNvPicPr>
            <a:picLocks noChangeAspect="1"/>
          </p:cNvPicPr>
          <p:nvPr/>
        </p:nvPicPr>
        <p:blipFill>
          <a:blip r:embed="rId2"/>
          <a:stretch>
            <a:fillRect/>
          </a:stretch>
        </p:blipFill>
        <p:spPr>
          <a:xfrm>
            <a:off x="4153383" y="524852"/>
            <a:ext cx="5399179" cy="6004099"/>
          </a:xfrm>
          <a:prstGeom prst="rect">
            <a:avLst/>
          </a:prstGeom>
          <a:noFill/>
        </p:spPr>
      </p:pic>
    </p:spTree>
    <p:extLst>
      <p:ext uri="{BB962C8B-B14F-4D97-AF65-F5344CB8AC3E}">
        <p14:creationId xmlns:p14="http://schemas.microsoft.com/office/powerpoint/2010/main" val="4258117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2B432-9F01-53E4-D224-0052106669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BC22D-66D8-3D2E-3AD3-844BA556374C}"/>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Answer</a:t>
            </a:r>
          </a:p>
        </p:txBody>
      </p:sp>
      <p:pic>
        <p:nvPicPr>
          <p:cNvPr id="5" name="Content Placeholder 4" descr="A math problem with numbers and equations&#10;&#10;Description automatically generated">
            <a:extLst>
              <a:ext uri="{FF2B5EF4-FFF2-40B4-BE49-F238E27FC236}">
                <a16:creationId xmlns:a16="http://schemas.microsoft.com/office/drawing/2014/main" id="{A0778326-0A1B-D2BC-8AE0-DAAE88E7451C}"/>
              </a:ext>
            </a:extLst>
          </p:cNvPr>
          <p:cNvPicPr>
            <a:picLocks noGrp="1" noChangeAspect="1"/>
          </p:cNvPicPr>
          <p:nvPr>
            <p:ph idx="1"/>
          </p:nvPr>
        </p:nvPicPr>
        <p:blipFill>
          <a:blip r:embed="rId2"/>
          <a:stretch>
            <a:fillRect/>
          </a:stretch>
        </p:blipFill>
        <p:spPr>
          <a:xfrm>
            <a:off x="968828" y="2741349"/>
            <a:ext cx="10515600" cy="2550032"/>
          </a:xfrm>
          <a:prstGeom prst="rect">
            <a:avLst/>
          </a:prstGeom>
          <a:noFill/>
        </p:spPr>
      </p:pic>
      <p:pic>
        <p:nvPicPr>
          <p:cNvPr id="4" name="Picture 3">
            <a:extLst>
              <a:ext uri="{FF2B5EF4-FFF2-40B4-BE49-F238E27FC236}">
                <a16:creationId xmlns:a16="http://schemas.microsoft.com/office/drawing/2014/main" id="{B12D497A-1FD2-CBB8-838B-06DC78B7B0EA}"/>
              </a:ext>
            </a:extLst>
          </p:cNvPr>
          <p:cNvPicPr>
            <a:picLocks noChangeAspect="1"/>
          </p:cNvPicPr>
          <p:nvPr/>
        </p:nvPicPr>
        <p:blipFill>
          <a:blip r:embed="rId3"/>
          <a:stretch>
            <a:fillRect/>
          </a:stretch>
        </p:blipFill>
        <p:spPr>
          <a:xfrm>
            <a:off x="6716994" y="627676"/>
            <a:ext cx="4422332" cy="982740"/>
          </a:xfrm>
          <a:prstGeom prst="rect">
            <a:avLst/>
          </a:prstGeom>
        </p:spPr>
      </p:pic>
    </p:spTree>
    <p:extLst>
      <p:ext uri="{BB962C8B-B14F-4D97-AF65-F5344CB8AC3E}">
        <p14:creationId xmlns:p14="http://schemas.microsoft.com/office/powerpoint/2010/main" val="1408607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9A375-7F18-15F9-1FD4-A5E011022C29}"/>
              </a:ext>
            </a:extLst>
          </p:cNvPr>
          <p:cNvSpPr>
            <a:spLocks noGrp="1"/>
          </p:cNvSpPr>
          <p:nvPr>
            <p:ph type="title"/>
          </p:nvPr>
        </p:nvSpPr>
        <p:spPr>
          <a:xfrm>
            <a:off x="609906" y="702156"/>
            <a:ext cx="3568661" cy="1188720"/>
          </a:xfrm>
        </p:spPr>
        <p:txBody>
          <a:bodyPr vert="horz" lIns="91440" tIns="45720" rIns="91440" bIns="45720" rtlCol="0" anchor="b">
            <a:normAutofit/>
          </a:bodyPr>
          <a:lstStyle/>
          <a:p>
            <a:r>
              <a:rPr lang="en-US" dirty="0"/>
              <a:t>Summary</a:t>
            </a:r>
            <a:endParaRPr lang="en-US" dirty="0">
              <a:ea typeface="+mj-ea"/>
              <a:cs typeface="+mj-cs"/>
            </a:endParaRPr>
          </a:p>
        </p:txBody>
      </p:sp>
      <p:pic>
        <p:nvPicPr>
          <p:cNvPr id="5" name="Content Placeholder 4" descr="Confirm word concept background.">
            <a:extLst>
              <a:ext uri="{FF2B5EF4-FFF2-40B4-BE49-F238E27FC236}">
                <a16:creationId xmlns:a16="http://schemas.microsoft.com/office/drawing/2014/main" id="{E1A81950-4989-FC91-893F-DEA355AA6CBF}"/>
              </a:ext>
            </a:extLst>
          </p:cNvPr>
          <p:cNvPicPr>
            <a:picLocks noGrp="1" noChangeAspect="1"/>
          </p:cNvPicPr>
          <p:nvPr>
            <p:ph sz="half" idx="1"/>
          </p:nvPr>
        </p:nvPicPr>
        <p:blipFill rotWithShape="1">
          <a:blip r:embed="rId3"/>
          <a:srcRect l="26635" r="-1" b="-1"/>
          <a:stretch/>
        </p:blipFill>
        <p:spPr>
          <a:xfrm>
            <a:off x="4654295" y="10"/>
            <a:ext cx="7537705" cy="6857990"/>
          </a:xfrm>
          <a:prstGeom prst="rect">
            <a:avLst/>
          </a:prstGeom>
        </p:spPr>
      </p:pic>
      <p:sp>
        <p:nvSpPr>
          <p:cNvPr id="4" name="Content Placeholder 3">
            <a:extLst>
              <a:ext uri="{FF2B5EF4-FFF2-40B4-BE49-F238E27FC236}">
                <a16:creationId xmlns:a16="http://schemas.microsoft.com/office/drawing/2014/main" id="{8787BAB7-E94A-756B-E29D-348261842AFC}"/>
              </a:ext>
            </a:extLst>
          </p:cNvPr>
          <p:cNvSpPr>
            <a:spLocks noGrp="1"/>
          </p:cNvSpPr>
          <p:nvPr>
            <p:ph sz="half" idx="2"/>
          </p:nvPr>
        </p:nvSpPr>
        <p:spPr>
          <a:xfrm>
            <a:off x="609906" y="2340864"/>
            <a:ext cx="3568661" cy="3634486"/>
          </a:xfrm>
        </p:spPr>
        <p:txBody>
          <a:bodyPr vert="horz" lIns="91440" tIns="45720" rIns="91440" bIns="45720" rtlCol="0" anchor="ctr">
            <a:normAutofit/>
          </a:bodyPr>
          <a:lstStyle/>
          <a:p>
            <a:pPr>
              <a:lnSpc>
                <a:spcPct val="90000"/>
              </a:lnSpc>
            </a:pPr>
            <a:r>
              <a:rPr lang="en-US" sz="1500" dirty="0"/>
              <a:t>Rate of Change is used in linear functions to describe the relationship between two variables.</a:t>
            </a:r>
          </a:p>
          <a:p>
            <a:pPr>
              <a:lnSpc>
                <a:spcPct val="90000"/>
              </a:lnSpc>
            </a:pPr>
            <a:r>
              <a:rPr lang="en-US" sz="1500" dirty="0"/>
              <a:t>It is calculated by finding the change in output variable (y) divided by the change in input variable (x).</a:t>
            </a:r>
          </a:p>
          <a:p>
            <a:pPr>
              <a:lnSpc>
                <a:spcPct val="90000"/>
              </a:lnSpc>
            </a:pPr>
            <a:r>
              <a:rPr lang="en-US" sz="1500" dirty="0"/>
              <a:t>Interpretation of rate of change is important to understand the relationship between input and output variables.</a:t>
            </a:r>
          </a:p>
          <a:p>
            <a:pPr>
              <a:lnSpc>
                <a:spcPct val="90000"/>
              </a:lnSpc>
            </a:pPr>
            <a:r>
              <a:rPr lang="en-US" sz="1500" dirty="0"/>
              <a:t>It can be used to predict future values of one variable based on the rate of change.</a:t>
            </a:r>
          </a:p>
        </p:txBody>
      </p:sp>
    </p:spTree>
    <p:extLst>
      <p:ext uri="{BB962C8B-B14F-4D97-AF65-F5344CB8AC3E}">
        <p14:creationId xmlns:p14="http://schemas.microsoft.com/office/powerpoint/2010/main" val="3996262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Person climbing snowy mountain">
            <a:extLst>
              <a:ext uri="{FF2B5EF4-FFF2-40B4-BE49-F238E27FC236}">
                <a16:creationId xmlns:a16="http://schemas.microsoft.com/office/drawing/2014/main" id="{CE333286-777D-B3A2-976D-2DA6CD477156}"/>
              </a:ext>
            </a:extLst>
          </p:cNvPr>
          <p:cNvPicPr>
            <a:picLocks noGrp="1" noChangeAspect="1"/>
          </p:cNvPicPr>
          <p:nvPr>
            <p:ph sz="half" idx="1"/>
          </p:nvPr>
        </p:nvPicPr>
        <p:blipFill rotWithShape="1">
          <a:blip r:embed="rId3"/>
          <a:stretch/>
        </p:blipFill>
        <p:spPr>
          <a:xfrm>
            <a:off x="838200" y="2461568"/>
            <a:ext cx="5181600" cy="3476327"/>
          </a:xfrm>
          <a:prstGeom prst="rect">
            <a:avLst/>
          </a:prstGeom>
        </p:spPr>
      </p:pic>
      <p:sp>
        <p:nvSpPr>
          <p:cNvPr id="2" name="Title 1">
            <a:extLst>
              <a:ext uri="{FF2B5EF4-FFF2-40B4-BE49-F238E27FC236}">
                <a16:creationId xmlns:a16="http://schemas.microsoft.com/office/drawing/2014/main" id="{72D15598-BAD8-A784-3454-9133C468C3B1}"/>
              </a:ext>
            </a:extLst>
          </p:cNvPr>
          <p:cNvSpPr>
            <a:spLocks noGrp="1"/>
          </p:cNvSpPr>
          <p:nvPr>
            <p:ph type="title"/>
          </p:nvPr>
        </p:nvSpPr>
        <p:spPr/>
        <p:txBody>
          <a:bodyPr vert="horz" lIns="91440" tIns="45720" rIns="91440" bIns="45720" rtlCol="0" anchor="ctr">
            <a:normAutofit/>
          </a:bodyPr>
          <a:lstStyle/>
          <a:p>
            <a:r>
              <a:rPr lang="en-US" sz="2600" b="0" kern="1200" cap="all" dirty="0">
                <a:solidFill>
                  <a:srgbClr val="FFFFFF"/>
                </a:solidFill>
                <a:latin typeface="+mj-lt"/>
                <a:ea typeface="+mj-ea"/>
                <a:cs typeface="+mj-cs"/>
              </a:rPr>
              <a:t>What is Rate of Change?</a:t>
            </a:r>
          </a:p>
        </p:txBody>
      </p:sp>
      <p:sp>
        <p:nvSpPr>
          <p:cNvPr id="4" name="Content Placeholder 3">
            <a:extLst>
              <a:ext uri="{FF2B5EF4-FFF2-40B4-BE49-F238E27FC236}">
                <a16:creationId xmlns:a16="http://schemas.microsoft.com/office/drawing/2014/main" id="{50B40F8F-596F-AF94-290B-B5BADB7649B9}"/>
              </a:ext>
            </a:extLst>
          </p:cNvPr>
          <p:cNvSpPr>
            <a:spLocks noGrp="1"/>
          </p:cNvSpPr>
          <p:nvPr>
            <p:ph sz="half" idx="13"/>
          </p:nvPr>
        </p:nvSpPr>
        <p:spPr/>
        <p:txBody>
          <a:bodyPr vert="horz" lIns="91440" tIns="45720" rIns="91440" bIns="45720" rtlCol="0" anchor="ctr">
            <a:normAutofit/>
          </a:bodyPr>
          <a:lstStyle/>
          <a:p>
            <a:pPr>
              <a:lnSpc>
                <a:spcPct val="100000"/>
              </a:lnSpc>
            </a:pPr>
            <a:r>
              <a:rPr lang="en-US" sz="1800" dirty="0">
                <a:solidFill>
                  <a:srgbClr val="FFFFFF"/>
                </a:solidFill>
              </a:rPr>
              <a:t>Rate of Change is the constant represented by the ratio of two values</a:t>
            </a:r>
            <a:r>
              <a:rPr lang="en-US" sz="1800" i="1" dirty="0">
                <a:solidFill>
                  <a:srgbClr val="FFFFFF"/>
                </a:solidFill>
              </a:rPr>
              <a:t>: </a:t>
            </a:r>
            <a:r>
              <a:rPr lang="en-US" sz="1800" dirty="0">
                <a:solidFill>
                  <a:srgbClr val="FFFFFF"/>
                </a:solidFill>
              </a:rPr>
              <a:t>another name for the constant of proportionality.</a:t>
            </a:r>
            <a:endParaRPr lang="en-US" sz="1800" i="1" dirty="0">
              <a:solidFill>
                <a:srgbClr val="FFFFFF"/>
              </a:solidFill>
            </a:endParaRPr>
          </a:p>
          <a:p>
            <a:pPr>
              <a:lnSpc>
                <a:spcPct val="100000"/>
              </a:lnSpc>
            </a:pPr>
            <a:r>
              <a:rPr lang="en-US" sz="1800" dirty="0">
                <a:solidFill>
                  <a:srgbClr val="FFFFFF"/>
                </a:solidFill>
              </a:rPr>
              <a:t>The amount of change in the output (y) variable for every one unit of change in the input (x) variable in a linear function.</a:t>
            </a:r>
          </a:p>
          <a:p>
            <a:pPr>
              <a:lnSpc>
                <a:spcPct val="100000"/>
              </a:lnSpc>
            </a:pPr>
            <a:r>
              <a:rPr lang="en-US" sz="1800" dirty="0">
                <a:solidFill>
                  <a:srgbClr val="FFFFFF"/>
                </a:solidFill>
              </a:rPr>
              <a:t>It is also known as the slope of the linear function</a:t>
            </a:r>
          </a:p>
          <a:p>
            <a:pPr>
              <a:lnSpc>
                <a:spcPct val="100000"/>
              </a:lnSpc>
            </a:pPr>
            <a:r>
              <a:rPr lang="en-US" sz="1800" dirty="0">
                <a:solidFill>
                  <a:srgbClr val="FFFFFF"/>
                </a:solidFill>
              </a:rPr>
              <a:t>The rate of change indicates how fast or slow the output variable is changing with respect to the input variable.</a:t>
            </a:r>
          </a:p>
        </p:txBody>
      </p:sp>
      <p:pic>
        <p:nvPicPr>
          <p:cNvPr id="3" name="Picture 2">
            <a:extLst>
              <a:ext uri="{FF2B5EF4-FFF2-40B4-BE49-F238E27FC236}">
                <a16:creationId xmlns:a16="http://schemas.microsoft.com/office/drawing/2014/main" id="{CF67C658-DAEF-21F1-4331-59114FD8870B}"/>
              </a:ext>
            </a:extLst>
          </p:cNvPr>
          <p:cNvPicPr>
            <a:picLocks noChangeAspect="1"/>
          </p:cNvPicPr>
          <p:nvPr/>
        </p:nvPicPr>
        <p:blipFill>
          <a:blip r:embed="rId4"/>
          <a:stretch>
            <a:fillRect/>
          </a:stretch>
        </p:blipFill>
        <p:spPr>
          <a:xfrm>
            <a:off x="6716994" y="627676"/>
            <a:ext cx="4422332" cy="982740"/>
          </a:xfrm>
          <a:prstGeom prst="rect">
            <a:avLst/>
          </a:prstGeom>
        </p:spPr>
      </p:pic>
    </p:spTree>
    <p:extLst>
      <p:ext uri="{BB962C8B-B14F-4D97-AF65-F5344CB8AC3E}">
        <p14:creationId xmlns:p14="http://schemas.microsoft.com/office/powerpoint/2010/main" val="70999659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4591-5F53-46C4-0B49-BC1506462E15}"/>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b="0" kern="1200" cap="all"/>
              <a:t>Applications of Rate of Change</a:t>
            </a:r>
          </a:p>
        </p:txBody>
      </p:sp>
      <p:graphicFrame>
        <p:nvGraphicFramePr>
          <p:cNvPr id="9" name="Content Placeholder 3">
            <a:extLst>
              <a:ext uri="{FF2B5EF4-FFF2-40B4-BE49-F238E27FC236}">
                <a16:creationId xmlns:a16="http://schemas.microsoft.com/office/drawing/2014/main" id="{5D3F3144-EA4A-C90D-02DD-7D1D5AFBDEAD}"/>
              </a:ext>
            </a:extLst>
          </p:cNvPr>
          <p:cNvGraphicFramePr/>
          <p:nvPr>
            <p:extLst>
              <p:ext uri="{D42A27DB-BD31-4B8C-83A1-F6EECF244321}">
                <p14:modId xmlns:p14="http://schemas.microsoft.com/office/powerpoint/2010/main" val="2294208640"/>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9789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990A-4F84-6854-696D-3D2EE6BE6F64}"/>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b="0" kern="1200" cap="all"/>
              <a:t>Interpretation of Rate of Change</a:t>
            </a:r>
          </a:p>
        </p:txBody>
      </p:sp>
      <p:graphicFrame>
        <p:nvGraphicFramePr>
          <p:cNvPr id="8" name="Content Placeholder 3">
            <a:extLst>
              <a:ext uri="{FF2B5EF4-FFF2-40B4-BE49-F238E27FC236}">
                <a16:creationId xmlns:a16="http://schemas.microsoft.com/office/drawing/2014/main" id="{F1D8B740-64DB-0162-CC56-C187CE293A70}"/>
              </a:ext>
            </a:extLst>
          </p:cNvPr>
          <p:cNvGraphicFramePr>
            <a:graphicFrameLocks noGrp="1"/>
          </p:cNvGraphicFramePr>
          <p:nvPr>
            <p:ph idx="1"/>
            <p:extLst>
              <p:ext uri="{D42A27DB-BD31-4B8C-83A1-F6EECF244321}">
                <p14:modId xmlns:p14="http://schemas.microsoft.com/office/powerpoint/2010/main" val="755904713"/>
              </p:ext>
            </p:extLst>
          </p:nvPr>
        </p:nvGraphicFramePr>
        <p:xfrm>
          <a:off x="330740" y="1735932"/>
          <a:ext cx="11145889" cy="5053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1536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939F-3E76-BA81-5FCB-D30126BCE777}"/>
              </a:ext>
            </a:extLst>
          </p:cNvPr>
          <p:cNvSpPr>
            <a:spLocks noGrp="1"/>
          </p:cNvSpPr>
          <p:nvPr>
            <p:ph type="title"/>
          </p:nvPr>
        </p:nvSpPr>
        <p:spPr/>
        <p:txBody>
          <a:bodyPr vert="horz" lIns="91440" tIns="45720" rIns="91440" bIns="45720" rtlCol="0" anchor="b">
            <a:normAutofit/>
          </a:bodyPr>
          <a:lstStyle/>
          <a:p>
            <a:r>
              <a:rPr lang="en-US" sz="3600"/>
              <a:t>Practice</a:t>
            </a:r>
          </a:p>
        </p:txBody>
      </p:sp>
      <p:pic>
        <p:nvPicPr>
          <p:cNvPr id="5" name="Content Placeholder 4" descr="A screenshot of a graph&#10;&#10;Description automatically generated">
            <a:extLst>
              <a:ext uri="{FF2B5EF4-FFF2-40B4-BE49-F238E27FC236}">
                <a16:creationId xmlns:a16="http://schemas.microsoft.com/office/drawing/2014/main" id="{402B72B1-F1FB-A8D1-E283-E5D81920F44D}"/>
              </a:ext>
            </a:extLst>
          </p:cNvPr>
          <p:cNvPicPr>
            <a:picLocks noGrp="1" noChangeAspect="1"/>
          </p:cNvPicPr>
          <p:nvPr>
            <p:ph idx="1"/>
          </p:nvPr>
        </p:nvPicPr>
        <p:blipFill>
          <a:blip r:embed="rId2"/>
          <a:stretch>
            <a:fillRect/>
          </a:stretch>
        </p:blipFill>
        <p:spPr>
          <a:xfrm>
            <a:off x="3781593" y="1735931"/>
            <a:ext cx="6034811" cy="4571460"/>
          </a:xfrm>
          <a:prstGeom prst="rect">
            <a:avLst/>
          </a:prstGeom>
        </p:spPr>
      </p:pic>
    </p:spTree>
    <p:extLst>
      <p:ext uri="{BB962C8B-B14F-4D97-AF65-F5344CB8AC3E}">
        <p14:creationId xmlns:p14="http://schemas.microsoft.com/office/powerpoint/2010/main" val="3390894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CC592-C0C1-6492-D529-4E013EDAEAC3}"/>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Answer</a:t>
            </a:r>
          </a:p>
        </p:txBody>
      </p:sp>
      <p:pic>
        <p:nvPicPr>
          <p:cNvPr id="4" name="Content Placeholder 3">
            <a:extLst>
              <a:ext uri="{FF2B5EF4-FFF2-40B4-BE49-F238E27FC236}">
                <a16:creationId xmlns:a16="http://schemas.microsoft.com/office/drawing/2014/main" id="{AF0F5408-3E7A-6FFF-1264-C88FF8BAB3C4}"/>
              </a:ext>
            </a:extLst>
          </p:cNvPr>
          <p:cNvPicPr>
            <a:picLocks noGrp="1" noChangeAspect="1"/>
          </p:cNvPicPr>
          <p:nvPr>
            <p:ph idx="1"/>
          </p:nvPr>
        </p:nvPicPr>
        <p:blipFill>
          <a:blip r:embed="rId2"/>
          <a:stretch>
            <a:fillRect/>
          </a:stretch>
        </p:blipFill>
        <p:spPr>
          <a:xfrm>
            <a:off x="3264637" y="1439694"/>
            <a:ext cx="6765195" cy="4583419"/>
          </a:xfrm>
          <a:prstGeom prst="rect">
            <a:avLst/>
          </a:prstGeom>
          <a:noFill/>
        </p:spPr>
      </p:pic>
    </p:spTree>
    <p:extLst>
      <p:ext uri="{BB962C8B-B14F-4D97-AF65-F5344CB8AC3E}">
        <p14:creationId xmlns:p14="http://schemas.microsoft.com/office/powerpoint/2010/main" val="3622546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C0621-5A0E-CAC2-DB53-7CAC4C2AE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835DF-4E01-0878-2FBD-09AF964A130E}"/>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a:t>
            </a:r>
          </a:p>
        </p:txBody>
      </p:sp>
      <p:pic>
        <p:nvPicPr>
          <p:cNvPr id="9" name="Content Placeholder 8" descr="A black text on a white background&#10;&#10;Description automatically generated">
            <a:extLst>
              <a:ext uri="{FF2B5EF4-FFF2-40B4-BE49-F238E27FC236}">
                <a16:creationId xmlns:a16="http://schemas.microsoft.com/office/drawing/2014/main" id="{4FA55228-856C-3CA5-4578-B613D836EEF0}"/>
              </a:ext>
            </a:extLst>
          </p:cNvPr>
          <p:cNvPicPr>
            <a:picLocks noGrp="1" noChangeAspect="1"/>
          </p:cNvPicPr>
          <p:nvPr>
            <p:ph idx="1"/>
          </p:nvPr>
        </p:nvPicPr>
        <p:blipFill>
          <a:blip r:embed="rId2"/>
          <a:stretch>
            <a:fillRect/>
          </a:stretch>
        </p:blipFill>
        <p:spPr>
          <a:xfrm>
            <a:off x="1075832" y="2255732"/>
            <a:ext cx="10515600" cy="1945384"/>
          </a:xfrm>
          <a:prstGeom prst="rect">
            <a:avLst/>
          </a:prstGeom>
          <a:noFill/>
        </p:spPr>
      </p:pic>
    </p:spTree>
    <p:extLst>
      <p:ext uri="{BB962C8B-B14F-4D97-AF65-F5344CB8AC3E}">
        <p14:creationId xmlns:p14="http://schemas.microsoft.com/office/powerpoint/2010/main" val="2941667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99B9F-2E8A-7079-0F20-FD3D7B542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3B7B6-FDE3-5EA1-9625-1061C737D72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Answer</a:t>
            </a:r>
          </a:p>
        </p:txBody>
      </p:sp>
      <p:pic>
        <p:nvPicPr>
          <p:cNvPr id="6" name="Content Placeholder 5" descr="A math problem with numbers&#10;&#10;Description automatically generated">
            <a:extLst>
              <a:ext uri="{FF2B5EF4-FFF2-40B4-BE49-F238E27FC236}">
                <a16:creationId xmlns:a16="http://schemas.microsoft.com/office/drawing/2014/main" id="{2ED23046-6AF1-D562-828E-FFB5160CEA74}"/>
              </a:ext>
            </a:extLst>
          </p:cNvPr>
          <p:cNvPicPr>
            <a:picLocks noGrp="1" noChangeAspect="1"/>
          </p:cNvPicPr>
          <p:nvPr>
            <p:ph idx="1"/>
          </p:nvPr>
        </p:nvPicPr>
        <p:blipFill>
          <a:blip r:embed="rId2"/>
          <a:stretch>
            <a:fillRect/>
          </a:stretch>
        </p:blipFill>
        <p:spPr>
          <a:xfrm>
            <a:off x="968828" y="2378421"/>
            <a:ext cx="10515600" cy="3275887"/>
          </a:xfrm>
          <a:prstGeom prst="rect">
            <a:avLst/>
          </a:prstGeom>
          <a:noFill/>
        </p:spPr>
      </p:pic>
      <p:pic>
        <p:nvPicPr>
          <p:cNvPr id="3" name="Picture 2">
            <a:extLst>
              <a:ext uri="{FF2B5EF4-FFF2-40B4-BE49-F238E27FC236}">
                <a16:creationId xmlns:a16="http://schemas.microsoft.com/office/drawing/2014/main" id="{E62A6FC3-3FD1-EE88-2A30-3899C10ED8AE}"/>
              </a:ext>
            </a:extLst>
          </p:cNvPr>
          <p:cNvPicPr>
            <a:picLocks noChangeAspect="1"/>
          </p:cNvPicPr>
          <p:nvPr/>
        </p:nvPicPr>
        <p:blipFill>
          <a:blip r:embed="rId3"/>
          <a:stretch>
            <a:fillRect/>
          </a:stretch>
        </p:blipFill>
        <p:spPr>
          <a:xfrm>
            <a:off x="6716994" y="627676"/>
            <a:ext cx="4422332" cy="982740"/>
          </a:xfrm>
          <a:prstGeom prst="rect">
            <a:avLst/>
          </a:prstGeom>
        </p:spPr>
      </p:pic>
    </p:spTree>
    <p:extLst>
      <p:ext uri="{BB962C8B-B14F-4D97-AF65-F5344CB8AC3E}">
        <p14:creationId xmlns:p14="http://schemas.microsoft.com/office/powerpoint/2010/main" val="900411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D83A-CCE2-BB71-1E9B-84646F3A1E37}"/>
              </a:ext>
            </a:extLst>
          </p:cNvPr>
          <p:cNvSpPr>
            <a:spLocks noGrp="1"/>
          </p:cNvSpPr>
          <p:nvPr>
            <p:ph type="title"/>
          </p:nvPr>
        </p:nvSpPr>
        <p:spPr/>
        <p:txBody>
          <a:bodyPr/>
          <a:lstStyle/>
          <a:p>
            <a:r>
              <a:rPr lang="en-US" dirty="0"/>
              <a:t>Example</a:t>
            </a:r>
          </a:p>
        </p:txBody>
      </p:sp>
      <p:pic>
        <p:nvPicPr>
          <p:cNvPr id="4" name="Content Placeholder 3" descr="A graph on a graph&#10;&#10;Description automatically generated">
            <a:extLst>
              <a:ext uri="{FF2B5EF4-FFF2-40B4-BE49-F238E27FC236}">
                <a16:creationId xmlns:a16="http://schemas.microsoft.com/office/drawing/2014/main" id="{F170C197-90E0-22A7-A3CD-4BD67B6E258C}"/>
              </a:ext>
            </a:extLst>
          </p:cNvPr>
          <p:cNvPicPr>
            <a:picLocks noGrp="1" noChangeAspect="1"/>
          </p:cNvPicPr>
          <p:nvPr>
            <p:ph idx="1"/>
          </p:nvPr>
        </p:nvPicPr>
        <p:blipFill>
          <a:blip r:embed="rId2"/>
          <a:stretch>
            <a:fillRect/>
          </a:stretch>
        </p:blipFill>
        <p:spPr>
          <a:xfrm>
            <a:off x="5503046" y="874374"/>
            <a:ext cx="5815416" cy="5776712"/>
          </a:xfrm>
        </p:spPr>
      </p:pic>
    </p:spTree>
    <p:extLst>
      <p:ext uri="{BB962C8B-B14F-4D97-AF65-F5344CB8AC3E}">
        <p14:creationId xmlns:p14="http://schemas.microsoft.com/office/powerpoint/2010/main" val="1741338982"/>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07A875-0C32-453F-89FB-D760BDCEA6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112F0B-BD96-410E-9BC0-29857FEB4C23}">
  <ds:schemaRefs>
    <ds:schemaRef ds:uri="http://schemas.microsoft.com/sharepoint/v3/contenttype/forms"/>
  </ds:schemaRefs>
</ds:datastoreItem>
</file>

<file path=customXml/itemProps3.xml><?xml version="1.0" encoding="utf-8"?>
<ds:datastoreItem xmlns:ds="http://schemas.openxmlformats.org/officeDocument/2006/customXml" ds:itemID="{B663CBE1-3A21-4858-8E9D-CD969D5D3ECC}">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Math Theme 2</Template>
  <TotalTime>15</TotalTime>
  <Words>680</Words>
  <Application>Microsoft Office PowerPoint</Application>
  <PresentationFormat>Widescreen</PresentationFormat>
  <Paragraphs>41</Paragraphs>
  <Slides>16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Open Sans Light</vt:lpstr>
      <vt:lpstr>Open Sans SemiBold</vt:lpstr>
      <vt:lpstr>Math Theme 2</vt:lpstr>
      <vt:lpstr>PowerPoint Presentation</vt:lpstr>
      <vt:lpstr>What is Rate of Change?</vt:lpstr>
      <vt:lpstr>Applications of Rate of Change</vt:lpstr>
      <vt:lpstr>Interpretation of Rate of Change</vt:lpstr>
      <vt:lpstr>Practice</vt:lpstr>
      <vt:lpstr>Answer</vt:lpstr>
      <vt:lpstr>Practice</vt:lpstr>
      <vt:lpstr>Answer</vt:lpstr>
      <vt:lpstr>Example</vt:lpstr>
      <vt:lpstr>Example</vt:lpstr>
      <vt:lpstr>Practice</vt:lpstr>
      <vt:lpstr>Answer</vt:lpstr>
      <vt:lpstr>Practice</vt:lpstr>
      <vt:lpstr>Answer</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48</cp:revision>
  <dcterms:created xsi:type="dcterms:W3CDTF">2024-01-12T13:38:09Z</dcterms:created>
  <dcterms:modified xsi:type="dcterms:W3CDTF">2024-02-03T17:53:59Z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