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18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6" r:id="rId13"/>
    <p:sldId id="267" r:id="rId14"/>
    <p:sldId id="264" r:id="rId15"/>
    <p:sldId id="265" r:id="rId16"/>
    <p:sldId id="30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899990-762B-45F8-8965-679CFC9DC06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5D2CE0E-7D22-4422-B440-F0BA0F3C6CB8}">
      <dgm:prSet/>
      <dgm:spPr/>
      <dgm:t>
        <a:bodyPr/>
        <a:lstStyle/>
        <a:p>
          <a:r>
            <a:rPr lang="en-US"/>
            <a:t>Composite objects are made up of two or more three-dimensional objects.</a:t>
          </a:r>
        </a:p>
      </dgm:t>
    </dgm:pt>
    <dgm:pt modelId="{35FFFDA4-7D99-4F0F-B5FD-5BD9B573E1FF}" type="parTrans" cxnId="{24DD8648-44F2-4CB4-83C1-AE9205571016}">
      <dgm:prSet/>
      <dgm:spPr/>
      <dgm:t>
        <a:bodyPr/>
        <a:lstStyle/>
        <a:p>
          <a:endParaRPr lang="en-US"/>
        </a:p>
      </dgm:t>
    </dgm:pt>
    <dgm:pt modelId="{12F470BF-0059-4C2E-A410-AC3C2CD9285A}" type="sibTrans" cxnId="{24DD8648-44F2-4CB4-83C1-AE9205571016}">
      <dgm:prSet/>
      <dgm:spPr/>
      <dgm:t>
        <a:bodyPr/>
        <a:lstStyle/>
        <a:p>
          <a:endParaRPr lang="en-US"/>
        </a:p>
      </dgm:t>
    </dgm:pt>
    <dgm:pt modelId="{E9D67836-E4F9-485A-A3A6-ABCB273230CE}">
      <dgm:prSet/>
      <dgm:spPr/>
      <dgm:t>
        <a:bodyPr/>
        <a:lstStyle/>
        <a:p>
          <a:r>
            <a:rPr lang="en-US"/>
            <a:t>Composite objects can have irregular shapes.</a:t>
          </a:r>
        </a:p>
      </dgm:t>
    </dgm:pt>
    <dgm:pt modelId="{95415280-B70E-4BF3-9CE2-99F79EEE2096}" type="parTrans" cxnId="{99C85755-6BAD-4B2C-92E2-0CBC94E048DC}">
      <dgm:prSet/>
      <dgm:spPr/>
      <dgm:t>
        <a:bodyPr/>
        <a:lstStyle/>
        <a:p>
          <a:endParaRPr lang="en-US"/>
        </a:p>
      </dgm:t>
    </dgm:pt>
    <dgm:pt modelId="{7FB8D634-6DD7-45CF-9C3C-51A66BE8C256}" type="sibTrans" cxnId="{99C85755-6BAD-4B2C-92E2-0CBC94E048DC}">
      <dgm:prSet/>
      <dgm:spPr/>
      <dgm:t>
        <a:bodyPr/>
        <a:lstStyle/>
        <a:p>
          <a:endParaRPr lang="en-US"/>
        </a:p>
      </dgm:t>
    </dgm:pt>
    <dgm:pt modelId="{07419A15-37C5-411E-AD66-557A84AA388C}">
      <dgm:prSet/>
      <dgm:spPr/>
      <dgm:t>
        <a:bodyPr/>
        <a:lstStyle/>
        <a:p>
          <a:r>
            <a:rPr lang="en-US"/>
            <a:t>Composite objects can be made of different materials.</a:t>
          </a:r>
        </a:p>
      </dgm:t>
    </dgm:pt>
    <dgm:pt modelId="{12C5BEF4-BB29-40EA-84C9-81EF44BAF506}" type="parTrans" cxnId="{EF6D571D-497E-441C-AB2B-DF0C86F6FCB4}">
      <dgm:prSet/>
      <dgm:spPr/>
      <dgm:t>
        <a:bodyPr/>
        <a:lstStyle/>
        <a:p>
          <a:endParaRPr lang="en-US"/>
        </a:p>
      </dgm:t>
    </dgm:pt>
    <dgm:pt modelId="{F0B72F8A-462F-4EBF-B8F6-FBF8870C6F5F}" type="sibTrans" cxnId="{EF6D571D-497E-441C-AB2B-DF0C86F6FCB4}">
      <dgm:prSet/>
      <dgm:spPr/>
      <dgm:t>
        <a:bodyPr/>
        <a:lstStyle/>
        <a:p>
          <a:endParaRPr lang="en-US"/>
        </a:p>
      </dgm:t>
    </dgm:pt>
    <dgm:pt modelId="{8BCCBEBC-2C23-4AE9-8030-04CBC2F972D9}" type="pres">
      <dgm:prSet presAssocID="{8D899990-762B-45F8-8965-679CFC9DC062}" presName="linear" presStyleCnt="0">
        <dgm:presLayoutVars>
          <dgm:animLvl val="lvl"/>
          <dgm:resizeHandles val="exact"/>
        </dgm:presLayoutVars>
      </dgm:prSet>
      <dgm:spPr/>
    </dgm:pt>
    <dgm:pt modelId="{E7FA6FBF-1100-42E5-9545-09FCB4EFC797}" type="pres">
      <dgm:prSet presAssocID="{C5D2CE0E-7D22-4422-B440-F0BA0F3C6CB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0AFB3A3-2CA8-4B83-8291-DCC50C912DBE}" type="pres">
      <dgm:prSet presAssocID="{12F470BF-0059-4C2E-A410-AC3C2CD9285A}" presName="spacer" presStyleCnt="0"/>
      <dgm:spPr/>
    </dgm:pt>
    <dgm:pt modelId="{69952EAC-42E4-4978-9157-69D399953208}" type="pres">
      <dgm:prSet presAssocID="{E9D67836-E4F9-485A-A3A6-ABCB273230C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0386B89-E3FE-41C5-B17C-FE6B8ACB0A04}" type="pres">
      <dgm:prSet presAssocID="{7FB8D634-6DD7-45CF-9C3C-51A66BE8C256}" presName="spacer" presStyleCnt="0"/>
      <dgm:spPr/>
    </dgm:pt>
    <dgm:pt modelId="{7D55D637-A4D8-4D66-B844-2CBF83984016}" type="pres">
      <dgm:prSet presAssocID="{07419A15-37C5-411E-AD66-557A84AA388C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F6D571D-497E-441C-AB2B-DF0C86F6FCB4}" srcId="{8D899990-762B-45F8-8965-679CFC9DC062}" destId="{07419A15-37C5-411E-AD66-557A84AA388C}" srcOrd="2" destOrd="0" parTransId="{12C5BEF4-BB29-40EA-84C9-81EF44BAF506}" sibTransId="{F0B72F8A-462F-4EBF-B8F6-FBF8870C6F5F}"/>
    <dgm:cxn modelId="{FB832040-6955-4849-81A6-0BCC2ED60BF1}" type="presOf" srcId="{8D899990-762B-45F8-8965-679CFC9DC062}" destId="{8BCCBEBC-2C23-4AE9-8030-04CBC2F972D9}" srcOrd="0" destOrd="0" presId="urn:microsoft.com/office/officeart/2005/8/layout/vList2"/>
    <dgm:cxn modelId="{24DD8648-44F2-4CB4-83C1-AE9205571016}" srcId="{8D899990-762B-45F8-8965-679CFC9DC062}" destId="{C5D2CE0E-7D22-4422-B440-F0BA0F3C6CB8}" srcOrd="0" destOrd="0" parTransId="{35FFFDA4-7D99-4F0F-B5FD-5BD9B573E1FF}" sibTransId="{12F470BF-0059-4C2E-A410-AC3C2CD9285A}"/>
    <dgm:cxn modelId="{99C85755-6BAD-4B2C-92E2-0CBC94E048DC}" srcId="{8D899990-762B-45F8-8965-679CFC9DC062}" destId="{E9D67836-E4F9-485A-A3A6-ABCB273230CE}" srcOrd="1" destOrd="0" parTransId="{95415280-B70E-4BF3-9CE2-99F79EEE2096}" sibTransId="{7FB8D634-6DD7-45CF-9C3C-51A66BE8C256}"/>
    <dgm:cxn modelId="{A53BA8AE-B028-485A-927D-1BAEE32AF959}" type="presOf" srcId="{E9D67836-E4F9-485A-A3A6-ABCB273230CE}" destId="{69952EAC-42E4-4978-9157-69D399953208}" srcOrd="0" destOrd="0" presId="urn:microsoft.com/office/officeart/2005/8/layout/vList2"/>
    <dgm:cxn modelId="{B0257AE8-BD39-4A86-8886-14FAE6859783}" type="presOf" srcId="{C5D2CE0E-7D22-4422-B440-F0BA0F3C6CB8}" destId="{E7FA6FBF-1100-42E5-9545-09FCB4EFC797}" srcOrd="0" destOrd="0" presId="urn:microsoft.com/office/officeart/2005/8/layout/vList2"/>
    <dgm:cxn modelId="{6FDD68FB-ADD3-40DD-9748-2A5C72E5D7A5}" type="presOf" srcId="{07419A15-37C5-411E-AD66-557A84AA388C}" destId="{7D55D637-A4D8-4D66-B844-2CBF83984016}" srcOrd="0" destOrd="0" presId="urn:microsoft.com/office/officeart/2005/8/layout/vList2"/>
    <dgm:cxn modelId="{5EF7C2EF-56D8-49DE-A3EE-7163052C4F18}" type="presParOf" srcId="{8BCCBEBC-2C23-4AE9-8030-04CBC2F972D9}" destId="{E7FA6FBF-1100-42E5-9545-09FCB4EFC797}" srcOrd="0" destOrd="0" presId="urn:microsoft.com/office/officeart/2005/8/layout/vList2"/>
    <dgm:cxn modelId="{1CB27833-6B3E-4825-B2F4-762234C58685}" type="presParOf" srcId="{8BCCBEBC-2C23-4AE9-8030-04CBC2F972D9}" destId="{A0AFB3A3-2CA8-4B83-8291-DCC50C912DBE}" srcOrd="1" destOrd="0" presId="urn:microsoft.com/office/officeart/2005/8/layout/vList2"/>
    <dgm:cxn modelId="{1CBC7A26-EC7E-4AFE-83D7-AEBDBBF5380A}" type="presParOf" srcId="{8BCCBEBC-2C23-4AE9-8030-04CBC2F972D9}" destId="{69952EAC-42E4-4978-9157-69D399953208}" srcOrd="2" destOrd="0" presId="urn:microsoft.com/office/officeart/2005/8/layout/vList2"/>
    <dgm:cxn modelId="{163F3C93-EA8F-41FC-BCDE-1C67DBC424C7}" type="presParOf" srcId="{8BCCBEBC-2C23-4AE9-8030-04CBC2F972D9}" destId="{40386B89-E3FE-41C5-B17C-FE6B8ACB0A04}" srcOrd="3" destOrd="0" presId="urn:microsoft.com/office/officeart/2005/8/layout/vList2"/>
    <dgm:cxn modelId="{5359956A-2EFC-486C-BF80-A2556A859E0B}" type="presParOf" srcId="{8BCCBEBC-2C23-4AE9-8030-04CBC2F972D9}" destId="{7D55D637-A4D8-4D66-B844-2CBF8398401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FA6FBF-1100-42E5-9545-09FCB4EFC797}">
      <dsp:nvSpPr>
        <dsp:cNvPr id="0" name=""/>
        <dsp:cNvSpPr/>
      </dsp:nvSpPr>
      <dsp:spPr>
        <a:xfrm>
          <a:off x="0" y="41544"/>
          <a:ext cx="5181600" cy="13747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Composite objects are made up of two or more three-dimensional objects.</a:t>
          </a:r>
        </a:p>
      </dsp:txBody>
      <dsp:txXfrm>
        <a:off x="67110" y="108654"/>
        <a:ext cx="5047380" cy="1240530"/>
      </dsp:txXfrm>
    </dsp:sp>
    <dsp:sp modelId="{69952EAC-42E4-4978-9157-69D399953208}">
      <dsp:nvSpPr>
        <dsp:cNvPr id="0" name=""/>
        <dsp:cNvSpPr/>
      </dsp:nvSpPr>
      <dsp:spPr>
        <a:xfrm>
          <a:off x="0" y="1488294"/>
          <a:ext cx="5181600" cy="13747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Composite objects can have irregular shapes.</a:t>
          </a:r>
        </a:p>
      </dsp:txBody>
      <dsp:txXfrm>
        <a:off x="67110" y="1555404"/>
        <a:ext cx="5047380" cy="1240530"/>
      </dsp:txXfrm>
    </dsp:sp>
    <dsp:sp modelId="{7D55D637-A4D8-4D66-B844-2CBF83984016}">
      <dsp:nvSpPr>
        <dsp:cNvPr id="0" name=""/>
        <dsp:cNvSpPr/>
      </dsp:nvSpPr>
      <dsp:spPr>
        <a:xfrm>
          <a:off x="0" y="2935044"/>
          <a:ext cx="5181600" cy="13747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Composite objects can be made of different materials.</a:t>
          </a:r>
        </a:p>
      </dsp:txBody>
      <dsp:txXfrm>
        <a:off x="67110" y="3002154"/>
        <a:ext cx="5047380" cy="12405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FA62BA-E3F7-4A8F-99DB-5DDE010DA97D}" type="datetimeFigureOut">
              <a:t>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79E07-3B9F-4CB4-9C33-3F821959294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167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Welcome, students! Today, we'll learn how to find the volume of composite three-dimensional objects.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51BFE-E921-4D38-B352-A44AA433A7A1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6961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Thank you for joining me today to learn about finding the volume of composite three-dimensional objects.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51BFE-E921-4D38-B352-A44AA433A7A1}" type="slidenum"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560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Before we learn about composite objects, let's review the basics of volume.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51BFE-E921-4D38-B352-A44AA433A7A1}" type="slidenum"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218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Now that we know what volume is, let's talk about composite objects and what makes them unique.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51BFE-E921-4D38-B352-A44AA433A7A1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00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Breaking down a composite object into simpler shapes makes it easier to find the volume.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51BFE-E921-4D38-B352-A44AA433A7A1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804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Let's work through an example to see how we can apply what we've learned.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51BFE-E921-4D38-B352-A44AA433A7A1}" type="slidenum"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04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Here's another example to help reinforce what we've learned.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51BFE-E921-4D38-B352-A44AA433A7A1}" type="slidenum"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620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Knowing how to find the volume of composite objects can come in handy in many careers.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51BFE-E921-4D38-B352-A44AA433A7A1}" type="slidenum"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684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Working with composite objects can be challenging, but with practice, anyone can master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51BFE-E921-4D38-B352-A44AA433A7A1}" type="slidenum"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421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Let's review what we've learned today.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D51BFE-E921-4D38-B352-A44AA433A7A1}" type="slidenum"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149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emf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4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B419B49-3EA7-E991-C6D2-EA150F9ECAAF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BBEB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5" name="Picture 64" descr="A person wearing headphones and writing on paper&#10;&#10;Description automatically generated">
            <a:extLst>
              <a:ext uri="{FF2B5EF4-FFF2-40B4-BE49-F238E27FC236}">
                <a16:creationId xmlns:a16="http://schemas.microsoft.com/office/drawing/2014/main" id="{7F6D90CE-B15E-6C73-9E3F-C6435A62B5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81" y="1777915"/>
            <a:ext cx="5013087" cy="5013087"/>
          </a:xfrm>
          <a:prstGeom prst="rect">
            <a:avLst/>
          </a:prstGeom>
        </p:spPr>
      </p:pic>
      <p:pic>
        <p:nvPicPr>
          <p:cNvPr id="26" name="Picture 25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14A77F50-24C7-1428-AD65-69671AEE4A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043" y="1223086"/>
            <a:ext cx="707529" cy="707529"/>
          </a:xfrm>
          <a:prstGeom prst="rect">
            <a:avLst/>
          </a:prstGeom>
        </p:spPr>
      </p:pic>
      <p:pic>
        <p:nvPicPr>
          <p:cNvPr id="27" name="Picture 26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60980F19-DF67-26E1-9FE8-F73810987E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175" y="-58440"/>
            <a:ext cx="1104489" cy="1104489"/>
          </a:xfrm>
          <a:prstGeom prst="rect">
            <a:avLst/>
          </a:prstGeom>
        </p:spPr>
      </p:pic>
      <p:pic>
        <p:nvPicPr>
          <p:cNvPr id="28" name="Picture 27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4A1F1399-E977-14F0-88FC-E75FAE2C95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621" y="-401687"/>
            <a:ext cx="1390448" cy="1390448"/>
          </a:xfrm>
          <a:prstGeom prst="rect">
            <a:avLst/>
          </a:prstGeom>
        </p:spPr>
      </p:pic>
      <p:pic>
        <p:nvPicPr>
          <p:cNvPr id="29" name="Picture 28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23082DA4-1330-5D37-5871-F9BA28D14B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50" y="-179286"/>
            <a:ext cx="2015975" cy="2015975"/>
          </a:xfrm>
          <a:prstGeom prst="rect">
            <a:avLst/>
          </a:prstGeom>
        </p:spPr>
      </p:pic>
      <p:pic>
        <p:nvPicPr>
          <p:cNvPr id="30" name="Picture 29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7FA3AFB5-309D-4F60-FA42-FA8778EE48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420" y="417751"/>
            <a:ext cx="2743200" cy="2743200"/>
          </a:xfrm>
          <a:prstGeom prst="rect">
            <a:avLst/>
          </a:prstGeom>
        </p:spPr>
      </p:pic>
      <p:pic>
        <p:nvPicPr>
          <p:cNvPr id="31" name="Picture 30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8DA73FC6-B2FA-178C-0952-3914F1D254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205" y="1353259"/>
            <a:ext cx="1003919" cy="1003919"/>
          </a:xfrm>
          <a:prstGeom prst="rect">
            <a:avLst/>
          </a:prstGeom>
        </p:spPr>
      </p:pic>
      <p:pic>
        <p:nvPicPr>
          <p:cNvPr id="32" name="Picture 31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759E67F9-5058-03B7-5F1A-7E4C01D1B0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249" y="2641520"/>
            <a:ext cx="1574959" cy="1574959"/>
          </a:xfrm>
          <a:prstGeom prst="rect">
            <a:avLst/>
          </a:prstGeom>
        </p:spPr>
      </p:pic>
      <p:pic>
        <p:nvPicPr>
          <p:cNvPr id="33" name="Picture 32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65B335EA-EFDE-3403-C2B2-CF866FD9453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025" y="203200"/>
            <a:ext cx="473430" cy="473430"/>
          </a:xfrm>
          <a:prstGeom prst="rect">
            <a:avLst/>
          </a:prstGeom>
        </p:spPr>
      </p:pic>
      <p:pic>
        <p:nvPicPr>
          <p:cNvPr id="60" name="Picture 59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733D4305-288D-2213-2A52-4B7B35732B7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961" y="0"/>
            <a:ext cx="473430" cy="473430"/>
          </a:xfrm>
          <a:prstGeom prst="rect">
            <a:avLst/>
          </a:prstGeom>
        </p:spPr>
      </p:pic>
      <p:pic>
        <p:nvPicPr>
          <p:cNvPr id="66" name="Picture 65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95F7316F-3B24-72B9-1A74-9EA84653C29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429" y="2190494"/>
            <a:ext cx="473430" cy="47343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433F5FC2-50C2-1EFE-DF8C-7ECDC41C4D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45" y="280142"/>
            <a:ext cx="2397090" cy="842221"/>
          </a:xfrm>
          <a:prstGeom prst="rect">
            <a:avLst/>
          </a:prstGeom>
        </p:spPr>
      </p:pic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0E8A950E-4DAB-74FC-D1FA-24E1A777D5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2971" y="2234512"/>
            <a:ext cx="4906019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9" name="Text Placeholder 88">
            <a:extLst>
              <a:ext uri="{FF2B5EF4-FFF2-40B4-BE49-F238E27FC236}">
                <a16:creationId xmlns:a16="http://schemas.microsoft.com/office/drawing/2014/main" id="{0DCA2AD5-0C7B-AC61-320D-F718F53AAF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3570" y="3689249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4662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82D34-54C1-0C34-990C-5B952633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14" y="1006774"/>
            <a:ext cx="10515600" cy="72915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C0D65-865E-ECBF-F99A-3D69B6A7F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828" y="2009617"/>
            <a:ext cx="10515600" cy="4013496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 sz="2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4BE45-AD1D-E8AF-6E8D-5937DCBD2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32637B58-87C1-446D-BDA9-B06F4BCF7782}" type="datetimeFigureOut">
              <a:rPr lang="en-US" smtClean="0"/>
              <a:pPr/>
              <a:t>1/22/2024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6E19A-2C26-7723-9A27-2136A9E5E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F1AF5-3FCC-F44F-E0A9-433684066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46F9549-69F4-6482-7835-32B285BC88D7}"/>
              </a:ext>
            </a:extLst>
          </p:cNvPr>
          <p:cNvCxnSpPr>
            <a:cxnSpLocks/>
          </p:cNvCxnSpPr>
          <p:nvPr/>
        </p:nvCxnSpPr>
        <p:spPr>
          <a:xfrm>
            <a:off x="838200" y="1006774"/>
            <a:ext cx="0" cy="729157"/>
          </a:xfrm>
          <a:prstGeom prst="line">
            <a:avLst/>
          </a:prstGeom>
          <a:ln w="76200">
            <a:solidFill>
              <a:srgbClr val="76D5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117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691B8-C7A1-A4AA-AEED-28824FD48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24408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 sz="2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6D0A2E6-D301-DA96-E779-9314DF9CB4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32637B58-87C1-446D-BDA9-B06F4BCF7782}" type="datetimeFigureOut">
              <a:rPr lang="en-US" smtClean="0"/>
              <a:pPr/>
              <a:t>1/22/2024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832FFDC-2BFA-6DD3-5DC3-D939A3F94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C123720-22E9-AFA7-EC36-56B6CA4EC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C4093DC-4D98-9604-A9D1-0287F8095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006774"/>
            <a:ext cx="10515600" cy="72915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860F4A5-6002-6A8B-8A8C-6CC8C81CC4A2}"/>
              </a:ext>
            </a:extLst>
          </p:cNvPr>
          <p:cNvCxnSpPr>
            <a:cxnSpLocks/>
          </p:cNvCxnSpPr>
          <p:nvPr/>
        </p:nvCxnSpPr>
        <p:spPr>
          <a:xfrm>
            <a:off x="838200" y="1006774"/>
            <a:ext cx="0" cy="729157"/>
          </a:xfrm>
          <a:prstGeom prst="line">
            <a:avLst/>
          </a:prstGeom>
          <a:ln w="76200">
            <a:solidFill>
              <a:srgbClr val="D2DB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8055BEE-1136-AE1B-0C0C-2E4A86CD045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72202" y="2024408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 sz="2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9298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82D34-54C1-0C34-990C-5B952633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006774"/>
            <a:ext cx="10515600" cy="72915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4BE45-AD1D-E8AF-6E8D-5937DCBD2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32637B58-87C1-446D-BDA9-B06F4BCF7782}" type="datetimeFigureOut">
              <a:rPr lang="en-US" smtClean="0"/>
              <a:pPr/>
              <a:t>1/22/2024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6E19A-2C26-7723-9A27-2136A9E5E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F1AF5-3FCC-F44F-E0A9-433684066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E3D69A0-3E59-BA62-6B83-65032F58E7DA}"/>
              </a:ext>
            </a:extLst>
          </p:cNvPr>
          <p:cNvCxnSpPr>
            <a:cxnSpLocks/>
          </p:cNvCxnSpPr>
          <p:nvPr/>
        </p:nvCxnSpPr>
        <p:spPr>
          <a:xfrm>
            <a:off x="838200" y="1006774"/>
            <a:ext cx="0" cy="729157"/>
          </a:xfrm>
          <a:prstGeom prst="line">
            <a:avLst/>
          </a:prstGeom>
          <a:ln w="76200">
            <a:solidFill>
              <a:srgbClr val="7222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D1DFA-4728-82CD-9141-F7D075B32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8828" y="2009617"/>
            <a:ext cx="10515600" cy="4013496"/>
          </a:xfrm>
          <a:prstGeom prst="rect">
            <a:avLst/>
          </a:prstGeo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 sz="24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469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82D34-54C1-0C34-990C-5B952633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006774"/>
            <a:ext cx="4912459" cy="142252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4BE45-AD1D-E8AF-6E8D-5937DCBD2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32637B58-87C1-446D-BDA9-B06F4BCF7782}" type="datetimeFigureOut">
              <a:rPr lang="en-US" smtClean="0"/>
              <a:pPr/>
              <a:t>1/22/2024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6E19A-2C26-7723-9A27-2136A9E5E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F1AF5-3FCC-F44F-E0A9-433684066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E3D69A0-3E59-BA62-6B83-65032F58E7DA}"/>
              </a:ext>
            </a:extLst>
          </p:cNvPr>
          <p:cNvCxnSpPr>
            <a:cxnSpLocks/>
          </p:cNvCxnSpPr>
          <p:nvPr/>
        </p:nvCxnSpPr>
        <p:spPr>
          <a:xfrm>
            <a:off x="838200" y="1006774"/>
            <a:ext cx="0" cy="1422527"/>
          </a:xfrm>
          <a:prstGeom prst="line">
            <a:avLst/>
          </a:prstGeom>
          <a:ln w="76200">
            <a:solidFill>
              <a:srgbClr val="D2DB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green diamond on a black background&#10;&#10;Description automatically generated">
            <a:extLst>
              <a:ext uri="{FF2B5EF4-FFF2-40B4-BE49-F238E27FC236}">
                <a16:creationId xmlns:a16="http://schemas.microsoft.com/office/drawing/2014/main" id="{434749F5-EA49-5BE0-00F9-4343D6BB51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749" y="1020670"/>
            <a:ext cx="1393015" cy="1393015"/>
          </a:xfrm>
          <a:prstGeom prst="rect">
            <a:avLst/>
          </a:prstGeom>
        </p:spPr>
      </p:pic>
      <p:pic>
        <p:nvPicPr>
          <p:cNvPr id="18" name="Picture 17" descr="A yellow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A2D88050-7608-D92C-027A-B94EDBB420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056" y="1242262"/>
            <a:ext cx="650322" cy="650322"/>
          </a:xfrm>
          <a:prstGeom prst="rect">
            <a:avLst/>
          </a:prstGeom>
        </p:spPr>
      </p:pic>
      <p:pic>
        <p:nvPicPr>
          <p:cNvPr id="19" name="Picture 18" descr="A yellow diamond on a black background&#10;&#10;Description automatically generated">
            <a:extLst>
              <a:ext uri="{FF2B5EF4-FFF2-40B4-BE49-F238E27FC236}">
                <a16:creationId xmlns:a16="http://schemas.microsoft.com/office/drawing/2014/main" id="{17C523F3-5B8D-4C0A-B038-439A13761B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685" y="454173"/>
            <a:ext cx="853420" cy="853420"/>
          </a:xfrm>
          <a:prstGeom prst="rect">
            <a:avLst/>
          </a:prstGeom>
        </p:spPr>
      </p:pic>
      <p:pic>
        <p:nvPicPr>
          <p:cNvPr id="20" name="Picture 19" descr="A yellow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9747047A-2B18-44E6-56AB-9E69234D5B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293" y="-476758"/>
            <a:ext cx="1497428" cy="1497428"/>
          </a:xfrm>
          <a:prstGeom prst="rect">
            <a:avLst/>
          </a:prstGeom>
        </p:spPr>
      </p:pic>
      <p:pic>
        <p:nvPicPr>
          <p:cNvPr id="21" name="Picture 20" descr="A green diamond on a black background&#10;&#10;Description automatically generated">
            <a:extLst>
              <a:ext uri="{FF2B5EF4-FFF2-40B4-BE49-F238E27FC236}">
                <a16:creationId xmlns:a16="http://schemas.microsoft.com/office/drawing/2014/main" id="{96B8469F-A744-C605-B62C-BA98F22966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4507" y="953077"/>
            <a:ext cx="483843" cy="483843"/>
          </a:xfrm>
          <a:prstGeom prst="rect">
            <a:avLst/>
          </a:prstGeom>
        </p:spPr>
      </p:pic>
      <p:pic>
        <p:nvPicPr>
          <p:cNvPr id="22" name="Picture 21" descr="A yellow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D0EFB7F5-690A-7298-1DBE-11FFFC07D1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6030" y="1433484"/>
            <a:ext cx="1239181" cy="1239181"/>
          </a:xfrm>
          <a:prstGeom prst="rect">
            <a:avLst/>
          </a:prstGeom>
        </p:spPr>
      </p:pic>
      <p:pic>
        <p:nvPicPr>
          <p:cNvPr id="25" name="Picture 24" descr="A yellow diamond on a black background&#10;&#10;Description automatically generated">
            <a:extLst>
              <a:ext uri="{FF2B5EF4-FFF2-40B4-BE49-F238E27FC236}">
                <a16:creationId xmlns:a16="http://schemas.microsoft.com/office/drawing/2014/main" id="{94E96852-EE1A-61C5-6064-40E22676BF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7944" y="100343"/>
            <a:ext cx="1239181" cy="1239181"/>
          </a:xfrm>
          <a:prstGeom prst="rect">
            <a:avLst/>
          </a:prstGeom>
        </p:spPr>
      </p:pic>
      <p:pic>
        <p:nvPicPr>
          <p:cNvPr id="26" name="Picture 25" descr="A green diamond on a black background&#10;&#10;Description automatically generated">
            <a:extLst>
              <a:ext uri="{FF2B5EF4-FFF2-40B4-BE49-F238E27FC236}">
                <a16:creationId xmlns:a16="http://schemas.microsoft.com/office/drawing/2014/main" id="{77523723-1B14-1EA3-B17F-6E4B71CB2B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055" y="2219481"/>
            <a:ext cx="281831" cy="281831"/>
          </a:xfrm>
          <a:prstGeom prst="rect">
            <a:avLst/>
          </a:prstGeom>
        </p:spPr>
      </p:pic>
      <p:pic>
        <p:nvPicPr>
          <p:cNvPr id="27" name="Picture 26" descr="A yellow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7E1A3D80-3485-5974-FBB8-B2AF2E80D18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721" y="-797637"/>
            <a:ext cx="1595274" cy="159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487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82D34-54C1-0C34-990C-5B952633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006774"/>
            <a:ext cx="4912459" cy="142252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4BE45-AD1D-E8AF-6E8D-5937DCBD2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32637B58-87C1-446D-BDA9-B06F4BCF7782}" type="datetimeFigureOut">
              <a:rPr lang="en-US" smtClean="0"/>
              <a:pPr/>
              <a:t>1/22/2024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6E19A-2C26-7723-9A27-2136A9E5E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F1AF5-3FCC-F44F-E0A9-433684066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6A87BFC6-F60F-A729-4958-D4AD41988B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731" y="520700"/>
            <a:ext cx="764555" cy="764555"/>
          </a:xfrm>
          <a:prstGeom prst="rect">
            <a:avLst/>
          </a:prstGeom>
        </p:spPr>
      </p:pic>
      <p:pic>
        <p:nvPicPr>
          <p:cNvPr id="8" name="Picture 7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6068C628-2D2B-8814-4AF2-CD3FBE391B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1027577"/>
            <a:ext cx="1288474" cy="1288474"/>
          </a:xfrm>
          <a:prstGeom prst="rect">
            <a:avLst/>
          </a:prstGeom>
        </p:spPr>
      </p:pic>
      <p:pic>
        <p:nvPicPr>
          <p:cNvPr id="9" name="Picture 8" descr="A pink and black diamond&#10;&#10;Description automatically generated">
            <a:extLst>
              <a:ext uri="{FF2B5EF4-FFF2-40B4-BE49-F238E27FC236}">
                <a16:creationId xmlns:a16="http://schemas.microsoft.com/office/drawing/2014/main" id="{82DCFF9E-CD31-D3B7-FB9D-FB852C9CE6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300" y="-458492"/>
            <a:ext cx="1435833" cy="1435833"/>
          </a:xfrm>
          <a:prstGeom prst="rect">
            <a:avLst/>
          </a:prstGeom>
        </p:spPr>
      </p:pic>
      <p:pic>
        <p:nvPicPr>
          <p:cNvPr id="10" name="Picture 9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4AE606B0-8ABD-19DE-7BA3-E045474983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501" y="939187"/>
            <a:ext cx="513015" cy="51301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E3D69A0-3E59-BA62-6B83-65032F58E7DA}"/>
              </a:ext>
            </a:extLst>
          </p:cNvPr>
          <p:cNvCxnSpPr>
            <a:cxnSpLocks/>
          </p:cNvCxnSpPr>
          <p:nvPr/>
        </p:nvCxnSpPr>
        <p:spPr>
          <a:xfrm>
            <a:off x="838200" y="1006774"/>
            <a:ext cx="0" cy="1422527"/>
          </a:xfrm>
          <a:prstGeom prst="line">
            <a:avLst/>
          </a:prstGeom>
          <a:ln w="76200">
            <a:solidFill>
              <a:srgbClr val="EA06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nk and black diamond&#10;&#10;Description automatically generated">
            <a:extLst>
              <a:ext uri="{FF2B5EF4-FFF2-40B4-BE49-F238E27FC236}">
                <a16:creationId xmlns:a16="http://schemas.microsoft.com/office/drawing/2014/main" id="{B800305A-0BEE-9D13-57D1-DD18CC4AD0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182" y="-676934"/>
            <a:ext cx="1435833" cy="1435833"/>
          </a:xfrm>
          <a:prstGeom prst="rect">
            <a:avLst/>
          </a:prstGeom>
        </p:spPr>
      </p:pic>
      <p:pic>
        <p:nvPicPr>
          <p:cNvPr id="15" name="Picture 14" descr="A pink and black diamond&#10;&#10;Description automatically generated">
            <a:extLst>
              <a:ext uri="{FF2B5EF4-FFF2-40B4-BE49-F238E27FC236}">
                <a16:creationId xmlns:a16="http://schemas.microsoft.com/office/drawing/2014/main" id="{A9547F25-24FE-3837-DCC1-1EDF2F1BA7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162" y="1244044"/>
            <a:ext cx="639938" cy="639938"/>
          </a:xfrm>
          <a:prstGeom prst="rect">
            <a:avLst/>
          </a:prstGeom>
        </p:spPr>
      </p:pic>
      <p:pic>
        <p:nvPicPr>
          <p:cNvPr id="16" name="Picture 15" descr="A pink and black diamond&#10;&#10;Description automatically generated">
            <a:extLst>
              <a:ext uri="{FF2B5EF4-FFF2-40B4-BE49-F238E27FC236}">
                <a16:creationId xmlns:a16="http://schemas.microsoft.com/office/drawing/2014/main" id="{B683C9A5-06FD-D320-1718-8D2687CC60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1423772"/>
            <a:ext cx="1222905" cy="1222905"/>
          </a:xfrm>
          <a:prstGeom prst="rect">
            <a:avLst/>
          </a:prstGeom>
        </p:spPr>
      </p:pic>
      <p:pic>
        <p:nvPicPr>
          <p:cNvPr id="29" name="Picture 28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0C3ADEDF-843A-0694-56E0-77AFC32D82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145" y="171492"/>
            <a:ext cx="1149414" cy="1149414"/>
          </a:xfrm>
          <a:prstGeom prst="rect">
            <a:avLst/>
          </a:prstGeom>
        </p:spPr>
      </p:pic>
      <p:pic>
        <p:nvPicPr>
          <p:cNvPr id="11" name="Picture 10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D6988B2B-2724-996D-32E6-48238561C8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329" y="2216727"/>
            <a:ext cx="266471" cy="26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205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8454CF-AD43-61AD-EB9B-5BC5EA22DC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32637B58-87C1-446D-BDA9-B06F4BCF7782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5EF5EF-D546-3A20-44B7-0CF856EC4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D082DD-1AD7-7FEC-D9CA-ACE86EF13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356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D9960-406F-4187-A0E6-BD19C68403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26" y="919716"/>
            <a:ext cx="8504275" cy="3551275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27E7FE-647D-4B2F-BA13-AB3ED4C5CF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9326" y="4795284"/>
            <a:ext cx="8504275" cy="1084522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16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EF785-E0A7-4496-A5BA-49B0156F2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4706" y="6433202"/>
            <a:ext cx="2426446" cy="367841"/>
          </a:xfrm>
        </p:spPr>
        <p:txBody>
          <a:bodyPr/>
          <a:lstStyle/>
          <a:p>
            <a:fld id="{32637B58-87C1-446D-BDA9-B06F4BCF7782}" type="datetimeFigureOut">
              <a:rPr lang="en-US" smtClean="0"/>
              <a:pPr/>
              <a:t>1/22/2024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2C627-38A1-4A14-8822-D8D33751C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BE346-5F34-48CD-8928-DA8567AE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3203"/>
            <a:ext cx="702781" cy="367842"/>
          </a:xfrm>
        </p:spPr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12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5CB06-0454-4BF1-8011-F8B1A9595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20A70-D33B-4461-B74C-3F59ADB161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8813" y="2163725"/>
            <a:ext cx="4610986" cy="4013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81BDF9-836E-431C-8EFA-417A9BEE9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7260" y="2163725"/>
            <a:ext cx="4853763" cy="40132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BD9F59-B591-4E2F-899E-3CA78CE82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6CFD12-B3EC-432C-B264-8AB571CAA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3CBBA-71B3-4857-80E7-525E89FD9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408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6F257-A4C3-FF63-3C2C-123322718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B419B49-3EA7-E991-C6D2-EA150F9ECAAF}"/>
              </a:ext>
            </a:extLst>
          </p:cNvPr>
          <p:cNvSpPr/>
          <p:nvPr/>
        </p:nvSpPr>
        <p:spPr>
          <a:xfrm>
            <a:off x="-7484" y="13083"/>
            <a:ext cx="12192000" cy="6858000"/>
          </a:xfrm>
          <a:prstGeom prst="rect">
            <a:avLst/>
          </a:prstGeom>
          <a:solidFill>
            <a:srgbClr val="7223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urple diamond shaped object&#10;&#10;Description automatically generated">
            <a:extLst>
              <a:ext uri="{FF2B5EF4-FFF2-40B4-BE49-F238E27FC236}">
                <a16:creationId xmlns:a16="http://schemas.microsoft.com/office/drawing/2014/main" id="{9FF96AD8-7E58-3FA9-C3C8-7A97B3601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771" y="386075"/>
            <a:ext cx="8891870" cy="8891870"/>
          </a:xfrm>
          <a:prstGeom prst="rect">
            <a:avLst/>
          </a:prstGeom>
        </p:spPr>
      </p:pic>
      <p:pic>
        <p:nvPicPr>
          <p:cNvPr id="11" name="Picture 10" descr="A purple diamond on a black background&#10;&#10;Description automatically generated">
            <a:extLst>
              <a:ext uri="{FF2B5EF4-FFF2-40B4-BE49-F238E27FC236}">
                <a16:creationId xmlns:a16="http://schemas.microsoft.com/office/drawing/2014/main" id="{A79F8670-E56E-3923-BB8B-F3F4768B9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107" y="672241"/>
            <a:ext cx="7973879" cy="7973879"/>
          </a:xfrm>
          <a:prstGeom prst="rect">
            <a:avLst/>
          </a:prstGeom>
        </p:spPr>
      </p:pic>
      <p:pic>
        <p:nvPicPr>
          <p:cNvPr id="7" name="Picture 6" descr="A child wearing glasses and headphones&#10;&#10;Description automatically generated">
            <a:extLst>
              <a:ext uri="{FF2B5EF4-FFF2-40B4-BE49-F238E27FC236}">
                <a16:creationId xmlns:a16="http://schemas.microsoft.com/office/drawing/2014/main" id="{F939288C-318D-AE69-4416-E9EEA84FEA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054" y="1525798"/>
            <a:ext cx="6213056" cy="62130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D1EC2BC-DE2B-319A-DFD0-8D2280DFC0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45" y="319700"/>
            <a:ext cx="2258461" cy="793513"/>
          </a:xfrm>
          <a:prstGeom prst="rect">
            <a:avLst/>
          </a:prstGeom>
        </p:spPr>
      </p:pic>
      <p:sp>
        <p:nvSpPr>
          <p:cNvPr id="21" name="Text Placeholder 88">
            <a:extLst>
              <a:ext uri="{FF2B5EF4-FFF2-40B4-BE49-F238E27FC236}">
                <a16:creationId xmlns:a16="http://schemas.microsoft.com/office/drawing/2014/main" id="{9D8BDCB4-2C04-8017-9DAD-D5FE4B1592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3570" y="3689249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76D5D4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86">
            <a:extLst>
              <a:ext uri="{FF2B5EF4-FFF2-40B4-BE49-F238E27FC236}">
                <a16:creationId xmlns:a16="http://schemas.microsoft.com/office/drawing/2014/main" id="{86908039-4E82-0BE3-9D23-623EDC9179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2971" y="2234512"/>
            <a:ext cx="4906019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01190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6F257-A4C3-FF63-3C2C-123322718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B419B49-3EA7-E991-C6D2-EA150F9ECAAF}"/>
              </a:ext>
            </a:extLst>
          </p:cNvPr>
          <p:cNvSpPr/>
          <p:nvPr/>
        </p:nvSpPr>
        <p:spPr>
          <a:xfrm>
            <a:off x="0" y="-6540"/>
            <a:ext cx="12192000" cy="6858000"/>
          </a:xfrm>
          <a:prstGeom prst="rect">
            <a:avLst/>
          </a:prstGeom>
          <a:solidFill>
            <a:srgbClr val="BF03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18B63C59-28EE-ED5A-82E3-67B9722316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854" y="4632326"/>
            <a:ext cx="4129489" cy="4129489"/>
          </a:xfrm>
          <a:prstGeom prst="rect">
            <a:avLst/>
          </a:prstGeom>
        </p:spPr>
      </p:pic>
      <p:pic>
        <p:nvPicPr>
          <p:cNvPr id="8" name="Picture 7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F40B7578-FDC6-594E-6552-979A85098D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650" y="5459628"/>
            <a:ext cx="989003" cy="989003"/>
          </a:xfrm>
          <a:prstGeom prst="rect">
            <a:avLst/>
          </a:prstGeom>
        </p:spPr>
      </p:pic>
      <p:pic>
        <p:nvPicPr>
          <p:cNvPr id="10" name="Picture 9" descr="A pink and black diamond&#10;&#10;Description automatically generated">
            <a:extLst>
              <a:ext uri="{FF2B5EF4-FFF2-40B4-BE49-F238E27FC236}">
                <a16:creationId xmlns:a16="http://schemas.microsoft.com/office/drawing/2014/main" id="{0F3A6FD1-7665-5CC7-F677-1F24F1DF67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871" y="2146146"/>
            <a:ext cx="8152782" cy="8152782"/>
          </a:xfrm>
          <a:prstGeom prst="rect">
            <a:avLst/>
          </a:prstGeom>
        </p:spPr>
      </p:pic>
      <p:pic>
        <p:nvPicPr>
          <p:cNvPr id="12" name="Picture 11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957463D0-5A4E-7FC0-69A7-23A0FBD635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034" y="3509963"/>
            <a:ext cx="5451967" cy="5451967"/>
          </a:xfrm>
          <a:prstGeom prst="rect">
            <a:avLst/>
          </a:prstGeom>
        </p:spPr>
      </p:pic>
      <p:pic>
        <p:nvPicPr>
          <p:cNvPr id="13" name="Picture 12" descr="A pink and black diamond&#10;&#10;Description automatically generated">
            <a:extLst>
              <a:ext uri="{FF2B5EF4-FFF2-40B4-BE49-F238E27FC236}">
                <a16:creationId xmlns:a16="http://schemas.microsoft.com/office/drawing/2014/main" id="{6071702A-7AA3-456A-0C15-A4F0929AAD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840" y="-1405956"/>
            <a:ext cx="4159917" cy="41599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BE5491-7E40-D843-EFD9-84647D60B4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45" y="319700"/>
            <a:ext cx="2258461" cy="793513"/>
          </a:xfrm>
          <a:prstGeom prst="rect">
            <a:avLst/>
          </a:prstGeom>
        </p:spPr>
      </p:pic>
      <p:sp>
        <p:nvSpPr>
          <p:cNvPr id="17" name="Text Placeholder 88">
            <a:extLst>
              <a:ext uri="{FF2B5EF4-FFF2-40B4-BE49-F238E27FC236}">
                <a16:creationId xmlns:a16="http://schemas.microsoft.com/office/drawing/2014/main" id="{3139B509-F003-EF93-EBAD-0AA371562B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2971" y="3366295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FFB81C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86">
            <a:extLst>
              <a:ext uri="{FF2B5EF4-FFF2-40B4-BE49-F238E27FC236}">
                <a16:creationId xmlns:a16="http://schemas.microsoft.com/office/drawing/2014/main" id="{36E20D99-A512-D395-FFF1-5A4E954D30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2971" y="2234512"/>
            <a:ext cx="7717629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6121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BDA1872-2D19-A1D9-380B-0F10F8383B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32637B58-87C1-446D-BDA9-B06F4BCF7782}" type="datetimeFigureOut">
              <a:rPr lang="en-US" smtClean="0"/>
              <a:pPr/>
              <a:t>1/22/2024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BFDD3B3-4463-644A-ABEF-ABCCF4BF9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4E4D804-3A49-81FE-3178-DE861498E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A blue diamond shaped object&#10;&#10;Description automatically generated">
            <a:extLst>
              <a:ext uri="{FF2B5EF4-FFF2-40B4-BE49-F238E27FC236}">
                <a16:creationId xmlns:a16="http://schemas.microsoft.com/office/drawing/2014/main" id="{59D4173A-0FD7-051F-FCF7-AA3E12626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684" y="250892"/>
            <a:ext cx="3254194" cy="3254194"/>
          </a:xfrm>
          <a:prstGeom prst="rect">
            <a:avLst/>
          </a:prstGeom>
        </p:spPr>
      </p:pic>
      <p:pic>
        <p:nvPicPr>
          <p:cNvPr id="16" name="Picture 15" descr="A blue diamond shaped object on a black background&#10;&#10;Description automatically generated">
            <a:extLst>
              <a:ext uri="{FF2B5EF4-FFF2-40B4-BE49-F238E27FC236}">
                <a16:creationId xmlns:a16="http://schemas.microsoft.com/office/drawing/2014/main" id="{F0AD906B-B864-F766-CAE3-546EEC56C7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284" y="-258542"/>
            <a:ext cx="1471880" cy="1471880"/>
          </a:xfrm>
          <a:prstGeom prst="rect">
            <a:avLst/>
          </a:prstGeom>
        </p:spPr>
      </p:pic>
      <p:sp>
        <p:nvSpPr>
          <p:cNvPr id="20" name="Text Placeholder 86">
            <a:extLst>
              <a:ext uri="{FF2B5EF4-FFF2-40B4-BE49-F238E27FC236}">
                <a16:creationId xmlns:a16="http://schemas.microsoft.com/office/drawing/2014/main" id="{690781E1-33BE-CBEF-7182-1B3C1B52BC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2971" y="2234512"/>
            <a:ext cx="4906019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1" name="Text Placeholder 88">
            <a:extLst>
              <a:ext uri="{FF2B5EF4-FFF2-40B4-BE49-F238E27FC236}">
                <a16:creationId xmlns:a16="http://schemas.microsoft.com/office/drawing/2014/main" id="{443BA69B-E6A4-BC5E-7D89-DFDF60BCA1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3570" y="3689249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3946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BDA1872-2D19-A1D9-380B-0F10F8383B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32637B58-87C1-446D-BDA9-B06F4BCF7782}" type="datetimeFigureOut">
              <a:rPr lang="en-US" smtClean="0"/>
              <a:pPr/>
              <a:t>1/22/2024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BFDD3B3-4463-644A-ABEF-ABCCF4BF9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4E4D804-3A49-81FE-3178-DE861498E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A yellow diamond on a black background&#10;&#10;Description automatically generated">
            <a:extLst>
              <a:ext uri="{FF2B5EF4-FFF2-40B4-BE49-F238E27FC236}">
                <a16:creationId xmlns:a16="http://schemas.microsoft.com/office/drawing/2014/main" id="{34A42641-F80F-F3FA-9F21-5007C79566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455" y="-246393"/>
            <a:ext cx="1471880" cy="1471880"/>
          </a:xfrm>
          <a:prstGeom prst="rect">
            <a:avLst/>
          </a:prstGeom>
        </p:spPr>
      </p:pic>
      <p:pic>
        <p:nvPicPr>
          <p:cNvPr id="2" name="Picture 1" descr="A green diamond shaped object&#10;&#10;Description automatically generated">
            <a:extLst>
              <a:ext uri="{FF2B5EF4-FFF2-40B4-BE49-F238E27FC236}">
                <a16:creationId xmlns:a16="http://schemas.microsoft.com/office/drawing/2014/main" id="{FCF64FD4-E8C3-43BC-6174-B5A857D297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684" y="250892"/>
            <a:ext cx="3254194" cy="3254194"/>
          </a:xfrm>
          <a:prstGeom prst="rect">
            <a:avLst/>
          </a:prstGeom>
        </p:spPr>
      </p:pic>
      <p:sp>
        <p:nvSpPr>
          <p:cNvPr id="16" name="Text Placeholder 86">
            <a:extLst>
              <a:ext uri="{FF2B5EF4-FFF2-40B4-BE49-F238E27FC236}">
                <a16:creationId xmlns:a16="http://schemas.microsoft.com/office/drawing/2014/main" id="{FFA79E92-C68A-8E03-D325-D7DDE08D77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2971" y="2234512"/>
            <a:ext cx="4906019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" name="Text Placeholder 88">
            <a:extLst>
              <a:ext uri="{FF2B5EF4-FFF2-40B4-BE49-F238E27FC236}">
                <a16:creationId xmlns:a16="http://schemas.microsoft.com/office/drawing/2014/main" id="{F1427DD8-BD9E-BCF1-BBE1-08322F1BDE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3570" y="3689249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9457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BDA1872-2D19-A1D9-380B-0F10F8383B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32637B58-87C1-446D-BDA9-B06F4BCF7782}" type="datetimeFigureOut">
              <a:rPr lang="en-US" smtClean="0"/>
              <a:pPr/>
              <a:t>1/22/2024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BFDD3B3-4463-644A-ABEF-ABCCF4BF9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4E4D804-3A49-81FE-3178-DE861498E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A purple diamond shaped object&#10;&#10;Description automatically generated">
            <a:extLst>
              <a:ext uri="{FF2B5EF4-FFF2-40B4-BE49-F238E27FC236}">
                <a16:creationId xmlns:a16="http://schemas.microsoft.com/office/drawing/2014/main" id="{69200790-A1E8-4922-7FB9-A6BCA8EA33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284" y="-258542"/>
            <a:ext cx="1471880" cy="1471880"/>
          </a:xfrm>
          <a:prstGeom prst="rect">
            <a:avLst/>
          </a:prstGeom>
        </p:spPr>
      </p:pic>
      <p:pic>
        <p:nvPicPr>
          <p:cNvPr id="3" name="Picture 2" descr="A purple diamond with black background&#10;&#10;Description automatically generated">
            <a:extLst>
              <a:ext uri="{FF2B5EF4-FFF2-40B4-BE49-F238E27FC236}">
                <a16:creationId xmlns:a16="http://schemas.microsoft.com/office/drawing/2014/main" id="{BCB4DAA2-BF78-0361-4697-E5AE7A7478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684" y="250892"/>
            <a:ext cx="3254194" cy="3254194"/>
          </a:xfrm>
          <a:prstGeom prst="rect">
            <a:avLst/>
          </a:prstGeom>
        </p:spPr>
      </p:pic>
      <p:sp>
        <p:nvSpPr>
          <p:cNvPr id="13" name="Text Placeholder 86">
            <a:extLst>
              <a:ext uri="{FF2B5EF4-FFF2-40B4-BE49-F238E27FC236}">
                <a16:creationId xmlns:a16="http://schemas.microsoft.com/office/drawing/2014/main" id="{41D62B7B-8B56-EA73-4AB9-20608B9FB6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2971" y="2234512"/>
            <a:ext cx="4906019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4" name="Text Placeholder 88">
            <a:extLst>
              <a:ext uri="{FF2B5EF4-FFF2-40B4-BE49-F238E27FC236}">
                <a16:creationId xmlns:a16="http://schemas.microsoft.com/office/drawing/2014/main" id="{0A7A31A2-B2B2-76BD-A5F6-FAC89A7616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3570" y="3689249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5848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42B30C-301E-BB17-57FA-1B629CFCBE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637B58-87C1-446D-BDA9-B06F4BCF7782}" type="datetimeFigureOut">
              <a:rPr lang="en-US" smtClean="0"/>
              <a:pPr/>
              <a:t>1/22/2024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A6B67E-8537-5955-9A22-54D4C8EF7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B6EE2A-8588-BCEB-37EF-314AC20E1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EB50E4-7E92-0D41-62E8-EA6C66715AE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erson sitting on a couch using a computer&#10;&#10;Description automatically generated">
            <a:extLst>
              <a:ext uri="{FF2B5EF4-FFF2-40B4-BE49-F238E27FC236}">
                <a16:creationId xmlns:a16="http://schemas.microsoft.com/office/drawing/2014/main" id="{FD73632F-BEDF-F796-34E8-DB7827A26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010" y="-971550"/>
            <a:ext cx="8801100" cy="8801100"/>
          </a:xfrm>
          <a:prstGeom prst="rect">
            <a:avLst/>
          </a:prstGeom>
        </p:spPr>
      </p:pic>
      <p:pic>
        <p:nvPicPr>
          <p:cNvPr id="9" name="Picture 8" descr="A purple diamond on a black background&#10;&#10;Description automatically generated">
            <a:extLst>
              <a:ext uri="{FF2B5EF4-FFF2-40B4-BE49-F238E27FC236}">
                <a16:creationId xmlns:a16="http://schemas.microsoft.com/office/drawing/2014/main" id="{4950CEC1-B62F-AEDE-5B21-1D62896F62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-1921296"/>
            <a:ext cx="4358640" cy="4358640"/>
          </a:xfrm>
          <a:prstGeom prst="rect">
            <a:avLst/>
          </a:prstGeom>
        </p:spPr>
      </p:pic>
      <p:pic>
        <p:nvPicPr>
          <p:cNvPr id="10" name="Picture 9" descr="A purple diamond on a black background&#10;&#10;Description automatically generated">
            <a:extLst>
              <a:ext uri="{FF2B5EF4-FFF2-40B4-BE49-F238E27FC236}">
                <a16:creationId xmlns:a16="http://schemas.microsoft.com/office/drawing/2014/main" id="{0C8DA0AD-6D84-ABB8-1EE2-338BC978FF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340" y="4678680"/>
            <a:ext cx="4358640" cy="4358640"/>
          </a:xfrm>
          <a:prstGeom prst="rect">
            <a:avLst/>
          </a:prstGeom>
        </p:spPr>
      </p:pic>
      <p:sp>
        <p:nvSpPr>
          <p:cNvPr id="16" name="Text Placeholder 88">
            <a:extLst>
              <a:ext uri="{FF2B5EF4-FFF2-40B4-BE49-F238E27FC236}">
                <a16:creationId xmlns:a16="http://schemas.microsoft.com/office/drawing/2014/main" id="{227667AB-E6B6-524E-BF49-C0EE4B03DE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3570" y="3689249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76D5D4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86">
            <a:extLst>
              <a:ext uri="{FF2B5EF4-FFF2-40B4-BE49-F238E27FC236}">
                <a16:creationId xmlns:a16="http://schemas.microsoft.com/office/drawing/2014/main" id="{26013C7D-6F61-109D-B5F3-D32B2F765A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2971" y="2234512"/>
            <a:ext cx="4906019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78340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42B30C-301E-BB17-57FA-1B629CFCBE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637B58-87C1-446D-BDA9-B06F4BCF7782}" type="datetimeFigureOut">
              <a:rPr lang="en-US" smtClean="0"/>
              <a:pPr/>
              <a:t>1/22/2024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A6B67E-8537-5955-9A22-54D4C8EF7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B6EE2A-8588-BCEB-37EF-314AC20E1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EB50E4-7E92-0D41-62E8-EA6C66715AE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2DB0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erson and a child playing basketball&#10;&#10;Description automatically generated">
            <a:extLst>
              <a:ext uri="{FF2B5EF4-FFF2-40B4-BE49-F238E27FC236}">
                <a16:creationId xmlns:a16="http://schemas.microsoft.com/office/drawing/2014/main" id="{1EBD40A7-4742-90BC-DF06-9D3FB4384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340" y="-907308"/>
            <a:ext cx="8801100" cy="8801100"/>
          </a:xfrm>
          <a:prstGeom prst="rect">
            <a:avLst/>
          </a:prstGeom>
        </p:spPr>
      </p:pic>
      <p:pic>
        <p:nvPicPr>
          <p:cNvPr id="11" name="Picture 10" descr="A green diamond on a black background&#10;&#10;Description automatically generated">
            <a:extLst>
              <a:ext uri="{FF2B5EF4-FFF2-40B4-BE49-F238E27FC236}">
                <a16:creationId xmlns:a16="http://schemas.microsoft.com/office/drawing/2014/main" id="{36D0B19A-E677-A6C1-9179-8C73C4B07E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19" y="-1741118"/>
            <a:ext cx="4087022" cy="4087022"/>
          </a:xfrm>
          <a:prstGeom prst="rect">
            <a:avLst/>
          </a:prstGeom>
        </p:spPr>
      </p:pic>
      <p:pic>
        <p:nvPicPr>
          <p:cNvPr id="12" name="Picture 11" descr="A green diamond on a black background&#10;&#10;Description automatically generated">
            <a:extLst>
              <a:ext uri="{FF2B5EF4-FFF2-40B4-BE49-F238E27FC236}">
                <a16:creationId xmlns:a16="http://schemas.microsoft.com/office/drawing/2014/main" id="{63A11000-107D-0BC8-7ECE-0DE6110785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587" y="4814489"/>
            <a:ext cx="4087022" cy="4087022"/>
          </a:xfrm>
          <a:prstGeom prst="rect">
            <a:avLst/>
          </a:prstGeom>
        </p:spPr>
      </p:pic>
      <p:sp>
        <p:nvSpPr>
          <p:cNvPr id="17" name="Text Placeholder 86">
            <a:extLst>
              <a:ext uri="{FF2B5EF4-FFF2-40B4-BE49-F238E27FC236}">
                <a16:creationId xmlns:a16="http://schemas.microsoft.com/office/drawing/2014/main" id="{345B6D63-5779-FA1B-0A54-32A94F108B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2971" y="2234512"/>
            <a:ext cx="4906019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8" name="Text Placeholder 88">
            <a:extLst>
              <a:ext uri="{FF2B5EF4-FFF2-40B4-BE49-F238E27FC236}">
                <a16:creationId xmlns:a16="http://schemas.microsoft.com/office/drawing/2014/main" id="{03790DE6-1EE7-1B7B-DF52-5CFE4BF0F5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3570" y="3689249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352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42B30C-301E-BB17-57FA-1B629CFCBE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637B58-87C1-446D-BDA9-B06F4BCF7782}" type="datetimeFigureOut">
              <a:rPr lang="en-US" smtClean="0"/>
              <a:pPr/>
              <a:t>1/22/2024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A6B67E-8537-5955-9A22-54D4C8EF7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B6EE2A-8588-BCEB-37EF-314AC20E1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EB50E4-7E92-0D41-62E8-EA6C66715AE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067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erson showing something on a computer to a child&#10;&#10;Description automatically generated">
            <a:extLst>
              <a:ext uri="{FF2B5EF4-FFF2-40B4-BE49-F238E27FC236}">
                <a16:creationId xmlns:a16="http://schemas.microsoft.com/office/drawing/2014/main" id="{19B34D72-DDD2-869C-084D-0D42520FC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00" y="-834920"/>
            <a:ext cx="8801101" cy="8801101"/>
          </a:xfrm>
          <a:prstGeom prst="rect">
            <a:avLst/>
          </a:prstGeom>
        </p:spPr>
      </p:pic>
      <p:pic>
        <p:nvPicPr>
          <p:cNvPr id="11" name="Picture 10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82312700-B45D-E00D-4A40-04C7CADB0F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" y="-1744980"/>
            <a:ext cx="4084320" cy="4084320"/>
          </a:xfrm>
          <a:prstGeom prst="rect">
            <a:avLst/>
          </a:prstGeom>
        </p:spPr>
      </p:pic>
      <p:pic>
        <p:nvPicPr>
          <p:cNvPr id="12" name="Picture 11" descr="A pink diamond on a black background&#10;&#10;Description automatically generated">
            <a:extLst>
              <a:ext uri="{FF2B5EF4-FFF2-40B4-BE49-F238E27FC236}">
                <a16:creationId xmlns:a16="http://schemas.microsoft.com/office/drawing/2014/main" id="{DE4B626B-8FD7-31DD-9DB4-8AE47286D2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4815840"/>
            <a:ext cx="4084320" cy="4084320"/>
          </a:xfrm>
          <a:prstGeom prst="rect">
            <a:avLst/>
          </a:prstGeom>
        </p:spPr>
      </p:pic>
      <p:sp>
        <p:nvSpPr>
          <p:cNvPr id="17" name="Text Placeholder 88">
            <a:extLst>
              <a:ext uri="{FF2B5EF4-FFF2-40B4-BE49-F238E27FC236}">
                <a16:creationId xmlns:a16="http://schemas.microsoft.com/office/drawing/2014/main" id="{DB92E3CF-AA8C-2585-B6C6-102496CC1F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2971" y="3778670"/>
            <a:ext cx="4959350" cy="469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FFB81C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86">
            <a:extLst>
              <a:ext uri="{FF2B5EF4-FFF2-40B4-BE49-F238E27FC236}">
                <a16:creationId xmlns:a16="http://schemas.microsoft.com/office/drawing/2014/main" id="{DEE37DFF-3D3B-9978-BC10-3E98934C7A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2972" y="2234512"/>
            <a:ext cx="4707730" cy="1238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500" b="0" i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None/>
              <a:defRPr sz="45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5740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2461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4F20A-D588-CF5F-F6E4-6481B63AFD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2971" y="2234512"/>
            <a:ext cx="4906019" cy="1238250"/>
          </a:xfrm>
        </p:spPr>
        <p:txBody>
          <a:bodyPr>
            <a:normAutofit/>
          </a:bodyPr>
          <a:lstStyle/>
          <a:p>
            <a:r>
              <a:rPr lang="en-US" sz="3800"/>
              <a:t>Volume of Composite 3D Figures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3E959FF-F231-67AD-43FF-5FFFC69848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3570" y="3689249"/>
            <a:ext cx="4959350" cy="469900"/>
          </a:xfrm>
        </p:spPr>
        <p:txBody>
          <a:bodyPr/>
          <a:lstStyle/>
          <a:p>
            <a:r>
              <a:rPr lang="en-US" dirty="0"/>
              <a:t>Math 7B Unit 7; Lesson 7</a:t>
            </a:r>
          </a:p>
        </p:txBody>
      </p:sp>
    </p:spTree>
    <p:extLst>
      <p:ext uri="{BB962C8B-B14F-4D97-AF65-F5344CB8AC3E}">
        <p14:creationId xmlns:p14="http://schemas.microsoft.com/office/powerpoint/2010/main" val="1166757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350A9E-15FA-3776-B795-DA0853927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252" y="2024408"/>
            <a:ext cx="4451496" cy="4351338"/>
          </a:xfrm>
          <a:prstGeom prst="rect">
            <a:avLst/>
          </a:prstGeom>
          <a:noFill/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078A19E5-B3F7-8324-30AC-C7AA20FDE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006774"/>
            <a:ext cx="10515600" cy="729157"/>
          </a:xfrm>
        </p:spPr>
        <p:txBody>
          <a:bodyPr/>
          <a:lstStyle/>
          <a:p>
            <a:r>
              <a:rPr lang="en-US" dirty="0"/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3114176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Making memory game pictures with watercolor painting&#10;Important notice:All the pictures are painted by me.">
            <a:extLst>
              <a:ext uri="{FF2B5EF4-FFF2-40B4-BE49-F238E27FC236}">
                <a16:creationId xmlns:a16="http://schemas.microsoft.com/office/drawing/2014/main" id="{F5137E4E-5A3D-A492-75B3-438B03887E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20514" r="-1" b="-1"/>
          <a:stretch/>
        </p:blipFill>
        <p:spPr>
          <a:xfrm>
            <a:off x="838200" y="2024408"/>
            <a:ext cx="5181600" cy="4351338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EA61E6-52D4-6685-734A-F9A8EB2CC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006774"/>
            <a:ext cx="10515600" cy="7291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Review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ED6AA3-68E4-8AEC-7FB5-344B95504DF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72202" y="2024408"/>
            <a:ext cx="5181600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Volume is the amount of space an object occupies.</a:t>
            </a:r>
          </a:p>
          <a:p>
            <a:r>
              <a:rPr lang="en-US"/>
              <a:t>Composite objects are made up of two or more three-dimensional objects.</a:t>
            </a:r>
          </a:p>
          <a:p>
            <a:r>
              <a:rPr lang="en-US"/>
              <a:t>To find the volume of a composite object, break it down into simpler shapes and add the volumes together.</a:t>
            </a:r>
          </a:p>
        </p:txBody>
      </p:sp>
    </p:spTree>
    <p:extLst>
      <p:ext uri="{BB962C8B-B14F-4D97-AF65-F5344CB8AC3E}">
        <p14:creationId xmlns:p14="http://schemas.microsoft.com/office/powerpoint/2010/main" val="837593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04C2E-3384-ABB4-0D0C-44FF8506F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14" y="1006774"/>
            <a:ext cx="10515600" cy="7291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Thank You!</a:t>
            </a:r>
          </a:p>
        </p:txBody>
      </p:sp>
      <p:pic>
        <p:nvPicPr>
          <p:cNvPr id="4" name="Content Placeholder 3" descr="Thank you wooden blocks against shiny background.">
            <a:extLst>
              <a:ext uri="{FF2B5EF4-FFF2-40B4-BE49-F238E27FC236}">
                <a16:creationId xmlns:a16="http://schemas.microsoft.com/office/drawing/2014/main" id="{6B776191-C1DF-7C8B-9F46-E8121EE404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9055" b="33766"/>
          <a:stretch/>
        </p:blipFill>
        <p:spPr>
          <a:xfrm>
            <a:off x="968828" y="2009617"/>
            <a:ext cx="10515600" cy="40134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5721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014928E-CD26-6B53-EE04-9BB65B9D85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06DF3D-EFE5-C18C-37C3-8F867DBC59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131" y="2832100"/>
            <a:ext cx="3397738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026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8D8E3-57E7-F2CA-E670-A1B6D939F3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24408"/>
            <a:ext cx="5181600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Volume is the amount of space an object occupies.</a:t>
            </a:r>
          </a:p>
          <a:p>
            <a:r>
              <a:rPr lang="en-US"/>
              <a:t>Volume is measured in cubic units.</a:t>
            </a:r>
          </a:p>
          <a:p>
            <a:r>
              <a:rPr lang="en-US"/>
              <a:t>Volume is calculated by multiplying length, width, and height.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80D113-CBA8-8385-AC73-B1A4FEE1B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006774"/>
            <a:ext cx="10515600" cy="7291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What is Volume?</a:t>
            </a:r>
          </a:p>
        </p:txBody>
      </p:sp>
      <p:pic>
        <p:nvPicPr>
          <p:cNvPr id="5" name="Content Placeholder 4" descr="Plastic measuring jug on wooden background with a pint of water in it.">
            <a:extLst>
              <a:ext uri="{FF2B5EF4-FFF2-40B4-BE49-F238E27FC236}">
                <a16:creationId xmlns:a16="http://schemas.microsoft.com/office/drawing/2014/main" id="{BF99D9D1-57BC-08B9-7D6E-980A7C0553C8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 rotWithShape="1">
          <a:blip r:embed="rId3"/>
          <a:srcRect r="21108" b="-1"/>
          <a:stretch/>
        </p:blipFill>
        <p:spPr>
          <a:xfrm>
            <a:off x="6172202" y="2024408"/>
            <a:ext cx="5181600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1645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23B88CE-10F8-E6A6-ABB5-CD07A7594DD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56095" y="2373550"/>
            <a:ext cx="4570219" cy="337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2E0012-5C5B-4F2F-5223-81CC60FEE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006774"/>
            <a:ext cx="10515600" cy="7291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What are Composite Objects?</a:t>
            </a: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C72A0E97-D912-C88B-D90E-23AED7EEDB75}"/>
              </a:ext>
            </a:extLst>
          </p:cNvPr>
          <p:cNvGraphicFramePr>
            <a:graphicFrameLocks noGrp="1"/>
          </p:cNvGraphicFramePr>
          <p:nvPr>
            <p:ph sz="half" idx="13"/>
            <p:extLst>
              <p:ext uri="{D42A27DB-BD31-4B8C-83A1-F6EECF244321}">
                <p14:modId xmlns:p14="http://schemas.microsoft.com/office/powerpoint/2010/main" val="1647467408"/>
              </p:ext>
            </p:extLst>
          </p:nvPr>
        </p:nvGraphicFramePr>
        <p:xfrm>
          <a:off x="6172202" y="2024408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49412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45187-BC61-6BFB-DCD2-D5E33B737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Breaking it Down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6191A7-7E3C-255D-5A93-3F849322C639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835650" y="2724150"/>
            <a:ext cx="6356350" cy="345281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To find the volume of a composite object, break it down into simpler shapes.</a:t>
            </a:r>
          </a:p>
          <a:p>
            <a:r>
              <a:rPr lang="en-US"/>
              <a:t>Find the volume of each shape using the volume formula.</a:t>
            </a:r>
          </a:p>
          <a:p>
            <a:r>
              <a:rPr lang="en-US"/>
              <a:t>Add the volumes of the simpler shapes together to find the total volume.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0F0B04B-6AA9-906F-D4F0-28236D58810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/>
          <a:srcRect l="11002"/>
          <a:stretch/>
        </p:blipFill>
        <p:spPr>
          <a:xfrm>
            <a:off x="0" y="2259013"/>
            <a:ext cx="3122613" cy="31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597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A5428-DA48-4107-1BC4-FE01F60392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24408"/>
            <a:ext cx="5181600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A composite object can be made up of a rectangular prism and a cylinder.</a:t>
            </a:r>
          </a:p>
          <a:p>
            <a:r>
              <a:rPr lang="en-US"/>
              <a:t>Find the volume of the rectangular prism and cylinder separately.</a:t>
            </a:r>
          </a:p>
          <a:p>
            <a:r>
              <a:rPr lang="en-US"/>
              <a:t>Add the volumes of the rectangular prism and cylinder to find the total volume of the composite object.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769C7D-9CF6-AE50-825C-8C8D7FD5C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006774"/>
            <a:ext cx="10515600" cy="7291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Example: Rectangular Prism &amp; Cylinder</a:t>
            </a:r>
          </a:p>
        </p:txBody>
      </p:sp>
      <p:pic>
        <p:nvPicPr>
          <p:cNvPr id="7" name="Content Placeholder 6" descr="The tent for an exhibition is as shown below, with a half cylinder on top  of a rectangular prism.What is the cost of making it, at the rate of 2000  rupees per">
            <a:extLst>
              <a:ext uri="{FF2B5EF4-FFF2-40B4-BE49-F238E27FC236}">
                <a16:creationId xmlns:a16="http://schemas.microsoft.com/office/drawing/2014/main" id="{370EBEF8-D407-0836-AA71-513FFF13E1B3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6172202" y="2476017"/>
            <a:ext cx="5181600" cy="34481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1812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Cone - Elementary Math Steps, Examples &amp; Questions">
            <a:extLst>
              <a:ext uri="{FF2B5EF4-FFF2-40B4-BE49-F238E27FC236}">
                <a16:creationId xmlns:a16="http://schemas.microsoft.com/office/drawing/2014/main" id="{31B110A6-CD76-BC98-553F-D39FBBE0515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338838" y="2024408"/>
            <a:ext cx="4180324" cy="4351338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C9CDB7-84CB-2AB1-2EE1-41A6022C2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006774"/>
            <a:ext cx="10515600" cy="7291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Example: Triangular Prism &amp; Cone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927D19-FA17-03C4-EAF1-F5E0AE4643F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72202" y="2024408"/>
            <a:ext cx="5181600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Another composite object can be made up of a triangular prism and a cone.</a:t>
            </a:r>
          </a:p>
          <a:p>
            <a:r>
              <a:rPr lang="en-US"/>
              <a:t>Find the volume of the triangular prism and cone separately.</a:t>
            </a:r>
          </a:p>
          <a:p>
            <a:r>
              <a:rPr lang="en-US"/>
              <a:t>Add the volumes of the triangular prism and cone to find the total volume of the composite object.</a:t>
            </a:r>
          </a:p>
        </p:txBody>
      </p:sp>
    </p:spTree>
    <p:extLst>
      <p:ext uri="{BB962C8B-B14F-4D97-AF65-F5344CB8AC3E}">
        <p14:creationId xmlns:p14="http://schemas.microsoft.com/office/powerpoint/2010/main" val="4153256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81646D-0704-6D57-179C-A78B144B15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24408"/>
            <a:ext cx="5181600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Architects use volume calculations to design buildings.</a:t>
            </a:r>
          </a:p>
          <a:p>
            <a:r>
              <a:rPr lang="en-US" dirty="0"/>
              <a:t>Engineers use volume calculations to design machines and structures.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C421BB-1DF8-F33C-BFDF-5E2AB2BAE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006774"/>
            <a:ext cx="10515600" cy="7291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Applications in Real Life</a:t>
            </a:r>
          </a:p>
        </p:txBody>
      </p:sp>
      <p:pic>
        <p:nvPicPr>
          <p:cNvPr id="5" name="Content Placeholder 4" descr="Draft drawing of a floor plan">
            <a:extLst>
              <a:ext uri="{FF2B5EF4-FFF2-40B4-BE49-F238E27FC236}">
                <a16:creationId xmlns:a16="http://schemas.microsoft.com/office/drawing/2014/main" id="{6B4749FD-4E99-5737-F3A4-39C383870DD3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6172202" y="2412425"/>
            <a:ext cx="5181600" cy="3575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2933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ircular jigsaw puzzle">
            <a:extLst>
              <a:ext uri="{FF2B5EF4-FFF2-40B4-BE49-F238E27FC236}">
                <a16:creationId xmlns:a16="http://schemas.microsoft.com/office/drawing/2014/main" id="{2421DDE2-A534-379C-79D9-CFB15E6FA2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r="20513" b="-1"/>
          <a:stretch/>
        </p:blipFill>
        <p:spPr>
          <a:xfrm>
            <a:off x="838200" y="2024408"/>
            <a:ext cx="5181600" cy="4351338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EC8160-6F71-DA4C-44D6-066FCFCD0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006774"/>
            <a:ext cx="10515600" cy="7291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Challenges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6B0404-AA81-1384-F65B-F15872DDDC7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72202" y="2024408"/>
            <a:ext cx="5181600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Composite objects can be tricky to work with.</a:t>
            </a:r>
          </a:p>
          <a:p>
            <a:r>
              <a:rPr lang="en-US"/>
              <a:t>Remember to break down the object into simpler shapes.</a:t>
            </a:r>
          </a:p>
          <a:p>
            <a:r>
              <a:rPr lang="en-US"/>
              <a:t>Practice makes perfect!</a:t>
            </a:r>
          </a:p>
        </p:txBody>
      </p:sp>
    </p:spTree>
    <p:extLst>
      <p:ext uri="{BB962C8B-B14F-4D97-AF65-F5344CB8AC3E}">
        <p14:creationId xmlns:p14="http://schemas.microsoft.com/office/powerpoint/2010/main" val="3829311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rectangular shape&#10;&#10;Description automatically generated">
            <a:extLst>
              <a:ext uri="{FF2B5EF4-FFF2-40B4-BE49-F238E27FC236}">
                <a16:creationId xmlns:a16="http://schemas.microsoft.com/office/drawing/2014/main" id="{7F080B9F-08D8-D786-7641-2E5EDA971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286" y="2024408"/>
            <a:ext cx="4821427" cy="4351338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0B1DBC-E22C-E939-C445-FF300A7BC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29" y="1006774"/>
            <a:ext cx="10515600" cy="7291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2128618920"/>
      </p:ext>
    </p:extLst>
  </p:cSld>
  <p:clrMapOvr>
    <a:masterClrMapping/>
  </p:clrMapOvr>
</p:sld>
</file>

<file path=ppt/theme/theme1.xml><?xml version="1.0" encoding="utf-8"?>
<a:theme xmlns:a="http://schemas.openxmlformats.org/drawingml/2006/main" name="Math Theme 2">
  <a:themeElements>
    <a:clrScheme name="Custom 2">
      <a:dk1>
        <a:srgbClr val="000000"/>
      </a:dk1>
      <a:lt1>
        <a:srgbClr val="FFFFFF"/>
      </a:lt1>
      <a:dk2>
        <a:srgbClr val="5C194D"/>
      </a:dk2>
      <a:lt2>
        <a:srgbClr val="4FC0BE"/>
      </a:lt2>
      <a:accent1>
        <a:srgbClr val="752156"/>
      </a:accent1>
      <a:accent2>
        <a:srgbClr val="74D4D3"/>
      </a:accent2>
      <a:accent3>
        <a:srgbClr val="E9057E"/>
      </a:accent3>
      <a:accent4>
        <a:srgbClr val="E5A61A"/>
      </a:accent4>
      <a:accent5>
        <a:srgbClr val="D1DA0E"/>
      </a:accent5>
      <a:accent6>
        <a:srgbClr val="70AD47"/>
      </a:accent6>
      <a:hlink>
        <a:srgbClr val="BE0367"/>
      </a:hlink>
      <a:folHlink>
        <a:srgbClr val="F6B3D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th Theme 2" id="{97B83439-194E-49F3-BFA4-C1F7005A10E5}" vid="{9352F6CA-5636-492E-A876-3F50E8F4AF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253CDB32E9C94BAEF96199C7312ABF" ma:contentTypeVersion="18" ma:contentTypeDescription="Create a new document." ma:contentTypeScope="" ma:versionID="ba25de75f5e2d66382cf6327b7200477">
  <xsd:schema xmlns:xsd="http://www.w3.org/2001/XMLSchema" xmlns:xs="http://www.w3.org/2001/XMLSchema" xmlns:p="http://schemas.microsoft.com/office/2006/metadata/properties" xmlns:ns2="1d252d0b-cd19-4c95-9ea0-58e2e745ab15" xmlns:ns3="bcd61488-c322-43d0-89b6-881a41f9ed06" targetNamespace="http://schemas.microsoft.com/office/2006/metadata/properties" ma:root="true" ma:fieldsID="3e20a721a71c1ac7897d10d9a9355766" ns2:_="" ns3:_="">
    <xsd:import namespace="1d252d0b-cd19-4c95-9ea0-58e2e745ab15"/>
    <xsd:import namespace="bcd61488-c322-43d0-89b6-881a41f9ed0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252d0b-cd19-4c95-9ea0-58e2e745ab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46342d94-4a90-4c9b-8c88-cb4c8647e9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d61488-c322-43d0-89b6-881a41f9ed0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38c3b31f-b40f-44ce-8907-04bee1560fcd}" ma:internalName="TaxCatchAll" ma:showField="CatchAllData" ma:web="bcd61488-c322-43d0-89b6-881a41f9ed0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cd61488-c322-43d0-89b6-881a41f9ed06" xsi:nil="true"/>
    <lcf76f155ced4ddcb4097134ff3c332f xmlns="1d252d0b-cd19-4c95-9ea0-58e2e745ab1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6B3B133-F3AC-4635-8D78-4E1D87377C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d252d0b-cd19-4c95-9ea0-58e2e745ab15"/>
    <ds:schemaRef ds:uri="bcd61488-c322-43d0-89b6-881a41f9ed0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8EC173D-AC8E-4454-8DEC-83154BEA077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AFC81E5-002F-4793-8151-1CBBB9F0B209}">
  <ds:schemaRefs>
    <ds:schemaRef ds:uri="http://schemas.microsoft.com/office/2006/metadata/properties"/>
    <ds:schemaRef ds:uri="http://schemas.microsoft.com/office/infopath/2007/PartnerControls"/>
    <ds:schemaRef ds:uri="bcd61488-c322-43d0-89b6-881a41f9ed06"/>
    <ds:schemaRef ds:uri="1d252d0b-cd19-4c95-9ea0-58e2e745ab1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Math Theme 2</Template>
  <TotalTime>31</TotalTime>
  <Words>479</Words>
  <Application>Microsoft Office PowerPoint</Application>
  <PresentationFormat>Widescreen</PresentationFormat>
  <Paragraphs>56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Open Sans Light</vt:lpstr>
      <vt:lpstr>Open Sans Semibold</vt:lpstr>
      <vt:lpstr>Math Theme 2</vt:lpstr>
      <vt:lpstr>PowerPoint Presentation</vt:lpstr>
      <vt:lpstr>What is Volume?</vt:lpstr>
      <vt:lpstr>What are Composite Objects?</vt:lpstr>
      <vt:lpstr>Breaking it Down</vt:lpstr>
      <vt:lpstr>Example: Rectangular Prism &amp; Cylinder</vt:lpstr>
      <vt:lpstr>Example: Triangular Prism &amp; Cone</vt:lpstr>
      <vt:lpstr>Applications in Real Life</vt:lpstr>
      <vt:lpstr>Challenges</vt:lpstr>
      <vt:lpstr>Practice</vt:lpstr>
      <vt:lpstr>Practice</vt:lpstr>
      <vt:lpstr>Review</vt:lpstr>
      <vt:lpstr>Thank You!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Rachel Murray</cp:lastModifiedBy>
  <cp:revision>23</cp:revision>
  <dcterms:created xsi:type="dcterms:W3CDTF">2024-01-09T13:17:13Z</dcterms:created>
  <dcterms:modified xsi:type="dcterms:W3CDTF">2024-01-22T15:08:15Z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0x01010013253CDB32E9C94BAEF96199C7312ABF</vt:lpwstr>
  </property>
  <property fmtid="{D5CDD505-2E9C-101B-9397-08002B2CF9AE}" pid="3" name="MediaServiceImageTags">
    <vt:lpwstr/>
  </property>
</Properties>
</file>