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6"/>
  </p:notesMasterIdLst>
  <p:sldIdLst>
    <p:sldId id="256" r:id="rId5"/>
    <p:sldId id="262" r:id="rId6"/>
    <p:sldId id="257" r:id="rId7"/>
    <p:sldId id="258" r:id="rId8"/>
    <p:sldId id="259" r:id="rId9"/>
    <p:sldId id="263" r:id="rId10"/>
    <p:sldId id="264" r:id="rId11"/>
    <p:sldId id="265" r:id="rId12"/>
    <p:sldId id="266" r:id="rId13"/>
    <p:sldId id="267" r:id="rId14"/>
    <p:sldId id="268" r:id="rId15"/>
    <p:sldId id="260" r:id="rId16"/>
    <p:sldId id="278" r:id="rId17"/>
    <p:sldId id="269" r:id="rId18"/>
    <p:sldId id="270" r:id="rId19"/>
    <p:sldId id="280" r:id="rId20"/>
    <p:sldId id="275" r:id="rId21"/>
    <p:sldId id="279" r:id="rId22"/>
    <p:sldId id="276" r:id="rId23"/>
    <p:sldId id="277" r:id="rId24"/>
    <p:sldId id="30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27D3FD-B993-2E11-1E4B-6890755F4A4C}" v="386" dt="2024-01-16T22:12:18.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9A00F-C656-43D9-AF54-A05B8C1A1D7F}" type="datetimeFigureOut">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E5998-DE1F-4097-98F4-848202317554}" type="slidenum">
              <a:t>‹#›</a:t>
            </a:fld>
            <a:endParaRPr lang="en-US"/>
          </a:p>
        </p:txBody>
      </p:sp>
    </p:spTree>
    <p:extLst>
      <p:ext uri="{BB962C8B-B14F-4D97-AF65-F5344CB8AC3E}">
        <p14:creationId xmlns:p14="http://schemas.microsoft.com/office/powerpoint/2010/main" val="4233743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Hey everyone! Today, we will be learning how to calculate the surface area of complex 3D objects, which are composed of both cubes and right prisms. We will go over the steps and formulas needed to solve these problems.</a:t>
            </a:r>
          </a:p>
        </p:txBody>
      </p:sp>
      <p:sp>
        <p:nvSpPr>
          <p:cNvPr id="4" name="Slide Number Placeholder 3"/>
          <p:cNvSpPr>
            <a:spLocks noGrp="1"/>
          </p:cNvSpPr>
          <p:nvPr>
            <p:ph type="sldNum" sz="quarter" idx="5"/>
          </p:nvPr>
        </p:nvSpPr>
        <p:spPr/>
        <p:txBody>
          <a:bodyPr/>
          <a:lstStyle/>
          <a:p>
            <a:fld id="{A0036F11-F881-4194-9901-9955D8F68479}" type="slidenum">
              <a:t>1</a:t>
            </a:fld>
            <a:endParaRPr lang="en-US"/>
          </a:p>
        </p:txBody>
      </p:sp>
    </p:spTree>
    <p:extLst>
      <p:ext uri="{BB962C8B-B14F-4D97-AF65-F5344CB8AC3E}">
        <p14:creationId xmlns:p14="http://schemas.microsoft.com/office/powerpoint/2010/main" val="403091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to solving surface area problems of complex 3D objects is to identify the cubes and right prisms in the object. After identifying them, we need to count the number of each shape.</a:t>
            </a:r>
          </a:p>
        </p:txBody>
      </p:sp>
      <p:sp>
        <p:nvSpPr>
          <p:cNvPr id="4" name="Slide Number Placeholder 3"/>
          <p:cNvSpPr>
            <a:spLocks noGrp="1"/>
          </p:cNvSpPr>
          <p:nvPr>
            <p:ph type="sldNum" sz="quarter" idx="5"/>
          </p:nvPr>
        </p:nvSpPr>
        <p:spPr/>
        <p:txBody>
          <a:bodyPr/>
          <a:lstStyle/>
          <a:p>
            <a:fld id="{A0036F11-F881-4194-9901-9955D8F68479}" type="slidenum">
              <a:t>3</a:t>
            </a:fld>
            <a:endParaRPr lang="en-US"/>
          </a:p>
        </p:txBody>
      </p:sp>
    </p:spTree>
    <p:extLst>
      <p:ext uri="{BB962C8B-B14F-4D97-AF65-F5344CB8AC3E}">
        <p14:creationId xmlns:p14="http://schemas.microsoft.com/office/powerpoint/2010/main" val="42852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each cube in the object, we need to find the area of one face by squaring the length of one side. Then, we multiply that area by 6 to get the total surface area of the cube.</a:t>
            </a:r>
          </a:p>
        </p:txBody>
      </p:sp>
      <p:sp>
        <p:nvSpPr>
          <p:cNvPr id="4" name="Slide Number Placeholder 3"/>
          <p:cNvSpPr>
            <a:spLocks noGrp="1"/>
          </p:cNvSpPr>
          <p:nvPr>
            <p:ph type="sldNum" sz="quarter" idx="5"/>
          </p:nvPr>
        </p:nvSpPr>
        <p:spPr/>
        <p:txBody>
          <a:bodyPr/>
          <a:lstStyle/>
          <a:p>
            <a:fld id="{A0036F11-F881-4194-9901-9955D8F68479}" type="slidenum">
              <a:t>4</a:t>
            </a:fld>
            <a:endParaRPr lang="en-US"/>
          </a:p>
        </p:txBody>
      </p:sp>
    </p:spTree>
    <p:extLst>
      <p:ext uri="{BB962C8B-B14F-4D97-AF65-F5344CB8AC3E}">
        <p14:creationId xmlns:p14="http://schemas.microsoft.com/office/powerpoint/2010/main" val="248381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each right prism in the object, we need to find the area of the two bases by multiplying the base length and width. Then, we find the perimeter of one base and multiply that by the height of the prism. Next, we add the areas from step 1 and 2 to get the total surface area of the right prism.</a:t>
            </a:r>
          </a:p>
        </p:txBody>
      </p:sp>
      <p:sp>
        <p:nvSpPr>
          <p:cNvPr id="4" name="Slide Number Placeholder 3"/>
          <p:cNvSpPr>
            <a:spLocks noGrp="1"/>
          </p:cNvSpPr>
          <p:nvPr>
            <p:ph type="sldNum" sz="quarter" idx="5"/>
          </p:nvPr>
        </p:nvSpPr>
        <p:spPr/>
        <p:txBody>
          <a:bodyPr/>
          <a:lstStyle/>
          <a:p>
            <a:fld id="{A0036F11-F881-4194-9901-9955D8F68479}" type="slidenum">
              <a:t>5</a:t>
            </a:fld>
            <a:endParaRPr lang="en-US"/>
          </a:p>
        </p:txBody>
      </p:sp>
    </p:spTree>
    <p:extLst>
      <p:ext uri="{BB962C8B-B14F-4D97-AF65-F5344CB8AC3E}">
        <p14:creationId xmlns:p14="http://schemas.microsoft.com/office/powerpoint/2010/main" val="1375453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add the surface areas of each cube and right prism in the object to get the total surface area of the complex 3D object.</a:t>
            </a:r>
          </a:p>
        </p:txBody>
      </p:sp>
      <p:sp>
        <p:nvSpPr>
          <p:cNvPr id="4" name="Slide Number Placeholder 3"/>
          <p:cNvSpPr>
            <a:spLocks noGrp="1"/>
          </p:cNvSpPr>
          <p:nvPr>
            <p:ph type="sldNum" sz="quarter" idx="5"/>
          </p:nvPr>
        </p:nvSpPr>
        <p:spPr/>
        <p:txBody>
          <a:bodyPr/>
          <a:lstStyle/>
          <a:p>
            <a:fld id="{A0036F11-F881-4194-9901-9955D8F68479}" type="slidenum">
              <a:t>12</a:t>
            </a:fld>
            <a:endParaRPr lang="en-US"/>
          </a:p>
        </p:txBody>
      </p:sp>
    </p:spTree>
    <p:extLst>
      <p:ext uri="{BB962C8B-B14F-4D97-AF65-F5344CB8AC3E}">
        <p14:creationId xmlns:p14="http://schemas.microsoft.com/office/powerpoint/2010/main" val="700442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real world, we come across many composite figures like a cereal box, pyramid-shaped roof on a house, etc. To calculate the amount of material required to create such figures, we need to know their surface area. For example, in the case of a cereal box, the surface area is needed to determine the amount of cardboard required to create the box. Similarly, in the case of a pyramid-shaped roof on a house, the surface area is needed to calculate the amount of shingles required to cover the roof. Calculating the surface area of composite figures is an important skill in the construction and manufacturing industries as it helps to make efficient use of materials and reduce costs.</a:t>
            </a:r>
          </a:p>
        </p:txBody>
      </p:sp>
      <p:sp>
        <p:nvSpPr>
          <p:cNvPr id="4" name="Slide Number Placeholder 3"/>
          <p:cNvSpPr>
            <a:spLocks noGrp="1"/>
          </p:cNvSpPr>
          <p:nvPr>
            <p:ph type="sldNum" sz="quarter" idx="5"/>
          </p:nvPr>
        </p:nvSpPr>
        <p:spPr/>
        <p:txBody>
          <a:bodyPr/>
          <a:lstStyle/>
          <a:p>
            <a:fld id="{EC5E5998-DE1F-4097-98F4-848202317554}" type="slidenum">
              <a:t>14</a:t>
            </a:fld>
            <a:endParaRPr lang="en-US"/>
          </a:p>
        </p:txBody>
      </p:sp>
    </p:spTree>
    <p:extLst>
      <p:ext uri="{BB962C8B-B14F-4D97-AF65-F5344CB8AC3E}">
        <p14:creationId xmlns:p14="http://schemas.microsoft.com/office/powerpoint/2010/main" val="3278497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we will learn how to find the surface area of complex composite figures. We will first start with understanding the concept of surface area and then move to identifying different types of three-dimensional figures. Finally, we will learn how to calculate the surface area of these figures.</a:t>
            </a:r>
          </a:p>
        </p:txBody>
      </p:sp>
      <p:sp>
        <p:nvSpPr>
          <p:cNvPr id="4" name="Slide Number Placeholder 3"/>
          <p:cNvSpPr>
            <a:spLocks noGrp="1"/>
          </p:cNvSpPr>
          <p:nvPr>
            <p:ph type="sldNum" sz="quarter" idx="5"/>
          </p:nvPr>
        </p:nvSpPr>
        <p:spPr/>
        <p:txBody>
          <a:bodyPr/>
          <a:lstStyle/>
          <a:p>
            <a:fld id="{EC5E5998-DE1F-4097-98F4-848202317554}" type="slidenum">
              <a:t>15</a:t>
            </a:fld>
            <a:endParaRPr lang="en-US"/>
          </a:p>
        </p:txBody>
      </p:sp>
    </p:spTree>
    <p:extLst>
      <p:ext uri="{BB962C8B-B14F-4D97-AF65-F5344CB8AC3E}">
        <p14:creationId xmlns:p14="http://schemas.microsoft.com/office/powerpoint/2010/main" val="1003402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55300-AE2B-2036-6815-433621FE1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20457-B7C5-2902-FBA9-BA1CB135B3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A27D6-690F-5145-5F7F-4E7A5863358E}"/>
              </a:ext>
            </a:extLst>
          </p:cNvPr>
          <p:cNvSpPr>
            <a:spLocks noGrp="1"/>
          </p:cNvSpPr>
          <p:nvPr>
            <p:ph type="body" idx="1"/>
          </p:nvPr>
        </p:nvSpPr>
        <p:spPr/>
        <p:txBody>
          <a:bodyPr/>
          <a:lstStyle/>
          <a:p>
            <a:r>
              <a:rPr lang="en-US"/>
              <a:t>For each right prism in the object, we need to find the area of the two bases by multiplying the base length and width. Then, we find the perimeter of one base and multiply that by the height of the prism. Next, we add the areas from step 1 and 2 to get the total surface area of the right prism.</a:t>
            </a:r>
          </a:p>
        </p:txBody>
      </p:sp>
      <p:sp>
        <p:nvSpPr>
          <p:cNvPr id="4" name="Slide Number Placeholder 3">
            <a:extLst>
              <a:ext uri="{FF2B5EF4-FFF2-40B4-BE49-F238E27FC236}">
                <a16:creationId xmlns:a16="http://schemas.microsoft.com/office/drawing/2014/main" id="{C0039A52-5A1B-098A-13B7-8536E08FDDB6}"/>
              </a:ext>
            </a:extLst>
          </p:cNvPr>
          <p:cNvSpPr>
            <a:spLocks noGrp="1"/>
          </p:cNvSpPr>
          <p:nvPr>
            <p:ph type="sldNum" sz="quarter" idx="5"/>
          </p:nvPr>
        </p:nvSpPr>
        <p:spPr/>
        <p:txBody>
          <a:bodyPr/>
          <a:lstStyle/>
          <a:p>
            <a:fld id="{A0036F11-F881-4194-9901-9955D8F68479}" type="slidenum">
              <a:t>16</a:t>
            </a:fld>
            <a:endParaRPr lang="en-US"/>
          </a:p>
        </p:txBody>
      </p:sp>
    </p:spTree>
    <p:extLst>
      <p:ext uri="{BB962C8B-B14F-4D97-AF65-F5344CB8AC3E}">
        <p14:creationId xmlns:p14="http://schemas.microsoft.com/office/powerpoint/2010/main" val="1315092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reinforce our learning, we will now solve some practice problems using the formulas we learned. We will also identify the cubes and right prisms in some complex 3D objects.</a:t>
            </a:r>
          </a:p>
        </p:txBody>
      </p:sp>
      <p:sp>
        <p:nvSpPr>
          <p:cNvPr id="4" name="Slide Number Placeholder 3"/>
          <p:cNvSpPr>
            <a:spLocks noGrp="1"/>
          </p:cNvSpPr>
          <p:nvPr>
            <p:ph type="sldNum" sz="quarter" idx="5"/>
          </p:nvPr>
        </p:nvSpPr>
        <p:spPr/>
        <p:txBody>
          <a:bodyPr/>
          <a:lstStyle/>
          <a:p>
            <a:fld id="{EC5E5998-DE1F-4097-98F4-848202317554}" type="slidenum">
              <a:t>17</a:t>
            </a:fld>
            <a:endParaRPr lang="en-US"/>
          </a:p>
        </p:txBody>
      </p:sp>
    </p:spTree>
    <p:extLst>
      <p:ext uri="{BB962C8B-B14F-4D97-AF65-F5344CB8AC3E}">
        <p14:creationId xmlns:p14="http://schemas.microsoft.com/office/powerpoint/2010/main" val="423392846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547939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041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6209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1056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3822900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599724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4202984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1/21/2024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895056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45958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898530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404366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099304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27905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53818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87060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643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618768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3867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6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hyperlink" Target="https://www.wisc-online.com/GammaPlus/Apps/ViewApp/493"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89A8FC-C704-128E-8238-757DBCEFCC5C}"/>
              </a:ext>
            </a:extLst>
          </p:cNvPr>
          <p:cNvSpPr>
            <a:spLocks noGrp="1"/>
          </p:cNvSpPr>
          <p:nvPr>
            <p:ph type="body" sz="quarter" idx="13"/>
          </p:nvPr>
        </p:nvSpPr>
        <p:spPr>
          <a:xfrm>
            <a:off x="135005" y="6267990"/>
            <a:ext cx="4959350" cy="469900"/>
          </a:xfrm>
        </p:spPr>
        <p:txBody>
          <a:bodyPr/>
          <a:lstStyle/>
          <a:p>
            <a:pPr algn="ctr"/>
            <a:r>
              <a:rPr lang="en-US" dirty="0"/>
              <a:t>Math 7B Unit 6; Lesson 8</a:t>
            </a:r>
          </a:p>
        </p:txBody>
      </p:sp>
      <p:sp>
        <p:nvSpPr>
          <p:cNvPr id="5" name="Title 1">
            <a:extLst>
              <a:ext uri="{FF2B5EF4-FFF2-40B4-BE49-F238E27FC236}">
                <a16:creationId xmlns:a16="http://schemas.microsoft.com/office/drawing/2014/main" id="{2EFEDCDD-B3DF-D1AB-E97A-BD232A577456}"/>
              </a:ext>
            </a:extLst>
          </p:cNvPr>
          <p:cNvSpPr>
            <a:spLocks noGrp="1"/>
          </p:cNvSpPr>
          <p:nvPr>
            <p:ph type="body" sz="quarter" idx="10"/>
          </p:nvPr>
        </p:nvSpPr>
        <p:spPr>
          <a:xfrm>
            <a:off x="261465" y="1343633"/>
            <a:ext cx="6489531" cy="1850417"/>
          </a:xfrm>
        </p:spPr>
        <p:txBody>
          <a:bodyPr>
            <a:noAutofit/>
          </a:bodyPr>
          <a:lstStyle/>
          <a:p>
            <a:pPr>
              <a:lnSpc>
                <a:spcPct val="90000"/>
              </a:lnSpc>
            </a:pPr>
            <a:r>
              <a:rPr lang="en-US" sz="4000" dirty="0"/>
              <a:t>Solving Surface Area Problems of Complex 3D Objects</a:t>
            </a:r>
          </a:p>
        </p:txBody>
      </p:sp>
    </p:spTree>
    <p:extLst>
      <p:ext uri="{BB962C8B-B14F-4D97-AF65-F5344CB8AC3E}">
        <p14:creationId xmlns:p14="http://schemas.microsoft.com/office/powerpoint/2010/main" val="653257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2B0CB-DD49-7A5E-1A81-4871A9D5D7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C199726-35D7-9ACA-3220-84F210883192}"/>
              </a:ext>
            </a:extLst>
          </p:cNvPr>
          <p:cNvPicPr>
            <a:picLocks noChangeAspect="1"/>
          </p:cNvPicPr>
          <p:nvPr/>
        </p:nvPicPr>
        <p:blipFill>
          <a:blip r:embed="rId2"/>
          <a:stretch>
            <a:fillRect/>
          </a:stretch>
        </p:blipFill>
        <p:spPr>
          <a:xfrm>
            <a:off x="2595563" y="157163"/>
            <a:ext cx="7000875" cy="6543675"/>
          </a:xfrm>
          <a:prstGeom prst="rect">
            <a:avLst/>
          </a:prstGeom>
        </p:spPr>
      </p:pic>
      <p:pic>
        <p:nvPicPr>
          <p:cNvPr id="3" name="Picture 2">
            <a:extLst>
              <a:ext uri="{FF2B5EF4-FFF2-40B4-BE49-F238E27FC236}">
                <a16:creationId xmlns:a16="http://schemas.microsoft.com/office/drawing/2014/main" id="{2FF20517-34B6-09F5-994F-0AF4EFEA22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347" y="6229854"/>
            <a:ext cx="1294346" cy="454770"/>
          </a:xfrm>
          <a:prstGeom prst="rect">
            <a:avLst/>
          </a:prstGeom>
        </p:spPr>
      </p:pic>
    </p:spTree>
    <p:extLst>
      <p:ext uri="{BB962C8B-B14F-4D97-AF65-F5344CB8AC3E}">
        <p14:creationId xmlns:p14="http://schemas.microsoft.com/office/powerpoint/2010/main" val="3460428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31456-69C7-72FE-8D72-6FA47521EE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1AE38B-05E6-4A8E-A02F-7E8CFAD5B948}"/>
              </a:ext>
            </a:extLst>
          </p:cNvPr>
          <p:cNvPicPr>
            <a:picLocks noChangeAspect="1"/>
          </p:cNvPicPr>
          <p:nvPr/>
        </p:nvPicPr>
        <p:blipFill>
          <a:blip r:embed="rId2"/>
          <a:stretch>
            <a:fillRect/>
          </a:stretch>
        </p:blipFill>
        <p:spPr>
          <a:xfrm>
            <a:off x="2924175" y="276225"/>
            <a:ext cx="6343650" cy="6305550"/>
          </a:xfrm>
          <a:prstGeom prst="rect">
            <a:avLst/>
          </a:prstGeom>
        </p:spPr>
      </p:pic>
      <p:pic>
        <p:nvPicPr>
          <p:cNvPr id="2" name="Picture 1">
            <a:extLst>
              <a:ext uri="{FF2B5EF4-FFF2-40B4-BE49-F238E27FC236}">
                <a16:creationId xmlns:a16="http://schemas.microsoft.com/office/drawing/2014/main" id="{2839EF03-02C7-F36E-A850-55C50B3AED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347" y="6229854"/>
            <a:ext cx="1294346" cy="454770"/>
          </a:xfrm>
          <a:prstGeom prst="rect">
            <a:avLst/>
          </a:prstGeom>
        </p:spPr>
      </p:pic>
    </p:spTree>
    <p:extLst>
      <p:ext uri="{BB962C8B-B14F-4D97-AF65-F5344CB8AC3E}">
        <p14:creationId xmlns:p14="http://schemas.microsoft.com/office/powerpoint/2010/main" val="1122589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BFCD8-1BE2-CB85-EE93-C52FC67B6BE9}"/>
              </a:ext>
            </a:extLst>
          </p:cNvPr>
          <p:cNvSpPr>
            <a:spLocks noGrp="1"/>
          </p:cNvSpPr>
          <p:nvPr>
            <p:ph type="title"/>
          </p:nvPr>
        </p:nvSpPr>
        <p:spPr/>
        <p:txBody>
          <a:bodyPr vert="horz" lIns="91440" tIns="45720" rIns="91440" bIns="45720" rtlCol="0" anchor="b">
            <a:normAutofit fontScale="90000"/>
          </a:bodyPr>
          <a:lstStyle/>
          <a:p>
            <a:pPr>
              <a:lnSpc>
                <a:spcPct val="100000"/>
              </a:lnSpc>
            </a:pPr>
            <a:r>
              <a:rPr lang="en-US" sz="4800">
                <a:solidFill>
                  <a:srgbClr val="FFFFFF"/>
                </a:solidFill>
              </a:rPr>
              <a:t>Adding the Surface Areas</a:t>
            </a:r>
          </a:p>
        </p:txBody>
      </p:sp>
      <p:pic>
        <p:nvPicPr>
          <p:cNvPr id="6" name="Picture 5">
            <a:extLst>
              <a:ext uri="{FF2B5EF4-FFF2-40B4-BE49-F238E27FC236}">
                <a16:creationId xmlns:a16="http://schemas.microsoft.com/office/drawing/2014/main" id="{93900010-BA7D-0C1E-E7CB-161FE335D0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347" y="6229854"/>
            <a:ext cx="1294346" cy="454770"/>
          </a:xfrm>
          <a:prstGeom prst="rect">
            <a:avLst/>
          </a:prstGeom>
        </p:spPr>
      </p:pic>
      <p:sp>
        <p:nvSpPr>
          <p:cNvPr id="9" name="Content Placeholder 8">
            <a:extLst>
              <a:ext uri="{FF2B5EF4-FFF2-40B4-BE49-F238E27FC236}">
                <a16:creationId xmlns:a16="http://schemas.microsoft.com/office/drawing/2014/main" id="{2109C7AA-A096-4BEB-5846-3EE892474AB7}"/>
              </a:ext>
            </a:extLst>
          </p:cNvPr>
          <p:cNvSpPr>
            <a:spLocks noGrp="1"/>
          </p:cNvSpPr>
          <p:nvPr>
            <p:ph idx="1"/>
          </p:nvPr>
        </p:nvSpPr>
        <p:spPr>
          <a:xfrm>
            <a:off x="1134198" y="1051404"/>
            <a:ext cx="5957266" cy="729157"/>
          </a:xfrm>
        </p:spPr>
        <p:txBody>
          <a:bodyPr/>
          <a:lstStyle/>
          <a:p>
            <a:pPr marL="0" indent="0">
              <a:buNone/>
            </a:pPr>
            <a:r>
              <a:rPr lang="en-US" sz="4000" dirty="0"/>
              <a:t>Surface Area of 3D Solids </a:t>
            </a:r>
          </a:p>
        </p:txBody>
      </p:sp>
      <p:pic>
        <p:nvPicPr>
          <p:cNvPr id="1026" name="Picture 2" descr="Surface Area of Three Dimensional Figures, Composite Solids, and Missing  Dimensions - YouTube">
            <a:extLst>
              <a:ext uri="{FF2B5EF4-FFF2-40B4-BE49-F238E27FC236}">
                <a16:creationId xmlns:a16="http://schemas.microsoft.com/office/drawing/2014/main" id="{F16749D0-9DF5-D56A-69EC-288C503F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222" y="2153462"/>
            <a:ext cx="7442933" cy="430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04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A5CA6-E4D4-252B-ACF8-216E9FD5A3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FF29D-F23E-0795-46CA-8C5946D22CA3}"/>
              </a:ext>
            </a:extLst>
          </p:cNvPr>
          <p:cNvSpPr>
            <a:spLocks noGrp="1"/>
          </p:cNvSpPr>
          <p:nvPr>
            <p:ph type="title"/>
          </p:nvPr>
        </p:nvSpPr>
        <p:spPr>
          <a:xfrm>
            <a:off x="1138570" y="927463"/>
            <a:ext cx="9914859" cy="1329004"/>
          </a:xfrm>
        </p:spPr>
        <p:txBody>
          <a:bodyPr/>
          <a:lstStyle/>
          <a:p>
            <a:r>
              <a:rPr lang="en-US" dirty="0"/>
              <a:t>Keywords</a:t>
            </a:r>
          </a:p>
        </p:txBody>
      </p:sp>
      <p:sp>
        <p:nvSpPr>
          <p:cNvPr id="3" name="Content Placeholder 2">
            <a:extLst>
              <a:ext uri="{FF2B5EF4-FFF2-40B4-BE49-F238E27FC236}">
                <a16:creationId xmlns:a16="http://schemas.microsoft.com/office/drawing/2014/main" id="{0C2E36FA-13A2-6B8B-9A28-81C478CA145F}"/>
              </a:ext>
            </a:extLst>
          </p:cNvPr>
          <p:cNvSpPr>
            <a:spLocks noGrp="1"/>
          </p:cNvSpPr>
          <p:nvPr>
            <p:ph idx="1"/>
          </p:nvPr>
        </p:nvSpPr>
        <p:spPr>
          <a:xfrm>
            <a:off x="1212301" y="2256467"/>
            <a:ext cx="9914860" cy="3586698"/>
          </a:xfrm>
        </p:spPr>
        <p:txBody>
          <a:bodyPr vert="horz" lIns="91440" tIns="45720" rIns="91440" bIns="45720" rtlCol="0" anchor="t">
            <a:normAutofit/>
          </a:bodyPr>
          <a:lstStyle/>
          <a:p>
            <a:r>
              <a:rPr lang="en-US" sz="2800" b="1" dirty="0">
                <a:ea typeface="+mn-lt"/>
                <a:cs typeface="+mn-lt"/>
              </a:rPr>
              <a:t>base</a:t>
            </a:r>
            <a:r>
              <a:rPr lang="en-US" sz="2800" dirty="0">
                <a:ea typeface="+mn-lt"/>
                <a:cs typeface="+mn-lt"/>
              </a:rPr>
              <a:t> – the two opposite, identical, parallel faces of a prism</a:t>
            </a:r>
            <a:endParaRPr lang="en-US" sz="2800" b="1" dirty="0">
              <a:ea typeface="+mn-lt"/>
              <a:cs typeface="+mn-lt"/>
            </a:endParaRPr>
          </a:p>
          <a:p>
            <a:r>
              <a:rPr lang="en-US" sz="2800" b="1" dirty="0">
                <a:ea typeface="+mn-lt"/>
                <a:cs typeface="+mn-lt"/>
              </a:rPr>
              <a:t>composite figure</a:t>
            </a:r>
            <a:r>
              <a:rPr lang="en-US" sz="2800" dirty="0">
                <a:ea typeface="+mn-lt"/>
                <a:cs typeface="+mn-lt"/>
              </a:rPr>
              <a:t> – a figure that can be divided into two or more basic shapes </a:t>
            </a:r>
            <a:endParaRPr lang="en-US" sz="2800" dirty="0"/>
          </a:p>
          <a:p>
            <a:r>
              <a:rPr lang="en-US" sz="2800" b="1" dirty="0"/>
              <a:t>prism – </a:t>
            </a:r>
            <a:r>
              <a:rPr lang="en-US" sz="2800" dirty="0"/>
              <a:t>a geometric solid with two identical base and rectangular lateral faces</a:t>
            </a:r>
          </a:p>
          <a:p>
            <a:r>
              <a:rPr lang="en-US" sz="2800" b="1" dirty="0"/>
              <a:t>surface area</a:t>
            </a:r>
            <a:r>
              <a:rPr lang="en-US" sz="2800" dirty="0"/>
              <a:t> – the measure of the total area of the surface of a three-dimensional shape</a:t>
            </a:r>
          </a:p>
        </p:txBody>
      </p:sp>
    </p:spTree>
    <p:extLst>
      <p:ext uri="{BB962C8B-B14F-4D97-AF65-F5344CB8AC3E}">
        <p14:creationId xmlns:p14="http://schemas.microsoft.com/office/powerpoint/2010/main" val="3072582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59E8D5-59ED-88E8-1411-F6AD67B4C9D1}"/>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sz="1900" dirty="0"/>
              <a:t>A cereal box is a composite figure with multiple rectangular faces, and the surface area is needed to calculate the amount of material required to create the box.</a:t>
            </a:r>
          </a:p>
          <a:p>
            <a:r>
              <a:rPr lang="en-US" sz="1900" dirty="0"/>
              <a:t>A pyramid-shaped roof on a house is a composite figure with a square base and four triangular faces. The surface area is needed to determine the amount of shingles required to cover the roof.</a:t>
            </a:r>
          </a:p>
          <a:p>
            <a:r>
              <a:rPr lang="en-US" sz="1900" dirty="0"/>
              <a:t>Calculating the surface area of composite figures is important in construction and manufacturing industries to make efficient use of materials and reduce costs.</a:t>
            </a:r>
          </a:p>
        </p:txBody>
      </p:sp>
      <p:sp>
        <p:nvSpPr>
          <p:cNvPr id="2" name="Title 1">
            <a:extLst>
              <a:ext uri="{FF2B5EF4-FFF2-40B4-BE49-F238E27FC236}">
                <a16:creationId xmlns:a16="http://schemas.microsoft.com/office/drawing/2014/main" id="{52B3860C-1E37-8FA0-4A42-D8E0C9FCEC9C}"/>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2800"/>
              <a:t>Real World Examples Using Surface Area of Composite Figures</a:t>
            </a:r>
          </a:p>
        </p:txBody>
      </p:sp>
      <p:pic>
        <p:nvPicPr>
          <p:cNvPr id="5" name="Content Placeholder 4" descr="cereal ring breakfast on wooden table">
            <a:extLst>
              <a:ext uri="{FF2B5EF4-FFF2-40B4-BE49-F238E27FC236}">
                <a16:creationId xmlns:a16="http://schemas.microsoft.com/office/drawing/2014/main" id="{7B0ECCE9-7F24-21AA-A252-0F04181C5FDD}"/>
              </a:ext>
            </a:extLst>
          </p:cNvPr>
          <p:cNvPicPr>
            <a:picLocks noGrp="1" noChangeAspect="1"/>
          </p:cNvPicPr>
          <p:nvPr>
            <p:ph sz="half" idx="13"/>
          </p:nvPr>
        </p:nvPicPr>
        <p:blipFill rotWithShape="1">
          <a:blip r:embed="rId3"/>
          <a:srcRect l="14572" r="5941" b="-1"/>
          <a:stretch/>
        </p:blipFill>
        <p:spPr>
          <a:xfrm>
            <a:off x="6172202" y="2024408"/>
            <a:ext cx="5181600" cy="4351338"/>
          </a:xfrm>
          <a:prstGeom prst="rect">
            <a:avLst/>
          </a:prstGeom>
          <a:noFill/>
        </p:spPr>
      </p:pic>
    </p:spTree>
    <p:extLst>
      <p:ext uri="{BB962C8B-B14F-4D97-AF65-F5344CB8AC3E}">
        <p14:creationId xmlns:p14="http://schemas.microsoft.com/office/powerpoint/2010/main" val="2586910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E1A598-A5FD-AC94-7EEC-513F0A2546B8}"/>
              </a:ext>
            </a:extLst>
          </p:cNvPr>
          <p:cNvPicPr>
            <a:picLocks noGrp="1" noChangeAspect="1"/>
          </p:cNvPicPr>
          <p:nvPr>
            <p:ph sz="half" idx="1"/>
          </p:nvPr>
        </p:nvPicPr>
        <p:blipFill rotWithShape="1">
          <a:blip r:embed="rId3"/>
          <a:stretch/>
        </p:blipFill>
        <p:spPr>
          <a:xfrm>
            <a:off x="838200" y="2461568"/>
            <a:ext cx="5181600" cy="3476327"/>
          </a:xfrm>
          <a:prstGeom prst="rect">
            <a:avLst/>
          </a:prstGeom>
        </p:spPr>
      </p:pic>
      <p:sp>
        <p:nvSpPr>
          <p:cNvPr id="2" name="Title 1">
            <a:extLst>
              <a:ext uri="{FF2B5EF4-FFF2-40B4-BE49-F238E27FC236}">
                <a16:creationId xmlns:a16="http://schemas.microsoft.com/office/drawing/2014/main" id="{12EA7C60-3C74-8B6E-DDA3-C20A504E24DE}"/>
              </a:ext>
            </a:extLst>
          </p:cNvPr>
          <p:cNvSpPr>
            <a:spLocks noGrp="1"/>
          </p:cNvSpPr>
          <p:nvPr>
            <p:ph type="title"/>
          </p:nvPr>
        </p:nvSpPr>
        <p:spPr/>
        <p:txBody>
          <a:bodyPr vert="horz" lIns="91440" tIns="45720" rIns="91440" bIns="45720" rtlCol="0" anchor="ctr">
            <a:normAutofit fontScale="90000"/>
          </a:bodyPr>
          <a:lstStyle/>
          <a:p>
            <a:r>
              <a:rPr lang="en-US" sz="3400"/>
              <a:t>Solving Surface Area Problems of Complex 3D Objects</a:t>
            </a:r>
          </a:p>
        </p:txBody>
      </p:sp>
      <p:sp>
        <p:nvSpPr>
          <p:cNvPr id="4" name="Content Placeholder 3">
            <a:extLst>
              <a:ext uri="{FF2B5EF4-FFF2-40B4-BE49-F238E27FC236}">
                <a16:creationId xmlns:a16="http://schemas.microsoft.com/office/drawing/2014/main" id="{0BF8C882-B7FF-75B7-6946-F93D1231B86C}"/>
              </a:ext>
            </a:extLst>
          </p:cNvPr>
          <p:cNvSpPr>
            <a:spLocks noGrp="1"/>
          </p:cNvSpPr>
          <p:nvPr>
            <p:ph sz="half" idx="13"/>
          </p:nvPr>
        </p:nvSpPr>
        <p:spPr/>
        <p:txBody>
          <a:bodyPr vert="horz" lIns="91440" tIns="45720" rIns="91440" bIns="45720" rtlCol="0">
            <a:normAutofit/>
          </a:bodyPr>
          <a:lstStyle/>
          <a:p>
            <a:r>
              <a:rPr lang="en-US"/>
              <a:t>Learn how to solve surface area problems of complex 3D objects</a:t>
            </a:r>
          </a:p>
          <a:p>
            <a:r>
              <a:rPr lang="en-US"/>
              <a:t>Identify different types of three-dimensional figures</a:t>
            </a:r>
          </a:p>
          <a:p>
            <a:r>
              <a:rPr lang="en-US"/>
              <a:t>Understand the concept of surface area</a:t>
            </a:r>
          </a:p>
        </p:txBody>
      </p:sp>
    </p:spTree>
    <p:extLst>
      <p:ext uri="{BB962C8B-B14F-4D97-AF65-F5344CB8AC3E}">
        <p14:creationId xmlns:p14="http://schemas.microsoft.com/office/powerpoint/2010/main" val="2527096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E49C7-08A7-5864-A0BC-BA4011D804D7}"/>
            </a:ext>
          </a:extLst>
        </p:cNvPr>
        <p:cNvGrpSpPr/>
        <p:nvPr/>
      </p:nvGrpSpPr>
      <p:grpSpPr>
        <a:xfrm>
          <a:off x="0" y="0"/>
          <a:ext cx="0" cy="0"/>
          <a:chOff x="0" y="0"/>
          <a:chExt cx="0" cy="0"/>
        </a:xfrm>
      </p:grpSpPr>
      <p:sp>
        <p:nvSpPr>
          <p:cNvPr id="79" name="Content Placeholder 3">
            <a:extLst>
              <a:ext uri="{FF2B5EF4-FFF2-40B4-BE49-F238E27FC236}">
                <a16:creationId xmlns:a16="http://schemas.microsoft.com/office/drawing/2014/main" id="{36CA01FC-FAE5-5AB3-2DE0-A09A8E9071E9}"/>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sz="2200"/>
              <a:t>Find the area of the two rectangular faces using formula: A=2</a:t>
            </a:r>
            <a:r>
              <a:rPr lang="en-US" sz="2200" i="1"/>
              <a:t>lw</a:t>
            </a:r>
          </a:p>
          <a:p>
            <a:r>
              <a:rPr lang="en-US" sz="2200"/>
              <a:t>Find the area of two identical triangular faces:  A=(2) (½) </a:t>
            </a:r>
            <a:r>
              <a:rPr lang="en-US" sz="2200" i="1" err="1"/>
              <a:t>bh</a:t>
            </a:r>
            <a:endParaRPr lang="en-US" sz="2200" i="1"/>
          </a:p>
          <a:p>
            <a:r>
              <a:rPr lang="en-US" sz="2200"/>
              <a:t>Add the areas to get the total area of the faces of the triangular prism that are on the surface of the composite figure</a:t>
            </a:r>
          </a:p>
          <a:p>
            <a:r>
              <a:rPr lang="en-US" sz="2200"/>
              <a:t>Add the two areas to get the total surface area of the composite figure.</a:t>
            </a:r>
          </a:p>
        </p:txBody>
      </p:sp>
      <p:sp>
        <p:nvSpPr>
          <p:cNvPr id="2" name="Title 1">
            <a:extLst>
              <a:ext uri="{FF2B5EF4-FFF2-40B4-BE49-F238E27FC236}">
                <a16:creationId xmlns:a16="http://schemas.microsoft.com/office/drawing/2014/main" id="{29609683-95EF-B8F4-9481-04D0D40DBEF2}"/>
              </a:ext>
            </a:extLst>
          </p:cNvPr>
          <p:cNvSpPr>
            <a:spLocks noGrp="1"/>
          </p:cNvSpPr>
          <p:nvPr>
            <p:ph type="title"/>
          </p:nvPr>
        </p:nvSpPr>
        <p:spPr>
          <a:xfrm>
            <a:off x="1058305" y="588485"/>
            <a:ext cx="11062358" cy="1240315"/>
          </a:xfrm>
        </p:spPr>
        <p:txBody>
          <a:bodyPr vert="horz" lIns="91440" tIns="45720" rIns="91440" bIns="45720" rtlCol="0">
            <a:normAutofit/>
          </a:bodyPr>
          <a:lstStyle/>
          <a:p>
            <a:r>
              <a:rPr lang="en-US" sz="4100" dirty="0"/>
              <a:t>Calculating the Surface Area with a Triangular Prisms</a:t>
            </a:r>
          </a:p>
        </p:txBody>
      </p:sp>
      <p:pic>
        <p:nvPicPr>
          <p:cNvPr id="5" name="Picture 4" descr="A diagram of a rectangular object&#10;&#10;Description automatically generated">
            <a:extLst>
              <a:ext uri="{FF2B5EF4-FFF2-40B4-BE49-F238E27FC236}">
                <a16:creationId xmlns:a16="http://schemas.microsoft.com/office/drawing/2014/main" id="{399305DD-CD03-C161-6F9C-61F181A00FA8}"/>
              </a:ext>
            </a:extLst>
          </p:cNvPr>
          <p:cNvPicPr>
            <a:picLocks noChangeAspect="1"/>
          </p:cNvPicPr>
          <p:nvPr/>
        </p:nvPicPr>
        <p:blipFill rotWithShape="1">
          <a:blip r:embed="rId3"/>
          <a:srcRect l="865" r="-1" b="-1"/>
          <a:stretch/>
        </p:blipFill>
        <p:spPr>
          <a:xfrm>
            <a:off x="6172202" y="2024408"/>
            <a:ext cx="5181600" cy="4351338"/>
          </a:xfrm>
          <a:prstGeom prst="rect">
            <a:avLst/>
          </a:prstGeom>
          <a:noFill/>
        </p:spPr>
      </p:pic>
    </p:spTree>
    <p:extLst>
      <p:ext uri="{BB962C8B-B14F-4D97-AF65-F5344CB8AC3E}">
        <p14:creationId xmlns:p14="http://schemas.microsoft.com/office/powerpoint/2010/main" val="3174553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044C0-7BFF-D946-FE3A-ABE0C2496F03}"/>
              </a:ext>
            </a:extLst>
          </p:cNvPr>
          <p:cNvSpPr>
            <a:spLocks noGrp="1"/>
          </p:cNvSpPr>
          <p:nvPr>
            <p:ph type="title"/>
          </p:nvPr>
        </p:nvSpPr>
        <p:spPr>
          <a:xfrm>
            <a:off x="914401" y="591668"/>
            <a:ext cx="6397496" cy="1544951"/>
          </a:xfrm>
        </p:spPr>
        <p:txBody>
          <a:bodyPr vert="horz" lIns="91440" tIns="45720" rIns="91440" bIns="45720" rtlCol="0" anchor="ctr">
            <a:normAutofit/>
          </a:bodyPr>
          <a:lstStyle/>
          <a:p>
            <a:pPr>
              <a:lnSpc>
                <a:spcPct val="100000"/>
              </a:lnSpc>
            </a:pPr>
            <a:r>
              <a:rPr lang="en-US"/>
              <a:t>Practice Problems</a:t>
            </a:r>
          </a:p>
        </p:txBody>
      </p:sp>
      <p:pic>
        <p:nvPicPr>
          <p:cNvPr id="5" name="Content Placeholder 4" descr="young mathmatician or businessman showing theory of relativity. Need more stuff like this:">
            <a:extLst>
              <a:ext uri="{FF2B5EF4-FFF2-40B4-BE49-F238E27FC236}">
                <a16:creationId xmlns:a16="http://schemas.microsoft.com/office/drawing/2014/main" id="{3929E1F6-8869-CBF4-A68A-43035282DB5A}"/>
              </a:ext>
            </a:extLst>
          </p:cNvPr>
          <p:cNvPicPr>
            <a:picLocks noGrp="1" noChangeAspect="1"/>
          </p:cNvPicPr>
          <p:nvPr>
            <p:ph sz="half" idx="1"/>
          </p:nvPr>
        </p:nvPicPr>
        <p:blipFill rotWithShape="1">
          <a:blip r:embed="rId3"/>
          <a:srcRect l="14330" r="44059" b="1"/>
          <a:stretch/>
        </p:blipFill>
        <p:spPr>
          <a:xfrm>
            <a:off x="7924803" y="1"/>
            <a:ext cx="4267197" cy="6870626"/>
          </a:xfrm>
          <a:prstGeom prst="rect">
            <a:avLst/>
          </a:prstGeom>
        </p:spPr>
      </p:pic>
      <p:sp>
        <p:nvSpPr>
          <p:cNvPr id="4" name="Content Placeholder 3">
            <a:extLst>
              <a:ext uri="{FF2B5EF4-FFF2-40B4-BE49-F238E27FC236}">
                <a16:creationId xmlns:a16="http://schemas.microsoft.com/office/drawing/2014/main" id="{6D8AC39E-71D4-8312-BA04-3B1F61B874F6}"/>
              </a:ext>
            </a:extLst>
          </p:cNvPr>
          <p:cNvSpPr>
            <a:spLocks noGrp="1"/>
          </p:cNvSpPr>
          <p:nvPr>
            <p:ph sz="half" idx="2"/>
          </p:nvPr>
        </p:nvSpPr>
        <p:spPr>
          <a:xfrm>
            <a:off x="914400" y="2143910"/>
            <a:ext cx="6096000" cy="4033054"/>
          </a:xfrm>
        </p:spPr>
        <p:txBody>
          <a:bodyPr vert="horz" lIns="91440" tIns="45720" rIns="91440" bIns="45720" rtlCol="0">
            <a:normAutofit/>
          </a:bodyPr>
          <a:lstStyle/>
          <a:p>
            <a:r>
              <a:rPr lang="en-US"/>
              <a:t>Use the formulas we learned to solve practice problems</a:t>
            </a:r>
          </a:p>
          <a:p>
            <a:r>
              <a:rPr lang="en-US"/>
              <a:t>Identify the cubes and right prisms in the complex 3D objects</a:t>
            </a:r>
          </a:p>
        </p:txBody>
      </p:sp>
    </p:spTree>
    <p:extLst>
      <p:ext uri="{BB962C8B-B14F-4D97-AF65-F5344CB8AC3E}">
        <p14:creationId xmlns:p14="http://schemas.microsoft.com/office/powerpoint/2010/main" val="1999312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765B8-4165-7259-CACC-4073CAB70EA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A4CE9EF-DA37-3093-6417-25E2F56BE5F9}"/>
              </a:ext>
            </a:extLst>
          </p:cNvPr>
          <p:cNvPicPr>
            <a:picLocks noChangeAspect="1"/>
          </p:cNvPicPr>
          <p:nvPr/>
        </p:nvPicPr>
        <p:blipFill>
          <a:blip r:embed="rId2"/>
          <a:stretch>
            <a:fillRect/>
          </a:stretch>
        </p:blipFill>
        <p:spPr>
          <a:xfrm>
            <a:off x="838200" y="2075621"/>
            <a:ext cx="5181600" cy="4248911"/>
          </a:xfrm>
          <a:prstGeom prst="rect">
            <a:avLst/>
          </a:prstGeom>
          <a:noFill/>
        </p:spPr>
      </p:pic>
      <p:sp>
        <p:nvSpPr>
          <p:cNvPr id="2" name="Title 1">
            <a:extLst>
              <a:ext uri="{FF2B5EF4-FFF2-40B4-BE49-F238E27FC236}">
                <a16:creationId xmlns:a16="http://schemas.microsoft.com/office/drawing/2014/main" id="{8B6B6911-E5B2-B9A3-9521-7964817C3B08}"/>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 Problem</a:t>
            </a:r>
          </a:p>
        </p:txBody>
      </p:sp>
      <p:sp>
        <p:nvSpPr>
          <p:cNvPr id="12" name="Content Placeholder 3">
            <a:extLst>
              <a:ext uri="{FF2B5EF4-FFF2-40B4-BE49-F238E27FC236}">
                <a16:creationId xmlns:a16="http://schemas.microsoft.com/office/drawing/2014/main" id="{990FDFC5-D25F-378C-4103-AF9B1D399790}"/>
              </a:ext>
            </a:extLst>
          </p:cNvPr>
          <p:cNvSpPr>
            <a:spLocks noGrp="1"/>
          </p:cNvSpPr>
          <p:nvPr>
            <p:ph sz="half" idx="13"/>
          </p:nvPr>
        </p:nvSpPr>
        <p:spPr>
          <a:xfrm>
            <a:off x="6172202" y="2024408"/>
            <a:ext cx="5181600" cy="4351338"/>
          </a:xfrm>
        </p:spPr>
        <p:txBody>
          <a:bodyPr/>
          <a:lstStyle/>
          <a:p>
            <a:endParaRPr lang="en-US"/>
          </a:p>
        </p:txBody>
      </p:sp>
    </p:spTree>
    <p:extLst>
      <p:ext uri="{BB962C8B-B14F-4D97-AF65-F5344CB8AC3E}">
        <p14:creationId xmlns:p14="http://schemas.microsoft.com/office/powerpoint/2010/main" val="866544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ake&#10;&#10;Description automatically generated">
            <a:extLst>
              <a:ext uri="{FF2B5EF4-FFF2-40B4-BE49-F238E27FC236}">
                <a16:creationId xmlns:a16="http://schemas.microsoft.com/office/drawing/2014/main" id="{CDCE8761-7958-9663-02C2-23EE7DE5E5A3}"/>
              </a:ext>
            </a:extLst>
          </p:cNvPr>
          <p:cNvPicPr>
            <a:picLocks noGrp="1" noChangeAspect="1"/>
          </p:cNvPicPr>
          <p:nvPr>
            <p:ph sz="half" idx="1"/>
          </p:nvPr>
        </p:nvPicPr>
        <p:blipFill>
          <a:blip r:embed="rId2"/>
          <a:stretch>
            <a:fillRect/>
          </a:stretch>
        </p:blipFill>
        <p:spPr>
          <a:xfrm>
            <a:off x="1208929" y="2024408"/>
            <a:ext cx="4440141" cy="4351338"/>
          </a:xfrm>
          <a:prstGeom prst="rect">
            <a:avLst/>
          </a:prstGeom>
          <a:noFill/>
        </p:spPr>
      </p:pic>
      <p:sp>
        <p:nvSpPr>
          <p:cNvPr id="2" name="Title 1">
            <a:extLst>
              <a:ext uri="{FF2B5EF4-FFF2-40B4-BE49-F238E27FC236}">
                <a16:creationId xmlns:a16="http://schemas.microsoft.com/office/drawing/2014/main" id="{F17D8B00-F48A-1594-6E1A-4468FA96591D}"/>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 </a:t>
            </a:r>
          </a:p>
        </p:txBody>
      </p:sp>
    </p:spTree>
    <p:extLst>
      <p:ext uri="{BB962C8B-B14F-4D97-AF65-F5344CB8AC3E}">
        <p14:creationId xmlns:p14="http://schemas.microsoft.com/office/powerpoint/2010/main" val="2185878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AB8A-2B3A-81AF-504C-BB0D9154196F}"/>
              </a:ext>
            </a:extLst>
          </p:cNvPr>
          <p:cNvSpPr>
            <a:spLocks noGrp="1"/>
          </p:cNvSpPr>
          <p:nvPr>
            <p:ph type="title"/>
          </p:nvPr>
        </p:nvSpPr>
        <p:spPr>
          <a:xfrm>
            <a:off x="393465" y="203981"/>
            <a:ext cx="9914859" cy="1329004"/>
          </a:xfrm>
        </p:spPr>
        <p:txBody>
          <a:bodyPr/>
          <a:lstStyle/>
          <a:p>
            <a:r>
              <a:rPr lang="en-US" dirty="0"/>
              <a:t>Keywords</a:t>
            </a:r>
          </a:p>
        </p:txBody>
      </p:sp>
      <p:sp>
        <p:nvSpPr>
          <p:cNvPr id="3" name="Content Placeholder 2">
            <a:extLst>
              <a:ext uri="{FF2B5EF4-FFF2-40B4-BE49-F238E27FC236}">
                <a16:creationId xmlns:a16="http://schemas.microsoft.com/office/drawing/2014/main" id="{1FAF5FBF-720B-6B53-A3A6-22822686F888}"/>
              </a:ext>
            </a:extLst>
          </p:cNvPr>
          <p:cNvSpPr>
            <a:spLocks noGrp="1"/>
          </p:cNvSpPr>
          <p:nvPr>
            <p:ph idx="1"/>
          </p:nvPr>
        </p:nvSpPr>
        <p:spPr>
          <a:xfrm>
            <a:off x="1574042" y="1316897"/>
            <a:ext cx="9914860" cy="5192392"/>
          </a:xfrm>
        </p:spPr>
        <p:txBody>
          <a:bodyPr vert="horz" lIns="91440" tIns="45720" rIns="91440" bIns="45720" rtlCol="0" anchor="t">
            <a:normAutofit/>
          </a:bodyPr>
          <a:lstStyle/>
          <a:p>
            <a:r>
              <a:rPr lang="en-US" b="1" dirty="0">
                <a:ea typeface="+mn-lt"/>
                <a:cs typeface="+mn-lt"/>
              </a:rPr>
              <a:t>composite three-dimensional figure</a:t>
            </a:r>
            <a:r>
              <a:rPr lang="en-US" dirty="0">
                <a:ea typeface="+mn-lt"/>
                <a:cs typeface="+mn-lt"/>
              </a:rPr>
              <a:t> – a three-dimensional figure made up of two or more three-dimensional figures </a:t>
            </a:r>
          </a:p>
          <a:p>
            <a:r>
              <a:rPr lang="en-US" b="1" dirty="0">
                <a:ea typeface="+mn-lt"/>
                <a:cs typeface="+mn-lt"/>
              </a:rPr>
              <a:t>cube </a:t>
            </a:r>
            <a:r>
              <a:rPr lang="en-US" dirty="0">
                <a:ea typeface="+mn-lt"/>
                <a:cs typeface="+mn-lt"/>
              </a:rPr>
              <a:t>– a right prism with bases and lateral faces that are congruent squares </a:t>
            </a:r>
            <a:endParaRPr lang="en-US">
              <a:ea typeface="+mn-lt"/>
              <a:cs typeface="+mn-lt"/>
            </a:endParaRPr>
          </a:p>
          <a:p>
            <a:r>
              <a:rPr lang="en-US" b="1" dirty="0">
                <a:ea typeface="+mn-lt"/>
                <a:cs typeface="+mn-lt"/>
              </a:rPr>
              <a:t>right prism</a:t>
            </a:r>
            <a:r>
              <a:rPr lang="en-US" dirty="0">
                <a:ea typeface="+mn-lt"/>
                <a:cs typeface="+mn-lt"/>
              </a:rPr>
              <a:t> – a three-dimensional figure with two faces, called bases, that are congruent, parallel polygons aligned one directly opposite the other, and lateral faces that are congruent rectangles </a:t>
            </a:r>
          </a:p>
          <a:p>
            <a:r>
              <a:rPr lang="en-US" b="1" dirty="0">
                <a:ea typeface="+mn-lt"/>
                <a:cs typeface="+mn-lt"/>
              </a:rPr>
              <a:t>right</a:t>
            </a:r>
            <a:r>
              <a:rPr lang="en-US" dirty="0">
                <a:ea typeface="+mn-lt"/>
                <a:cs typeface="+mn-lt"/>
              </a:rPr>
              <a:t> </a:t>
            </a:r>
            <a:r>
              <a:rPr lang="en-US" b="1" dirty="0">
                <a:ea typeface="+mn-lt"/>
                <a:cs typeface="+mn-lt"/>
              </a:rPr>
              <a:t>rectangular</a:t>
            </a:r>
            <a:r>
              <a:rPr lang="en-US" dirty="0">
                <a:ea typeface="+mn-lt"/>
                <a:cs typeface="+mn-lt"/>
              </a:rPr>
              <a:t> </a:t>
            </a:r>
            <a:r>
              <a:rPr lang="en-US" b="1" dirty="0">
                <a:ea typeface="+mn-lt"/>
                <a:cs typeface="+mn-lt"/>
              </a:rPr>
              <a:t>prism</a:t>
            </a:r>
            <a:r>
              <a:rPr lang="en-US" dirty="0">
                <a:ea typeface="+mn-lt"/>
                <a:cs typeface="+mn-lt"/>
              </a:rPr>
              <a:t> – a right prism with bases that are rectangles </a:t>
            </a:r>
          </a:p>
          <a:p>
            <a:r>
              <a:rPr lang="en-US" b="1" dirty="0">
                <a:ea typeface="+mn-lt"/>
                <a:cs typeface="+mn-lt"/>
              </a:rPr>
              <a:t>right triangular prism</a:t>
            </a:r>
            <a:r>
              <a:rPr lang="en-US" dirty="0">
                <a:ea typeface="+mn-lt"/>
                <a:cs typeface="+mn-lt"/>
              </a:rPr>
              <a:t> – a right prism with bases that are triangles surface area – the measure of the total area of the surface of a three-dimensional shape</a:t>
            </a:r>
          </a:p>
          <a:p>
            <a:r>
              <a:rPr lang="en-US" b="1" dirty="0"/>
              <a:t>surface area</a:t>
            </a:r>
            <a:r>
              <a:rPr lang="en-US" dirty="0"/>
              <a:t> – the measure of the total area of the surface of a three-dimensional shape</a:t>
            </a:r>
          </a:p>
        </p:txBody>
      </p:sp>
    </p:spTree>
    <p:extLst>
      <p:ext uri="{BB962C8B-B14F-4D97-AF65-F5344CB8AC3E}">
        <p14:creationId xmlns:p14="http://schemas.microsoft.com/office/powerpoint/2010/main" val="1793207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EF9616-805C-DFEA-33C6-051DC228964E}"/>
              </a:ext>
            </a:extLst>
          </p:cNvPr>
          <p:cNvPicPr>
            <a:picLocks noChangeAspect="1"/>
          </p:cNvPicPr>
          <p:nvPr/>
        </p:nvPicPr>
        <p:blipFill>
          <a:blip r:embed="rId2"/>
          <a:stretch>
            <a:fillRect/>
          </a:stretch>
        </p:blipFill>
        <p:spPr>
          <a:xfrm>
            <a:off x="2800350" y="76200"/>
            <a:ext cx="6591300" cy="6705600"/>
          </a:xfrm>
          <a:prstGeom prst="rect">
            <a:avLst/>
          </a:prstGeom>
        </p:spPr>
      </p:pic>
    </p:spTree>
    <p:extLst>
      <p:ext uri="{BB962C8B-B14F-4D97-AF65-F5344CB8AC3E}">
        <p14:creationId xmlns:p14="http://schemas.microsoft.com/office/powerpoint/2010/main" val="1418607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D69B-584E-3F93-5742-3D32C5FFBC2D}"/>
              </a:ext>
            </a:extLst>
          </p:cNvPr>
          <p:cNvSpPr>
            <a:spLocks noGrp="1"/>
          </p:cNvSpPr>
          <p:nvPr>
            <p:ph type="title" idx="4294967295"/>
          </p:nvPr>
        </p:nvSpPr>
        <p:spPr>
          <a:xfrm>
            <a:off x="2502040" y="121536"/>
            <a:ext cx="5777802" cy="1155700"/>
          </a:xfrm>
        </p:spPr>
        <p:txBody>
          <a:bodyPr vert="horz" lIns="91440" tIns="45720" rIns="91440" bIns="45720" rtlCol="0" anchor="ctr">
            <a:normAutofit/>
          </a:bodyPr>
          <a:lstStyle/>
          <a:p>
            <a:pPr>
              <a:lnSpc>
                <a:spcPct val="100000"/>
              </a:lnSpc>
            </a:pPr>
            <a:r>
              <a:rPr lang="en-US" dirty="0"/>
              <a:t>Identifying the Shapes</a:t>
            </a:r>
          </a:p>
        </p:txBody>
      </p:sp>
      <p:pic>
        <p:nvPicPr>
          <p:cNvPr id="8" name="Picture 7" descr="Composite 3D Figure">
            <a:extLst>
              <a:ext uri="{FF2B5EF4-FFF2-40B4-BE49-F238E27FC236}">
                <a16:creationId xmlns:a16="http://schemas.microsoft.com/office/drawing/2014/main" id="{DD683D50-F05A-BBF3-F548-8E03763F7E6F}"/>
              </a:ext>
            </a:extLst>
          </p:cNvPr>
          <p:cNvPicPr>
            <a:picLocks noChangeAspect="1"/>
          </p:cNvPicPr>
          <p:nvPr/>
        </p:nvPicPr>
        <p:blipFill>
          <a:blip r:embed="rId3"/>
          <a:stretch>
            <a:fillRect/>
          </a:stretch>
        </p:blipFill>
        <p:spPr>
          <a:xfrm>
            <a:off x="7010401" y="3413294"/>
            <a:ext cx="4572000" cy="1943449"/>
          </a:xfrm>
          <a:prstGeom prst="rect">
            <a:avLst/>
          </a:prstGeom>
        </p:spPr>
      </p:pic>
      <p:sp>
        <p:nvSpPr>
          <p:cNvPr id="9" name="Content Placeholder 3">
            <a:extLst>
              <a:ext uri="{FF2B5EF4-FFF2-40B4-BE49-F238E27FC236}">
                <a16:creationId xmlns:a16="http://schemas.microsoft.com/office/drawing/2014/main" id="{65486599-9572-5D1D-08E1-DD939E00CF8D}"/>
              </a:ext>
            </a:extLst>
          </p:cNvPr>
          <p:cNvSpPr>
            <a:spLocks noGrp="1"/>
          </p:cNvSpPr>
          <p:nvPr>
            <p:ph type="body" sz="quarter" idx="13"/>
          </p:nvPr>
        </p:nvSpPr>
        <p:spPr>
          <a:xfrm>
            <a:off x="107004" y="1989255"/>
            <a:ext cx="9344025" cy="1155700"/>
          </a:xfrm>
        </p:spPr>
        <p:txBody>
          <a:bodyPr vert="horz" lIns="91440" tIns="45720" rIns="91440" bIns="45720" rtlCol="0">
            <a:normAutofit fontScale="92500" lnSpcReduction="10000"/>
          </a:bodyPr>
          <a:lstStyle/>
          <a:p>
            <a:r>
              <a:rPr lang="en-US" sz="2400" dirty="0"/>
              <a:t>Identify the cubes and right prisms in the 3D object</a:t>
            </a:r>
          </a:p>
          <a:p>
            <a:endParaRPr lang="en-US" sz="2400" dirty="0"/>
          </a:p>
          <a:p>
            <a:r>
              <a:rPr lang="en-US" sz="2400" dirty="0"/>
              <a:t>Count the number of each shape</a:t>
            </a:r>
          </a:p>
        </p:txBody>
      </p:sp>
    </p:spTree>
    <p:extLst>
      <p:ext uri="{BB962C8B-B14F-4D97-AF65-F5344CB8AC3E}">
        <p14:creationId xmlns:p14="http://schemas.microsoft.com/office/powerpoint/2010/main" val="574792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484C4-20A3-0454-ECF7-5135EE941765}"/>
              </a:ext>
            </a:extLst>
          </p:cNvPr>
          <p:cNvSpPr>
            <a:spLocks noGrp="1"/>
          </p:cNvSpPr>
          <p:nvPr>
            <p:ph type="title"/>
          </p:nvPr>
        </p:nvSpPr>
        <p:spPr/>
        <p:txBody>
          <a:bodyPr vert="horz" lIns="91440" tIns="45720" rIns="91440" bIns="45720" rtlCol="0" anchor="ctr">
            <a:normAutofit/>
          </a:bodyPr>
          <a:lstStyle/>
          <a:p>
            <a:pPr>
              <a:lnSpc>
                <a:spcPct val="100000"/>
              </a:lnSpc>
            </a:pPr>
            <a:r>
              <a:rPr lang="en-US" sz="3700" dirty="0"/>
              <a:t>Calculating the Surface Area of Cubes</a:t>
            </a:r>
          </a:p>
        </p:txBody>
      </p:sp>
      <p:sp>
        <p:nvSpPr>
          <p:cNvPr id="4" name="Content Placeholder 3">
            <a:extLst>
              <a:ext uri="{FF2B5EF4-FFF2-40B4-BE49-F238E27FC236}">
                <a16:creationId xmlns:a16="http://schemas.microsoft.com/office/drawing/2014/main" id="{66821AC9-2C47-FAC8-D80B-F41A527E7E00}"/>
              </a:ext>
            </a:extLst>
          </p:cNvPr>
          <p:cNvSpPr>
            <a:spLocks noGrp="1"/>
          </p:cNvSpPr>
          <p:nvPr>
            <p:ph idx="1"/>
          </p:nvPr>
        </p:nvSpPr>
        <p:spPr/>
        <p:txBody>
          <a:bodyPr vert="horz" lIns="91440" tIns="45720" rIns="91440" bIns="45720" rtlCol="0">
            <a:normAutofit/>
          </a:bodyPr>
          <a:lstStyle/>
          <a:p>
            <a:r>
              <a:rPr lang="en-US"/>
              <a:t>Find the area of one face of the cube</a:t>
            </a:r>
          </a:p>
          <a:p>
            <a:r>
              <a:rPr lang="en-US"/>
              <a:t>Multiply by 6 for the total surface area</a:t>
            </a:r>
          </a:p>
        </p:txBody>
      </p:sp>
      <p:pic>
        <p:nvPicPr>
          <p:cNvPr id="9" name="Picture 8" descr="Volume of A Cube - GCSE Maths - Steps, Examples &amp; Worksheet">
            <a:extLst>
              <a:ext uri="{FF2B5EF4-FFF2-40B4-BE49-F238E27FC236}">
                <a16:creationId xmlns:a16="http://schemas.microsoft.com/office/drawing/2014/main" id="{91327AAE-E5B7-B626-0B79-D6F6F8BDA46B}"/>
              </a:ext>
            </a:extLst>
          </p:cNvPr>
          <p:cNvPicPr>
            <a:picLocks noChangeAspect="1"/>
          </p:cNvPicPr>
          <p:nvPr/>
        </p:nvPicPr>
        <p:blipFill>
          <a:blip r:embed="rId3"/>
          <a:stretch>
            <a:fillRect/>
          </a:stretch>
        </p:blipFill>
        <p:spPr>
          <a:xfrm>
            <a:off x="7010401" y="2724844"/>
            <a:ext cx="4572000" cy="3320349"/>
          </a:xfrm>
          <a:prstGeom prst="rect">
            <a:avLst/>
          </a:prstGeom>
        </p:spPr>
      </p:pic>
    </p:spTree>
    <p:extLst>
      <p:ext uri="{BB962C8B-B14F-4D97-AF65-F5344CB8AC3E}">
        <p14:creationId xmlns:p14="http://schemas.microsoft.com/office/powerpoint/2010/main" val="4279588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B3BFB-4AC5-F5D3-F287-EB0B817DC900}"/>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Calculating the Surface Area of Right Prisms</a:t>
            </a:r>
          </a:p>
        </p:txBody>
      </p:sp>
      <p:sp>
        <p:nvSpPr>
          <p:cNvPr id="79" name="Content Placeholder 3">
            <a:extLst>
              <a:ext uri="{FF2B5EF4-FFF2-40B4-BE49-F238E27FC236}">
                <a16:creationId xmlns:a16="http://schemas.microsoft.com/office/drawing/2014/main" id="{13A661EB-B9AE-CAD3-F264-3E3804825811}"/>
              </a:ext>
            </a:extLst>
          </p:cNvPr>
          <p:cNvSpPr>
            <a:spLocks noGrp="1"/>
          </p:cNvSpPr>
          <p:nvPr>
            <p:ph idx="1"/>
          </p:nvPr>
        </p:nvSpPr>
        <p:spPr/>
        <p:txBody>
          <a:bodyPr vert="horz" lIns="91440" tIns="45720" rIns="91440" bIns="45720" rtlCol="0" anchor="t">
            <a:normAutofit/>
          </a:bodyPr>
          <a:lstStyle/>
          <a:p>
            <a:r>
              <a:rPr lang="en-US"/>
              <a:t>Find the area of the two bases of the right prism</a:t>
            </a:r>
          </a:p>
          <a:p>
            <a:r>
              <a:rPr lang="en-US"/>
              <a:t>Find the perimeter of one base and multiply by the height</a:t>
            </a:r>
          </a:p>
          <a:p>
            <a:r>
              <a:rPr lang="en-US"/>
              <a:t>Add the areas from step 1 and 2 for the total surface area</a:t>
            </a:r>
          </a:p>
        </p:txBody>
      </p:sp>
      <p:pic>
        <p:nvPicPr>
          <p:cNvPr id="3" name="Picture 2" descr="A rectangular prism with a rectangle in the middle&#10;&#10;Description automatically generated">
            <a:extLst>
              <a:ext uri="{FF2B5EF4-FFF2-40B4-BE49-F238E27FC236}">
                <a16:creationId xmlns:a16="http://schemas.microsoft.com/office/drawing/2014/main" id="{45D69C55-D7BF-CC49-07C7-2AD2BF7D3A5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7576" r="16801" b="-2"/>
          <a:stretch/>
        </p:blipFill>
        <p:spPr>
          <a:xfrm>
            <a:off x="8441081" y="3429000"/>
            <a:ext cx="2782091" cy="3066659"/>
          </a:xfrm>
          <a:prstGeom prst="rect">
            <a:avLst/>
          </a:prstGeom>
        </p:spPr>
      </p:pic>
    </p:spTree>
    <p:extLst>
      <p:ext uri="{BB962C8B-B14F-4D97-AF65-F5344CB8AC3E}">
        <p14:creationId xmlns:p14="http://schemas.microsoft.com/office/powerpoint/2010/main" val="431462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E1A0-580B-B708-B51F-E3DDDCE8E7FE}"/>
              </a:ext>
            </a:extLst>
          </p:cNvPr>
          <p:cNvSpPr>
            <a:spLocks noGrp="1"/>
          </p:cNvSpPr>
          <p:nvPr>
            <p:ph type="title"/>
          </p:nvPr>
        </p:nvSpPr>
        <p:spPr>
          <a:xfrm>
            <a:off x="1011676" y="914399"/>
            <a:ext cx="3814549" cy="1188517"/>
          </a:xfrm>
        </p:spPr>
        <p:txBody>
          <a:bodyPr vert="horz" lIns="91440" tIns="45720" rIns="91440" bIns="45720" rtlCol="0" anchor="b">
            <a:normAutofit fontScale="90000"/>
          </a:bodyPr>
          <a:lstStyle/>
          <a:p>
            <a:r>
              <a:rPr lang="en-US" sz="4400"/>
              <a:t>Practice Problem</a:t>
            </a:r>
          </a:p>
        </p:txBody>
      </p:sp>
      <p:pic>
        <p:nvPicPr>
          <p:cNvPr id="5" name="Picture 4" descr="A diagram of a rectangular shape&#10;&#10;Description automatically generated">
            <a:extLst>
              <a:ext uri="{FF2B5EF4-FFF2-40B4-BE49-F238E27FC236}">
                <a16:creationId xmlns:a16="http://schemas.microsoft.com/office/drawing/2014/main" id="{E61DF03B-C574-FDF7-D956-EADD193CFB4A}"/>
              </a:ext>
            </a:extLst>
          </p:cNvPr>
          <p:cNvPicPr>
            <a:picLocks noChangeAspect="1"/>
          </p:cNvPicPr>
          <p:nvPr/>
        </p:nvPicPr>
        <p:blipFill>
          <a:blip r:embed="rId2"/>
          <a:stretch>
            <a:fillRect/>
          </a:stretch>
        </p:blipFill>
        <p:spPr>
          <a:xfrm>
            <a:off x="5893052" y="1288383"/>
            <a:ext cx="5689348" cy="4281233"/>
          </a:xfrm>
          <a:prstGeom prst="rect">
            <a:avLst/>
          </a:prstGeom>
        </p:spPr>
      </p:pic>
    </p:spTree>
    <p:extLst>
      <p:ext uri="{BB962C8B-B14F-4D97-AF65-F5344CB8AC3E}">
        <p14:creationId xmlns:p14="http://schemas.microsoft.com/office/powerpoint/2010/main" val="4259378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rectangular object with a rectangular object in the middle&#10;&#10;Description automatically generated">
            <a:extLst>
              <a:ext uri="{FF2B5EF4-FFF2-40B4-BE49-F238E27FC236}">
                <a16:creationId xmlns:a16="http://schemas.microsoft.com/office/drawing/2014/main" id="{1D65B806-7A89-F9A0-9DD0-EC29E10F9EAE}"/>
              </a:ext>
            </a:extLst>
          </p:cNvPr>
          <p:cNvPicPr>
            <a:picLocks noChangeAspect="1"/>
          </p:cNvPicPr>
          <p:nvPr/>
        </p:nvPicPr>
        <p:blipFill rotWithShape="1">
          <a:blip r:embed="rId2"/>
          <a:srcRect b="16357"/>
          <a:stretch/>
        </p:blipFill>
        <p:spPr>
          <a:xfrm>
            <a:off x="20" y="10"/>
            <a:ext cx="12191980" cy="6857990"/>
          </a:xfrm>
          <a:prstGeom prst="rect">
            <a:avLst/>
          </a:prstGeom>
        </p:spPr>
      </p:pic>
    </p:spTree>
    <p:extLst>
      <p:ext uri="{BB962C8B-B14F-4D97-AF65-F5344CB8AC3E}">
        <p14:creationId xmlns:p14="http://schemas.microsoft.com/office/powerpoint/2010/main" val="1912021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3C8EA-3D37-C3C7-9B09-84449562F54A}"/>
            </a:ext>
          </a:extLst>
        </p:cNvPr>
        <p:cNvGrpSpPr/>
        <p:nvPr/>
      </p:nvGrpSpPr>
      <p:grpSpPr>
        <a:xfrm>
          <a:off x="0" y="0"/>
          <a:ext cx="0" cy="0"/>
          <a:chOff x="0" y="0"/>
          <a:chExt cx="0" cy="0"/>
        </a:xfrm>
      </p:grpSpPr>
      <p:pic>
        <p:nvPicPr>
          <p:cNvPr id="2" name="Picture 1" descr="A white paper with black text&#10;&#10;Description automatically generated">
            <a:extLst>
              <a:ext uri="{FF2B5EF4-FFF2-40B4-BE49-F238E27FC236}">
                <a16:creationId xmlns:a16="http://schemas.microsoft.com/office/drawing/2014/main" id="{3132F934-D158-AEBD-2B73-E6C5132C2694}"/>
              </a:ext>
            </a:extLst>
          </p:cNvPr>
          <p:cNvPicPr>
            <a:picLocks noChangeAspect="1"/>
          </p:cNvPicPr>
          <p:nvPr/>
        </p:nvPicPr>
        <p:blipFill>
          <a:blip r:embed="rId2"/>
          <a:stretch>
            <a:fillRect/>
          </a:stretch>
        </p:blipFill>
        <p:spPr>
          <a:xfrm>
            <a:off x="2743200" y="309562"/>
            <a:ext cx="6705600" cy="6238875"/>
          </a:xfrm>
          <a:prstGeom prst="rect">
            <a:avLst/>
          </a:prstGeom>
        </p:spPr>
      </p:pic>
      <p:pic>
        <p:nvPicPr>
          <p:cNvPr id="3" name="Picture 2">
            <a:extLst>
              <a:ext uri="{FF2B5EF4-FFF2-40B4-BE49-F238E27FC236}">
                <a16:creationId xmlns:a16="http://schemas.microsoft.com/office/drawing/2014/main" id="{D5AA1F51-2955-65AC-DD31-E4CA2999CF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347" y="6229854"/>
            <a:ext cx="1294346" cy="454770"/>
          </a:xfrm>
          <a:prstGeom prst="rect">
            <a:avLst/>
          </a:prstGeom>
        </p:spPr>
      </p:pic>
    </p:spTree>
    <p:extLst>
      <p:ext uri="{BB962C8B-B14F-4D97-AF65-F5344CB8AC3E}">
        <p14:creationId xmlns:p14="http://schemas.microsoft.com/office/powerpoint/2010/main" val="1816137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839C0-D720-A1D1-0B8D-0A9DC0BBB4F8}"/>
            </a:ext>
          </a:extLst>
        </p:cNvPr>
        <p:cNvGrpSpPr/>
        <p:nvPr/>
      </p:nvGrpSpPr>
      <p:grpSpPr>
        <a:xfrm>
          <a:off x="0" y="0"/>
          <a:ext cx="0" cy="0"/>
          <a:chOff x="0" y="0"/>
          <a:chExt cx="0" cy="0"/>
        </a:xfrm>
      </p:grpSpPr>
      <p:pic>
        <p:nvPicPr>
          <p:cNvPr id="3" name="Picture 2" descr="A white paper with text and numbers&#10;&#10;Description automatically generated">
            <a:extLst>
              <a:ext uri="{FF2B5EF4-FFF2-40B4-BE49-F238E27FC236}">
                <a16:creationId xmlns:a16="http://schemas.microsoft.com/office/drawing/2014/main" id="{F0FD7AA3-CB64-5556-055A-9F8AC2CE86DD}"/>
              </a:ext>
            </a:extLst>
          </p:cNvPr>
          <p:cNvPicPr>
            <a:picLocks noChangeAspect="1"/>
          </p:cNvPicPr>
          <p:nvPr/>
        </p:nvPicPr>
        <p:blipFill>
          <a:blip r:embed="rId2"/>
          <a:stretch>
            <a:fillRect/>
          </a:stretch>
        </p:blipFill>
        <p:spPr>
          <a:xfrm>
            <a:off x="3228975" y="447675"/>
            <a:ext cx="5734050" cy="5962650"/>
          </a:xfrm>
          <a:prstGeom prst="rect">
            <a:avLst/>
          </a:prstGeom>
        </p:spPr>
      </p:pic>
      <p:pic>
        <p:nvPicPr>
          <p:cNvPr id="2" name="Picture 1">
            <a:extLst>
              <a:ext uri="{FF2B5EF4-FFF2-40B4-BE49-F238E27FC236}">
                <a16:creationId xmlns:a16="http://schemas.microsoft.com/office/drawing/2014/main" id="{3F374ABB-D18B-E80A-9838-ABECFEF0D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347" y="6229854"/>
            <a:ext cx="1294346" cy="454770"/>
          </a:xfrm>
          <a:prstGeom prst="rect">
            <a:avLst/>
          </a:prstGeom>
        </p:spPr>
      </p:pic>
    </p:spTree>
    <p:extLst>
      <p:ext uri="{BB962C8B-B14F-4D97-AF65-F5344CB8AC3E}">
        <p14:creationId xmlns:p14="http://schemas.microsoft.com/office/powerpoint/2010/main" val="2016575901"/>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17CB49-D907-4DBE-947C-CDFD5A41BB68}">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2.xml><?xml version="1.0" encoding="utf-8"?>
<ds:datastoreItem xmlns:ds="http://schemas.openxmlformats.org/officeDocument/2006/customXml" ds:itemID="{721D2575-C39F-4C52-9785-4B01A5038842}">
  <ds:schemaRefs>
    <ds:schemaRef ds:uri="http://schemas.microsoft.com/sharepoint/v3/contenttype/forms"/>
  </ds:schemaRefs>
</ds:datastoreItem>
</file>

<file path=customXml/itemProps3.xml><?xml version="1.0" encoding="utf-8"?>
<ds:datastoreItem xmlns:ds="http://schemas.openxmlformats.org/officeDocument/2006/customXml" ds:itemID="{7529F061-BD1B-4A14-8DF2-54B46C2028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Pearson Theme</Template>
  <TotalTime>18</TotalTime>
  <Words>1033</Words>
  <Application>Microsoft Office PowerPoint</Application>
  <PresentationFormat>Widescreen</PresentationFormat>
  <Paragraphs>64</Paragraphs>
  <Slides>21</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Open Sans Light</vt:lpstr>
      <vt:lpstr>Open Sans Semibold</vt:lpstr>
      <vt:lpstr>Pearson Theme</vt:lpstr>
      <vt:lpstr>PowerPoint Presentation</vt:lpstr>
      <vt:lpstr>Keywords</vt:lpstr>
      <vt:lpstr>Identifying the Shapes</vt:lpstr>
      <vt:lpstr>Calculating the Surface Area of Cubes</vt:lpstr>
      <vt:lpstr>Calculating the Surface Area of Right Prisms</vt:lpstr>
      <vt:lpstr>Practice Problem</vt:lpstr>
      <vt:lpstr>PowerPoint Presentation</vt:lpstr>
      <vt:lpstr>PowerPoint Presentation</vt:lpstr>
      <vt:lpstr>PowerPoint Presentation</vt:lpstr>
      <vt:lpstr>PowerPoint Presentation</vt:lpstr>
      <vt:lpstr>PowerPoint Presentation</vt:lpstr>
      <vt:lpstr>Adding the Surface Areas</vt:lpstr>
      <vt:lpstr>Keywords</vt:lpstr>
      <vt:lpstr>Real World Examples Using Surface Area of Composite Figures</vt:lpstr>
      <vt:lpstr>Solving Surface Area Problems of Complex 3D Objects</vt:lpstr>
      <vt:lpstr>Calculating the Surface Area with a Triangular Prisms</vt:lpstr>
      <vt:lpstr>Practice Problems</vt:lpstr>
      <vt:lpstr>Practice Problem</vt:lpstr>
      <vt:lpstr>Practice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217</cp:revision>
  <dcterms:created xsi:type="dcterms:W3CDTF">2024-01-09T13:06:15Z</dcterms:created>
  <dcterms:modified xsi:type="dcterms:W3CDTF">2024-01-21T23:08:52Z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