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26"/>
  </p:notesMasterIdLst>
  <p:sldIdLst>
    <p:sldId id="256" r:id="rId5"/>
    <p:sldId id="262" r:id="rId6"/>
    <p:sldId id="257" r:id="rId7"/>
    <p:sldId id="258" r:id="rId8"/>
    <p:sldId id="259" r:id="rId9"/>
    <p:sldId id="263" r:id="rId10"/>
    <p:sldId id="264" r:id="rId11"/>
    <p:sldId id="265" r:id="rId12"/>
    <p:sldId id="266" r:id="rId13"/>
    <p:sldId id="267" r:id="rId14"/>
    <p:sldId id="268" r:id="rId15"/>
    <p:sldId id="260" r:id="rId16"/>
    <p:sldId id="278" r:id="rId17"/>
    <p:sldId id="269" r:id="rId18"/>
    <p:sldId id="270" r:id="rId19"/>
    <p:sldId id="280" r:id="rId20"/>
    <p:sldId id="275" r:id="rId21"/>
    <p:sldId id="279" r:id="rId22"/>
    <p:sldId id="276" r:id="rId23"/>
    <p:sldId id="277" r:id="rId24"/>
    <p:sldId id="303"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927D3FD-B993-2E11-1E4B-6890755F4A4C}" v="386" dt="2024-01-16T22:12:18.8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114" d="100"/>
          <a:sy n="114" d="100"/>
        </p:scale>
        <p:origin x="18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09A00F-C656-43D9-AF54-A05B8C1A1D7F}" type="datetimeFigureOut">
              <a:t>1/21/2024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C5E5998-DE1F-4097-98F4-848202317554}" type="slidenum">
              <a:t>‹#›</a:t>
            </a:fld>
            <a:endParaRPr lang="en-US"/>
          </a:p>
        </p:txBody>
      </p:sp>
    </p:spTree>
    <p:extLst>
      <p:ext uri="{BB962C8B-B14F-4D97-AF65-F5344CB8AC3E}">
        <p14:creationId xmlns:p14="http://schemas.microsoft.com/office/powerpoint/2010/main" val="42337433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Hey everyone! Today, we will be learning how to calculate the surface area of complex 3D objects, which are composed of both cubes and right prisms. We will go over the steps and formulas needed to solve these problems.</a:t>
            </a:r>
          </a:p>
        </p:txBody>
      </p:sp>
      <p:sp>
        <p:nvSpPr>
          <p:cNvPr id="4" name="Slide Number Placeholder 3"/>
          <p:cNvSpPr>
            <a:spLocks noGrp="1"/>
          </p:cNvSpPr>
          <p:nvPr>
            <p:ph type="sldNum" sz="quarter" idx="5"/>
          </p:nvPr>
        </p:nvSpPr>
        <p:spPr/>
        <p:txBody>
          <a:bodyPr/>
          <a:lstStyle/>
          <a:p>
            <a:fld id="{A0036F11-F881-4194-9901-9955D8F68479}" type="slidenum">
              <a:t>1</a:t>
            </a:fld>
            <a:endParaRPr lang="en-US"/>
          </a:p>
        </p:txBody>
      </p:sp>
    </p:spTree>
    <p:extLst>
      <p:ext uri="{BB962C8B-B14F-4D97-AF65-F5344CB8AC3E}">
        <p14:creationId xmlns:p14="http://schemas.microsoft.com/office/powerpoint/2010/main" val="40309179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first step to solving surface area problems of complex 3D objects is to identify the cubes and right prisms in the object. After identifying them, we need to count the number of each shape.</a:t>
            </a:r>
          </a:p>
        </p:txBody>
      </p:sp>
      <p:sp>
        <p:nvSpPr>
          <p:cNvPr id="4" name="Slide Number Placeholder 3"/>
          <p:cNvSpPr>
            <a:spLocks noGrp="1"/>
          </p:cNvSpPr>
          <p:nvPr>
            <p:ph type="sldNum" sz="quarter" idx="5"/>
          </p:nvPr>
        </p:nvSpPr>
        <p:spPr/>
        <p:txBody>
          <a:bodyPr/>
          <a:lstStyle/>
          <a:p>
            <a:fld id="{A0036F11-F881-4194-9901-9955D8F68479}" type="slidenum">
              <a:t>3</a:t>
            </a:fld>
            <a:endParaRPr lang="en-US"/>
          </a:p>
        </p:txBody>
      </p:sp>
    </p:spTree>
    <p:extLst>
      <p:ext uri="{BB962C8B-B14F-4D97-AF65-F5344CB8AC3E}">
        <p14:creationId xmlns:p14="http://schemas.microsoft.com/office/powerpoint/2010/main" val="428525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For each cube in the object, we need to find the area of one face by squaring the length of one side. Then, we multiply that area by 6 to get the total surface area of the cube.</a:t>
            </a:r>
          </a:p>
        </p:txBody>
      </p:sp>
      <p:sp>
        <p:nvSpPr>
          <p:cNvPr id="4" name="Slide Number Placeholder 3"/>
          <p:cNvSpPr>
            <a:spLocks noGrp="1"/>
          </p:cNvSpPr>
          <p:nvPr>
            <p:ph type="sldNum" sz="quarter" idx="5"/>
          </p:nvPr>
        </p:nvSpPr>
        <p:spPr/>
        <p:txBody>
          <a:bodyPr/>
          <a:lstStyle/>
          <a:p>
            <a:fld id="{A0036F11-F881-4194-9901-9955D8F68479}" type="slidenum">
              <a:t>4</a:t>
            </a:fld>
            <a:endParaRPr lang="en-US"/>
          </a:p>
        </p:txBody>
      </p:sp>
    </p:spTree>
    <p:extLst>
      <p:ext uri="{BB962C8B-B14F-4D97-AF65-F5344CB8AC3E}">
        <p14:creationId xmlns:p14="http://schemas.microsoft.com/office/powerpoint/2010/main" val="24838180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For each right prism in the object, we need to find the area of the two bases by multiplying the base length and width. Then, we find the perimeter of one base and multiply that by the height of the prism. Next, we add the areas from step 1 and 2 to get the total surface area of the right prism.</a:t>
            </a:r>
          </a:p>
        </p:txBody>
      </p:sp>
      <p:sp>
        <p:nvSpPr>
          <p:cNvPr id="4" name="Slide Number Placeholder 3"/>
          <p:cNvSpPr>
            <a:spLocks noGrp="1"/>
          </p:cNvSpPr>
          <p:nvPr>
            <p:ph type="sldNum" sz="quarter" idx="5"/>
          </p:nvPr>
        </p:nvSpPr>
        <p:spPr/>
        <p:txBody>
          <a:bodyPr/>
          <a:lstStyle/>
          <a:p>
            <a:fld id="{A0036F11-F881-4194-9901-9955D8F68479}" type="slidenum">
              <a:t>5</a:t>
            </a:fld>
            <a:endParaRPr lang="en-US"/>
          </a:p>
        </p:txBody>
      </p:sp>
    </p:spTree>
    <p:extLst>
      <p:ext uri="{BB962C8B-B14F-4D97-AF65-F5344CB8AC3E}">
        <p14:creationId xmlns:p14="http://schemas.microsoft.com/office/powerpoint/2010/main" val="13754535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Finally, we add the surface areas of each cube and right prism in the object to get the total surface area of the complex 3D object.</a:t>
            </a:r>
          </a:p>
        </p:txBody>
      </p:sp>
      <p:sp>
        <p:nvSpPr>
          <p:cNvPr id="4" name="Slide Number Placeholder 3"/>
          <p:cNvSpPr>
            <a:spLocks noGrp="1"/>
          </p:cNvSpPr>
          <p:nvPr>
            <p:ph type="sldNum" sz="quarter" idx="5"/>
          </p:nvPr>
        </p:nvSpPr>
        <p:spPr/>
        <p:txBody>
          <a:bodyPr/>
          <a:lstStyle/>
          <a:p>
            <a:fld id="{A0036F11-F881-4194-9901-9955D8F68479}" type="slidenum">
              <a:t>12</a:t>
            </a:fld>
            <a:endParaRPr lang="en-US"/>
          </a:p>
        </p:txBody>
      </p:sp>
    </p:spTree>
    <p:extLst>
      <p:ext uri="{BB962C8B-B14F-4D97-AF65-F5344CB8AC3E}">
        <p14:creationId xmlns:p14="http://schemas.microsoft.com/office/powerpoint/2010/main" val="7004421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the real world, we come across many composite figures like a cereal box, pyramid-shaped roof on a house, etc. To calculate the amount of material required to create such figures, we need to know their surface area. For example, in the case of a cereal box, the surface area is needed to determine the amount of cardboard required to create the box. Similarly, in the case of a pyramid-shaped roof on a house, the surface area is needed to calculate the amount of shingles required to cover the roof. Calculating the surface area of composite figures is an important skill in the construction and manufacturing industries as it helps to make efficient use of materials and reduce costs.</a:t>
            </a:r>
          </a:p>
        </p:txBody>
      </p:sp>
      <p:sp>
        <p:nvSpPr>
          <p:cNvPr id="4" name="Slide Number Placeholder 3"/>
          <p:cNvSpPr>
            <a:spLocks noGrp="1"/>
          </p:cNvSpPr>
          <p:nvPr>
            <p:ph type="sldNum" sz="quarter" idx="5"/>
          </p:nvPr>
        </p:nvSpPr>
        <p:spPr/>
        <p:txBody>
          <a:bodyPr/>
          <a:lstStyle/>
          <a:p>
            <a:fld id="{EC5E5998-DE1F-4097-98F4-848202317554}" type="slidenum">
              <a:t>14</a:t>
            </a:fld>
            <a:endParaRPr lang="en-US"/>
          </a:p>
        </p:txBody>
      </p:sp>
    </p:spTree>
    <p:extLst>
      <p:ext uri="{BB962C8B-B14F-4D97-AF65-F5344CB8AC3E}">
        <p14:creationId xmlns:p14="http://schemas.microsoft.com/office/powerpoint/2010/main" val="32784978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this presentation, we will learn how to find the surface area of complex composite figures. We will first start with understanding the concept of surface area and then move to identifying different types of three-dimensional figures. Finally, we will learn how to calculate the surface area of these figures.</a:t>
            </a:r>
          </a:p>
        </p:txBody>
      </p:sp>
      <p:sp>
        <p:nvSpPr>
          <p:cNvPr id="4" name="Slide Number Placeholder 3"/>
          <p:cNvSpPr>
            <a:spLocks noGrp="1"/>
          </p:cNvSpPr>
          <p:nvPr>
            <p:ph type="sldNum" sz="quarter" idx="5"/>
          </p:nvPr>
        </p:nvSpPr>
        <p:spPr/>
        <p:txBody>
          <a:bodyPr/>
          <a:lstStyle/>
          <a:p>
            <a:fld id="{EC5E5998-DE1F-4097-98F4-848202317554}" type="slidenum">
              <a:t>15</a:t>
            </a:fld>
            <a:endParaRPr lang="en-US"/>
          </a:p>
        </p:txBody>
      </p:sp>
    </p:spTree>
    <p:extLst>
      <p:ext uri="{BB962C8B-B14F-4D97-AF65-F5344CB8AC3E}">
        <p14:creationId xmlns:p14="http://schemas.microsoft.com/office/powerpoint/2010/main" val="10034022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C55300-AE2B-2036-6815-433621FE1A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220457-B7C5-2902-FBA9-BA1CB135B3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3A27D6-690F-5145-5F7F-4E7A5863358E}"/>
              </a:ext>
            </a:extLst>
          </p:cNvPr>
          <p:cNvSpPr>
            <a:spLocks noGrp="1"/>
          </p:cNvSpPr>
          <p:nvPr>
            <p:ph type="body" idx="1"/>
          </p:nvPr>
        </p:nvSpPr>
        <p:spPr/>
        <p:txBody>
          <a:bodyPr/>
          <a:lstStyle/>
          <a:p>
            <a:r>
              <a:rPr lang="en-US"/>
              <a:t>For each right prism in the object, we need to find the area of the two bases by multiplying the base length and width. Then, we find the perimeter of one base and multiply that by the height of the prism. Next, we add the areas from step 1 and 2 to get the total surface area of the right prism.</a:t>
            </a:r>
          </a:p>
        </p:txBody>
      </p:sp>
      <p:sp>
        <p:nvSpPr>
          <p:cNvPr id="4" name="Slide Number Placeholder 3">
            <a:extLst>
              <a:ext uri="{FF2B5EF4-FFF2-40B4-BE49-F238E27FC236}">
                <a16:creationId xmlns:a16="http://schemas.microsoft.com/office/drawing/2014/main" id="{C0039A52-5A1B-098A-13B7-8536E08FDDB6}"/>
              </a:ext>
            </a:extLst>
          </p:cNvPr>
          <p:cNvSpPr>
            <a:spLocks noGrp="1"/>
          </p:cNvSpPr>
          <p:nvPr>
            <p:ph type="sldNum" sz="quarter" idx="5"/>
          </p:nvPr>
        </p:nvSpPr>
        <p:spPr/>
        <p:txBody>
          <a:bodyPr/>
          <a:lstStyle/>
          <a:p>
            <a:fld id="{A0036F11-F881-4194-9901-9955D8F68479}" type="slidenum">
              <a:t>16</a:t>
            </a:fld>
            <a:endParaRPr lang="en-US"/>
          </a:p>
        </p:txBody>
      </p:sp>
    </p:spTree>
    <p:extLst>
      <p:ext uri="{BB962C8B-B14F-4D97-AF65-F5344CB8AC3E}">
        <p14:creationId xmlns:p14="http://schemas.microsoft.com/office/powerpoint/2010/main" val="13150923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reinforce our learning, we will now solve some practice problems using the formulas we learned. We will also identify the cubes and right prisms in some complex 3D objects.</a:t>
            </a:r>
          </a:p>
        </p:txBody>
      </p:sp>
      <p:sp>
        <p:nvSpPr>
          <p:cNvPr id="4" name="Slide Number Placeholder 3"/>
          <p:cNvSpPr>
            <a:spLocks noGrp="1"/>
          </p:cNvSpPr>
          <p:nvPr>
            <p:ph type="sldNum" sz="quarter" idx="5"/>
          </p:nvPr>
        </p:nvSpPr>
        <p:spPr/>
        <p:txBody>
          <a:bodyPr/>
          <a:lstStyle/>
          <a:p>
            <a:fld id="{EC5E5998-DE1F-4097-98F4-848202317554}" type="slidenum">
              <a:t>17</a:t>
            </a:fld>
            <a:endParaRPr lang="en-US"/>
          </a:p>
        </p:txBody>
      </p:sp>
    </p:spTree>
    <p:extLst>
      <p:ext uri="{BB962C8B-B14F-4D97-AF65-F5344CB8AC3E}">
        <p14:creationId xmlns:p14="http://schemas.microsoft.com/office/powerpoint/2010/main" val="423392846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emf"/><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Master" Target="../slideMasters/slideMaster1.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emf"/><Relationship Id="rId4"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4.emf"/><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B419B49-3EA7-E991-C6D2-EA150F9ECAAF}"/>
              </a:ext>
            </a:extLst>
          </p:cNvPr>
          <p:cNvSpPr/>
          <p:nvPr/>
        </p:nvSpPr>
        <p:spPr>
          <a:xfrm>
            <a:off x="0" y="-1"/>
            <a:ext cx="12192000" cy="6858000"/>
          </a:xfrm>
          <a:prstGeom prst="rect">
            <a:avLst/>
          </a:prstGeom>
          <a:solidFill>
            <a:srgbClr val="BBEB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5" name="Picture 64" descr="A person wearing headphones and writing on paper&#10;&#10;Description automatically generated">
            <a:extLst>
              <a:ext uri="{FF2B5EF4-FFF2-40B4-BE49-F238E27FC236}">
                <a16:creationId xmlns:a16="http://schemas.microsoft.com/office/drawing/2014/main" id="{7F6D90CE-B15E-6C73-9E3F-C6435A62B5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25881" y="1777915"/>
            <a:ext cx="5013087" cy="5013087"/>
          </a:xfrm>
          <a:prstGeom prst="rect">
            <a:avLst/>
          </a:prstGeom>
        </p:spPr>
      </p:pic>
      <p:pic>
        <p:nvPicPr>
          <p:cNvPr id="26" name="Picture 25" descr="A blue diamond shaped object on a black background&#10;&#10;Description automatically generated">
            <a:extLst>
              <a:ext uri="{FF2B5EF4-FFF2-40B4-BE49-F238E27FC236}">
                <a16:creationId xmlns:a16="http://schemas.microsoft.com/office/drawing/2014/main" id="{14A77F50-24C7-1428-AD65-69671AEE4A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77043" y="1223086"/>
            <a:ext cx="707529" cy="707529"/>
          </a:xfrm>
          <a:prstGeom prst="rect">
            <a:avLst/>
          </a:prstGeom>
        </p:spPr>
      </p:pic>
      <p:pic>
        <p:nvPicPr>
          <p:cNvPr id="27" name="Picture 26" descr="A blue diamond shaped object on a black background&#10;&#10;Description automatically generated">
            <a:extLst>
              <a:ext uri="{FF2B5EF4-FFF2-40B4-BE49-F238E27FC236}">
                <a16:creationId xmlns:a16="http://schemas.microsoft.com/office/drawing/2014/main" id="{60980F19-DF67-26E1-9FE8-F73810987E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09175" y="-58440"/>
            <a:ext cx="1104489" cy="1104489"/>
          </a:xfrm>
          <a:prstGeom prst="rect">
            <a:avLst/>
          </a:prstGeom>
        </p:spPr>
      </p:pic>
      <p:pic>
        <p:nvPicPr>
          <p:cNvPr id="28" name="Picture 27" descr="A blue diamond shaped object on a black background&#10;&#10;Description automatically generated">
            <a:extLst>
              <a:ext uri="{FF2B5EF4-FFF2-40B4-BE49-F238E27FC236}">
                <a16:creationId xmlns:a16="http://schemas.microsoft.com/office/drawing/2014/main" id="{4A1F1399-E977-14F0-88FC-E75FAE2C95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45621" y="-401687"/>
            <a:ext cx="1390448" cy="1390448"/>
          </a:xfrm>
          <a:prstGeom prst="rect">
            <a:avLst/>
          </a:prstGeom>
        </p:spPr>
      </p:pic>
      <p:pic>
        <p:nvPicPr>
          <p:cNvPr id="29" name="Picture 28" descr="A blue diamond shaped object on a black background&#10;&#10;Description automatically generated">
            <a:extLst>
              <a:ext uri="{FF2B5EF4-FFF2-40B4-BE49-F238E27FC236}">
                <a16:creationId xmlns:a16="http://schemas.microsoft.com/office/drawing/2014/main" id="{23082DA4-1330-5D37-5871-F9BA28D14B9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89050" y="-179286"/>
            <a:ext cx="2015975" cy="2015975"/>
          </a:xfrm>
          <a:prstGeom prst="rect">
            <a:avLst/>
          </a:prstGeom>
        </p:spPr>
      </p:pic>
      <p:pic>
        <p:nvPicPr>
          <p:cNvPr id="30" name="Picture 29" descr="A blue diamond shaped object on a black background&#10;&#10;Description automatically generated">
            <a:extLst>
              <a:ext uri="{FF2B5EF4-FFF2-40B4-BE49-F238E27FC236}">
                <a16:creationId xmlns:a16="http://schemas.microsoft.com/office/drawing/2014/main" id="{7FA3AFB5-309D-4F60-FA42-FA8778EE48F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72420" y="417751"/>
            <a:ext cx="2743200" cy="2743200"/>
          </a:xfrm>
          <a:prstGeom prst="rect">
            <a:avLst/>
          </a:prstGeom>
        </p:spPr>
      </p:pic>
      <p:pic>
        <p:nvPicPr>
          <p:cNvPr id="31" name="Picture 30" descr="A blue diamond shaped object on a black background&#10;&#10;Description automatically generated">
            <a:extLst>
              <a:ext uri="{FF2B5EF4-FFF2-40B4-BE49-F238E27FC236}">
                <a16:creationId xmlns:a16="http://schemas.microsoft.com/office/drawing/2014/main" id="{8DA73FC6-B2FA-178C-0952-3914F1D254F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116205" y="1353259"/>
            <a:ext cx="1003919" cy="1003919"/>
          </a:xfrm>
          <a:prstGeom prst="rect">
            <a:avLst/>
          </a:prstGeom>
        </p:spPr>
      </p:pic>
      <p:pic>
        <p:nvPicPr>
          <p:cNvPr id="32" name="Picture 31" descr="A blue diamond shaped object on a black background&#10;&#10;Description automatically generated">
            <a:extLst>
              <a:ext uri="{FF2B5EF4-FFF2-40B4-BE49-F238E27FC236}">
                <a16:creationId xmlns:a16="http://schemas.microsoft.com/office/drawing/2014/main" id="{759E67F9-5058-03B7-5F1A-7E4C01D1B0A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53249" y="2641520"/>
            <a:ext cx="1574959" cy="1574959"/>
          </a:xfrm>
          <a:prstGeom prst="rect">
            <a:avLst/>
          </a:prstGeom>
        </p:spPr>
      </p:pic>
      <p:pic>
        <p:nvPicPr>
          <p:cNvPr id="33" name="Picture 32" descr="A blue diamond shaped object on a black background&#10;&#10;Description automatically generated">
            <a:extLst>
              <a:ext uri="{FF2B5EF4-FFF2-40B4-BE49-F238E27FC236}">
                <a16:creationId xmlns:a16="http://schemas.microsoft.com/office/drawing/2014/main" id="{65B335EA-EFDE-3403-C2B2-CF866FD9453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505025" y="203200"/>
            <a:ext cx="473430" cy="473430"/>
          </a:xfrm>
          <a:prstGeom prst="rect">
            <a:avLst/>
          </a:prstGeom>
        </p:spPr>
      </p:pic>
      <p:pic>
        <p:nvPicPr>
          <p:cNvPr id="60" name="Picture 59" descr="A blue diamond shaped object on a black background&#10;&#10;Description automatically generated">
            <a:extLst>
              <a:ext uri="{FF2B5EF4-FFF2-40B4-BE49-F238E27FC236}">
                <a16:creationId xmlns:a16="http://schemas.microsoft.com/office/drawing/2014/main" id="{733D4305-288D-2213-2A52-4B7B35732B7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57961" y="0"/>
            <a:ext cx="473430" cy="473430"/>
          </a:xfrm>
          <a:prstGeom prst="rect">
            <a:avLst/>
          </a:prstGeom>
        </p:spPr>
      </p:pic>
      <p:pic>
        <p:nvPicPr>
          <p:cNvPr id="66" name="Picture 65" descr="A blue diamond shaped object on a black background&#10;&#10;Description automatically generated">
            <a:extLst>
              <a:ext uri="{FF2B5EF4-FFF2-40B4-BE49-F238E27FC236}">
                <a16:creationId xmlns:a16="http://schemas.microsoft.com/office/drawing/2014/main" id="{95F7316F-3B24-72B9-1A74-9EA84653C29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051429" y="2190494"/>
            <a:ext cx="473430" cy="473430"/>
          </a:xfrm>
          <a:prstGeom prst="rect">
            <a:avLst/>
          </a:prstGeom>
        </p:spPr>
      </p:pic>
      <p:pic>
        <p:nvPicPr>
          <p:cNvPr id="75" name="Picture 74">
            <a:extLst>
              <a:ext uri="{FF2B5EF4-FFF2-40B4-BE49-F238E27FC236}">
                <a16:creationId xmlns:a16="http://schemas.microsoft.com/office/drawing/2014/main" id="{433F5FC2-50C2-1EFE-DF8C-7ECDC41C4D4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3545" y="280142"/>
            <a:ext cx="2397090" cy="842221"/>
          </a:xfrm>
          <a:prstGeom prst="rect">
            <a:avLst/>
          </a:prstGeom>
        </p:spPr>
      </p:pic>
      <p:sp>
        <p:nvSpPr>
          <p:cNvPr id="87" name="Text Placeholder 86">
            <a:extLst>
              <a:ext uri="{FF2B5EF4-FFF2-40B4-BE49-F238E27FC236}">
                <a16:creationId xmlns:a16="http://schemas.microsoft.com/office/drawing/2014/main" id="{0E8A950E-4DAB-74FC-D1FA-24E1A777D5BA}"/>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89" name="Text Placeholder 88">
            <a:extLst>
              <a:ext uri="{FF2B5EF4-FFF2-40B4-BE49-F238E27FC236}">
                <a16:creationId xmlns:a16="http://schemas.microsoft.com/office/drawing/2014/main" id="{0DCA2AD5-0C7B-AC61-320D-F718F53AAF00}"/>
              </a:ext>
            </a:extLst>
          </p:cNvPr>
          <p:cNvSpPr>
            <a:spLocks noGrp="1"/>
          </p:cNvSpPr>
          <p:nvPr>
            <p:ph type="body" sz="quarter" idx="11"/>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5479395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Content Slid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79714"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B1C0D65-865E-ECBF-F99A-3D69B6A7FF2E}"/>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8" name="Straight Connector 7">
            <a:extLst>
              <a:ext uri="{FF2B5EF4-FFF2-40B4-BE49-F238E27FC236}">
                <a16:creationId xmlns:a16="http://schemas.microsoft.com/office/drawing/2014/main" id="{A46F9549-69F4-6482-7835-32B285BC88D7}"/>
              </a:ext>
            </a:extLst>
          </p:cNvPr>
          <p:cNvCxnSpPr>
            <a:cxnSpLocks/>
          </p:cNvCxnSpPr>
          <p:nvPr/>
        </p:nvCxnSpPr>
        <p:spPr>
          <a:xfrm>
            <a:off x="838200" y="1006774"/>
            <a:ext cx="0" cy="729157"/>
          </a:xfrm>
          <a:prstGeom prst="line">
            <a:avLst/>
          </a:prstGeom>
          <a:ln w="76200">
            <a:solidFill>
              <a:srgbClr val="76D5D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90412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Slide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8691B8-C7A1-A4AA-AEED-28824FD48E16}"/>
              </a:ext>
            </a:extLst>
          </p:cNvPr>
          <p:cNvSpPr>
            <a:spLocks noGrp="1"/>
          </p:cNvSpPr>
          <p:nvPr>
            <p:ph sz="half" idx="1"/>
          </p:nvPr>
        </p:nvSpPr>
        <p:spPr>
          <a:xfrm>
            <a:off x="838200"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a:extLst>
              <a:ext uri="{FF2B5EF4-FFF2-40B4-BE49-F238E27FC236}">
                <a16:creationId xmlns:a16="http://schemas.microsoft.com/office/drawing/2014/main" id="{B6D0A2E6-D301-DA96-E779-9314DF9CB43A}"/>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9" name="Footer Placeholder 4">
            <a:extLst>
              <a:ext uri="{FF2B5EF4-FFF2-40B4-BE49-F238E27FC236}">
                <a16:creationId xmlns:a16="http://schemas.microsoft.com/office/drawing/2014/main" id="{F832FFDC-2BFA-6DD3-5DC3-D939A3F94AB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10" name="Slide Number Placeholder 5">
            <a:extLst>
              <a:ext uri="{FF2B5EF4-FFF2-40B4-BE49-F238E27FC236}">
                <a16:creationId xmlns:a16="http://schemas.microsoft.com/office/drawing/2014/main" id="{FC123720-22E9-AFA7-EC36-56B6CA4EC49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sp>
        <p:nvSpPr>
          <p:cNvPr id="11" name="Title 1">
            <a:extLst>
              <a:ext uri="{FF2B5EF4-FFF2-40B4-BE49-F238E27FC236}">
                <a16:creationId xmlns:a16="http://schemas.microsoft.com/office/drawing/2014/main" id="{9C4093DC-4D98-9604-A9D1-0287F8095F47}"/>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cxnSp>
        <p:nvCxnSpPr>
          <p:cNvPr id="12" name="Straight Connector 11">
            <a:extLst>
              <a:ext uri="{FF2B5EF4-FFF2-40B4-BE49-F238E27FC236}">
                <a16:creationId xmlns:a16="http://schemas.microsoft.com/office/drawing/2014/main" id="{4860F4A5-6002-6A8B-8A8C-6CC8C81CC4A2}"/>
              </a:ext>
            </a:extLst>
          </p:cNvPr>
          <p:cNvCxnSpPr>
            <a:cxnSpLocks/>
          </p:cNvCxnSpPr>
          <p:nvPr/>
        </p:nvCxnSpPr>
        <p:spPr>
          <a:xfrm>
            <a:off x="838200" y="1006774"/>
            <a:ext cx="0" cy="72915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sp>
        <p:nvSpPr>
          <p:cNvPr id="13" name="Content Placeholder 2">
            <a:extLst>
              <a:ext uri="{FF2B5EF4-FFF2-40B4-BE49-F238E27FC236}">
                <a16:creationId xmlns:a16="http://schemas.microsoft.com/office/drawing/2014/main" id="{28055BEE-1136-AE1B-0C0C-2E4A86CD0453}"/>
              </a:ext>
            </a:extLst>
          </p:cNvPr>
          <p:cNvSpPr>
            <a:spLocks noGrp="1"/>
          </p:cNvSpPr>
          <p:nvPr>
            <p:ph sz="half" idx="13"/>
          </p:nvPr>
        </p:nvSpPr>
        <p:spPr>
          <a:xfrm>
            <a:off x="6172202"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662099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729157"/>
          </a:xfrm>
          <a:prstGeom prst="line">
            <a:avLst/>
          </a:prstGeom>
          <a:ln w="76200">
            <a:solidFill>
              <a:srgbClr val="72226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F5D1DFA-4728-82CD-9141-F7D075B32652}"/>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510567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pic>
        <p:nvPicPr>
          <p:cNvPr id="17" name="Picture 16" descr="A green diamond on a black background&#10;&#10;Description automatically generated">
            <a:extLst>
              <a:ext uri="{FF2B5EF4-FFF2-40B4-BE49-F238E27FC236}">
                <a16:creationId xmlns:a16="http://schemas.microsoft.com/office/drawing/2014/main" id="{434749F5-EA49-5BE0-00F9-4343D6BB51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9749" y="1020670"/>
            <a:ext cx="1393015" cy="1393015"/>
          </a:xfrm>
          <a:prstGeom prst="rect">
            <a:avLst/>
          </a:prstGeom>
        </p:spPr>
      </p:pic>
      <p:pic>
        <p:nvPicPr>
          <p:cNvPr id="18" name="Picture 17" descr="A yellow diamond shaped object on a black background&#10;&#10;Description automatically generated">
            <a:extLst>
              <a:ext uri="{FF2B5EF4-FFF2-40B4-BE49-F238E27FC236}">
                <a16:creationId xmlns:a16="http://schemas.microsoft.com/office/drawing/2014/main" id="{A2D88050-7608-D92C-027A-B94EDBB420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40056" y="1242262"/>
            <a:ext cx="650322" cy="650322"/>
          </a:xfrm>
          <a:prstGeom prst="rect">
            <a:avLst/>
          </a:prstGeom>
        </p:spPr>
      </p:pic>
      <p:pic>
        <p:nvPicPr>
          <p:cNvPr id="19" name="Picture 18" descr="A yellow diamond on a black background&#10;&#10;Description automatically generated">
            <a:extLst>
              <a:ext uri="{FF2B5EF4-FFF2-40B4-BE49-F238E27FC236}">
                <a16:creationId xmlns:a16="http://schemas.microsoft.com/office/drawing/2014/main" id="{17C523F3-5B8D-4C0A-B038-439A13761B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08685" y="454173"/>
            <a:ext cx="853420" cy="853420"/>
          </a:xfrm>
          <a:prstGeom prst="rect">
            <a:avLst/>
          </a:prstGeom>
        </p:spPr>
      </p:pic>
      <p:pic>
        <p:nvPicPr>
          <p:cNvPr id="20" name="Picture 19" descr="A yellow diamond shaped object on a black background&#10;&#10;Description automatically generated">
            <a:extLst>
              <a:ext uri="{FF2B5EF4-FFF2-40B4-BE49-F238E27FC236}">
                <a16:creationId xmlns:a16="http://schemas.microsoft.com/office/drawing/2014/main" id="{9747047A-2B18-44E6-56AB-9E69234D5B1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98293" y="-476758"/>
            <a:ext cx="1497428" cy="1497428"/>
          </a:xfrm>
          <a:prstGeom prst="rect">
            <a:avLst/>
          </a:prstGeom>
        </p:spPr>
      </p:pic>
      <p:pic>
        <p:nvPicPr>
          <p:cNvPr id="21" name="Picture 20" descr="A green diamond on a black background&#10;&#10;Description automatically generated">
            <a:extLst>
              <a:ext uri="{FF2B5EF4-FFF2-40B4-BE49-F238E27FC236}">
                <a16:creationId xmlns:a16="http://schemas.microsoft.com/office/drawing/2014/main" id="{96B8469F-A744-C605-B62C-BA98F22966C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74507" y="953077"/>
            <a:ext cx="483843" cy="483843"/>
          </a:xfrm>
          <a:prstGeom prst="rect">
            <a:avLst/>
          </a:prstGeom>
        </p:spPr>
      </p:pic>
      <p:pic>
        <p:nvPicPr>
          <p:cNvPr id="22" name="Picture 21" descr="A yellow diamond shaped object on a black background&#10;&#10;Description automatically generated">
            <a:extLst>
              <a:ext uri="{FF2B5EF4-FFF2-40B4-BE49-F238E27FC236}">
                <a16:creationId xmlns:a16="http://schemas.microsoft.com/office/drawing/2014/main" id="{D0EFB7F5-690A-7298-1DBE-11FFFC07D18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6030" y="1433484"/>
            <a:ext cx="1239181" cy="1239181"/>
          </a:xfrm>
          <a:prstGeom prst="rect">
            <a:avLst/>
          </a:prstGeom>
        </p:spPr>
      </p:pic>
      <p:pic>
        <p:nvPicPr>
          <p:cNvPr id="25" name="Picture 24" descr="A yellow diamond on a black background&#10;&#10;Description automatically generated">
            <a:extLst>
              <a:ext uri="{FF2B5EF4-FFF2-40B4-BE49-F238E27FC236}">
                <a16:creationId xmlns:a16="http://schemas.microsoft.com/office/drawing/2014/main" id="{94E96852-EE1A-61C5-6064-40E22676BF9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47944" y="100343"/>
            <a:ext cx="1239181" cy="1239181"/>
          </a:xfrm>
          <a:prstGeom prst="rect">
            <a:avLst/>
          </a:prstGeom>
        </p:spPr>
      </p:pic>
      <p:pic>
        <p:nvPicPr>
          <p:cNvPr id="26" name="Picture 25" descr="A green diamond on a black background&#10;&#10;Description automatically generated">
            <a:extLst>
              <a:ext uri="{FF2B5EF4-FFF2-40B4-BE49-F238E27FC236}">
                <a16:creationId xmlns:a16="http://schemas.microsoft.com/office/drawing/2014/main" id="{77523723-1B14-1EA3-B17F-6E4B71CB2BB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90055" y="2219481"/>
            <a:ext cx="281831" cy="281831"/>
          </a:xfrm>
          <a:prstGeom prst="rect">
            <a:avLst/>
          </a:prstGeom>
        </p:spPr>
      </p:pic>
      <p:pic>
        <p:nvPicPr>
          <p:cNvPr id="27" name="Picture 26" descr="A yellow diamond shaped object on a black background&#10;&#10;Description automatically generated">
            <a:extLst>
              <a:ext uri="{FF2B5EF4-FFF2-40B4-BE49-F238E27FC236}">
                <a16:creationId xmlns:a16="http://schemas.microsoft.com/office/drawing/2014/main" id="{7E1A3D80-3485-5974-FBB8-B2AF2E80D18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09721" y="-797637"/>
            <a:ext cx="1595274" cy="1595274"/>
          </a:xfrm>
          <a:prstGeom prst="rect">
            <a:avLst/>
          </a:prstGeom>
        </p:spPr>
      </p:pic>
    </p:spTree>
    <p:extLst>
      <p:ext uri="{BB962C8B-B14F-4D97-AF65-F5344CB8AC3E}">
        <p14:creationId xmlns:p14="http://schemas.microsoft.com/office/powerpoint/2010/main" val="38229009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3" name="Picture 2" descr="A pink diamond on a black background&#10;&#10;Description automatically generated">
            <a:extLst>
              <a:ext uri="{FF2B5EF4-FFF2-40B4-BE49-F238E27FC236}">
                <a16:creationId xmlns:a16="http://schemas.microsoft.com/office/drawing/2014/main" id="{6A87BFC6-F60F-A729-4958-D4AD41988B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30731" y="520700"/>
            <a:ext cx="764555" cy="764555"/>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6068C628-2D2B-8814-4AF2-CD3FBE391B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1027577"/>
            <a:ext cx="1288474" cy="1288474"/>
          </a:xfrm>
          <a:prstGeom prst="rect">
            <a:avLst/>
          </a:prstGeom>
        </p:spPr>
      </p:pic>
      <p:pic>
        <p:nvPicPr>
          <p:cNvPr id="9" name="Picture 8" descr="A pink and black diamond&#10;&#10;Description automatically generated">
            <a:extLst>
              <a:ext uri="{FF2B5EF4-FFF2-40B4-BE49-F238E27FC236}">
                <a16:creationId xmlns:a16="http://schemas.microsoft.com/office/drawing/2014/main" id="{82DCFF9E-CD31-D3B7-FB9D-FB852C9CE61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08300" y="-458492"/>
            <a:ext cx="1435833" cy="1435833"/>
          </a:xfrm>
          <a:prstGeom prst="rect">
            <a:avLst/>
          </a:prstGeom>
        </p:spPr>
      </p:pic>
      <p:pic>
        <p:nvPicPr>
          <p:cNvPr id="10" name="Picture 9" descr="A pink diamond on a black background&#10;&#10;Description automatically generated">
            <a:extLst>
              <a:ext uri="{FF2B5EF4-FFF2-40B4-BE49-F238E27FC236}">
                <a16:creationId xmlns:a16="http://schemas.microsoft.com/office/drawing/2014/main" id="{4AE606B0-8ABD-19DE-7BA3-E045474983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61501" y="939187"/>
            <a:ext cx="513015" cy="513015"/>
          </a:xfrm>
          <a:prstGeom prst="rect">
            <a:avLst/>
          </a:prstGeom>
        </p:spPr>
      </p:pic>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EA067E"/>
            </a:solidFill>
          </a:ln>
        </p:spPr>
        <p:style>
          <a:lnRef idx="1">
            <a:schemeClr val="accent1"/>
          </a:lnRef>
          <a:fillRef idx="0">
            <a:schemeClr val="accent1"/>
          </a:fillRef>
          <a:effectRef idx="0">
            <a:schemeClr val="accent1"/>
          </a:effectRef>
          <a:fontRef idx="minor">
            <a:schemeClr val="tx1"/>
          </a:fontRef>
        </p:style>
      </p:cxnSp>
      <p:pic>
        <p:nvPicPr>
          <p:cNvPr id="14" name="Picture 13" descr="A pink and black diamond&#10;&#10;Description automatically generated">
            <a:extLst>
              <a:ext uri="{FF2B5EF4-FFF2-40B4-BE49-F238E27FC236}">
                <a16:creationId xmlns:a16="http://schemas.microsoft.com/office/drawing/2014/main" id="{B800305A-0BEE-9D13-57D1-DD18CC4AD0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25182" y="-676934"/>
            <a:ext cx="1435833" cy="1435833"/>
          </a:xfrm>
          <a:prstGeom prst="rect">
            <a:avLst/>
          </a:prstGeom>
        </p:spPr>
      </p:pic>
      <p:pic>
        <p:nvPicPr>
          <p:cNvPr id="15" name="Picture 14" descr="A pink and black diamond&#10;&#10;Description automatically generated">
            <a:extLst>
              <a:ext uri="{FF2B5EF4-FFF2-40B4-BE49-F238E27FC236}">
                <a16:creationId xmlns:a16="http://schemas.microsoft.com/office/drawing/2014/main" id="{A9547F25-24FE-3837-DCC1-1EDF2F1BA76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36162" y="1244044"/>
            <a:ext cx="639938" cy="639938"/>
          </a:xfrm>
          <a:prstGeom prst="rect">
            <a:avLst/>
          </a:prstGeom>
        </p:spPr>
      </p:pic>
      <p:pic>
        <p:nvPicPr>
          <p:cNvPr id="16" name="Picture 15" descr="A pink and black diamond&#10;&#10;Description automatically generated">
            <a:extLst>
              <a:ext uri="{FF2B5EF4-FFF2-40B4-BE49-F238E27FC236}">
                <a16:creationId xmlns:a16="http://schemas.microsoft.com/office/drawing/2014/main" id="{B683C9A5-06FD-D320-1718-8D2687CC603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3800" y="1423772"/>
            <a:ext cx="1222905" cy="1222905"/>
          </a:xfrm>
          <a:prstGeom prst="rect">
            <a:avLst/>
          </a:prstGeom>
        </p:spPr>
      </p:pic>
      <p:pic>
        <p:nvPicPr>
          <p:cNvPr id="29" name="Picture 28" descr="A pink diamond on a black background&#10;&#10;Description automatically generated">
            <a:extLst>
              <a:ext uri="{FF2B5EF4-FFF2-40B4-BE49-F238E27FC236}">
                <a16:creationId xmlns:a16="http://schemas.microsoft.com/office/drawing/2014/main" id="{0C3ADEDF-843A-0694-56E0-77AFC32D82D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92145" y="171492"/>
            <a:ext cx="1149414" cy="1149414"/>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D6988B2B-2724-996D-32E6-48238561C87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87329" y="2216727"/>
            <a:ext cx="266471" cy="266471"/>
          </a:xfrm>
          <a:prstGeom prst="rect">
            <a:avLst/>
          </a:prstGeom>
        </p:spPr>
      </p:pic>
    </p:spTree>
    <p:extLst>
      <p:ext uri="{BB962C8B-B14F-4D97-AF65-F5344CB8AC3E}">
        <p14:creationId xmlns:p14="http://schemas.microsoft.com/office/powerpoint/2010/main" val="5997241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8454CF-AD43-61AD-EB9B-5BC5EA22DC5F}"/>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t>1/21/2024</a:t>
            </a:fld>
            <a:endParaRPr lang="en-US"/>
          </a:p>
        </p:txBody>
      </p:sp>
      <p:sp>
        <p:nvSpPr>
          <p:cNvPr id="3" name="Footer Placeholder 2">
            <a:extLst>
              <a:ext uri="{FF2B5EF4-FFF2-40B4-BE49-F238E27FC236}">
                <a16:creationId xmlns:a16="http://schemas.microsoft.com/office/drawing/2014/main" id="{3D5EF5EF-D546-3A20-44B7-0CF856EC489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4" name="Slide Number Placeholder 3">
            <a:extLst>
              <a:ext uri="{FF2B5EF4-FFF2-40B4-BE49-F238E27FC236}">
                <a16:creationId xmlns:a16="http://schemas.microsoft.com/office/drawing/2014/main" id="{40D082DD-1AD7-7FEC-D9CA-ACE86EF13D36}"/>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t>‹#›</a:t>
            </a:fld>
            <a:endParaRPr lang="en-US"/>
          </a:p>
        </p:txBody>
      </p:sp>
    </p:spTree>
    <p:extLst>
      <p:ext uri="{BB962C8B-B14F-4D97-AF65-F5344CB8AC3E}">
        <p14:creationId xmlns:p14="http://schemas.microsoft.com/office/powerpoint/2010/main" val="42029841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D9960-406F-4187-A0E6-BD19C684039A}"/>
              </a:ext>
            </a:extLst>
          </p:cNvPr>
          <p:cNvSpPr>
            <a:spLocks noGrp="1"/>
          </p:cNvSpPr>
          <p:nvPr>
            <p:ph type="ctrTitle"/>
          </p:nvPr>
        </p:nvSpPr>
        <p:spPr>
          <a:xfrm>
            <a:off x="1249326" y="919716"/>
            <a:ext cx="8504275" cy="3551275"/>
          </a:xfrm>
        </p:spPr>
        <p:txBody>
          <a:bodyPr anchor="b">
            <a:normAutofit/>
          </a:bodyPr>
          <a:lstStyle>
            <a:lvl1pPr algn="l">
              <a:lnSpc>
                <a:spcPct val="100000"/>
              </a:lnSpc>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427E7FE-647D-4B2F-BA13-AB3ED4C5CF5A}"/>
              </a:ext>
            </a:extLst>
          </p:cNvPr>
          <p:cNvSpPr>
            <a:spLocks noGrp="1"/>
          </p:cNvSpPr>
          <p:nvPr>
            <p:ph type="subTitle" idx="1"/>
          </p:nvPr>
        </p:nvSpPr>
        <p:spPr>
          <a:xfrm>
            <a:off x="1249326" y="4795284"/>
            <a:ext cx="8504275" cy="1084522"/>
          </a:xfrm>
        </p:spPr>
        <p:txBody>
          <a:bodyPr>
            <a:normAutofit/>
          </a:bodyPr>
          <a:lstStyle>
            <a:lvl1pPr marL="0" indent="0" algn="l">
              <a:lnSpc>
                <a:spcPct val="120000"/>
              </a:lnSpc>
              <a:buNone/>
              <a:defRPr sz="16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BA5EF785-E0A7-4496-A5BA-49B0156F2628}"/>
              </a:ext>
            </a:extLst>
          </p:cNvPr>
          <p:cNvSpPr>
            <a:spLocks noGrp="1"/>
          </p:cNvSpPr>
          <p:nvPr>
            <p:ph type="dt" sz="half" idx="10"/>
          </p:nvPr>
        </p:nvSpPr>
        <p:spPr>
          <a:xfrm>
            <a:off x="8964706" y="6433202"/>
            <a:ext cx="2426446" cy="367841"/>
          </a:xfrm>
        </p:spPr>
        <p:txBody>
          <a:bodyPr/>
          <a:lstStyle/>
          <a:p>
            <a:fld id="{32637B58-87C1-446D-BDA9-B06F4BCF7782}" type="datetimeFigureOut">
              <a:rPr lang="en-US" smtClean="0"/>
              <a:t>1/21/2024</a:t>
            </a:fld>
            <a:endParaRPr lang="en-US"/>
          </a:p>
        </p:txBody>
      </p:sp>
      <p:sp>
        <p:nvSpPr>
          <p:cNvPr id="5" name="Footer Placeholder 4">
            <a:extLst>
              <a:ext uri="{FF2B5EF4-FFF2-40B4-BE49-F238E27FC236}">
                <a16:creationId xmlns:a16="http://schemas.microsoft.com/office/drawing/2014/main" id="{4742C627-38A1-4A14-8822-D8D33751CA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EBE346-5F34-48CD-8928-DA8567AEDD15}"/>
              </a:ext>
            </a:extLst>
          </p:cNvPr>
          <p:cNvSpPr>
            <a:spLocks noGrp="1"/>
          </p:cNvSpPr>
          <p:nvPr>
            <p:ph type="sldNum" sz="quarter" idx="12"/>
          </p:nvPr>
        </p:nvSpPr>
        <p:spPr>
          <a:xfrm>
            <a:off x="11391152" y="6433203"/>
            <a:ext cx="702781" cy="367842"/>
          </a:xfrm>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8950569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5CB06-0454-4BF1-8011-F8B1A95954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F920A70-D33B-4461-B74C-3F59ADB16141}"/>
              </a:ext>
            </a:extLst>
          </p:cNvPr>
          <p:cNvSpPr>
            <a:spLocks noGrp="1"/>
          </p:cNvSpPr>
          <p:nvPr>
            <p:ph sz="half" idx="1"/>
          </p:nvPr>
        </p:nvSpPr>
        <p:spPr>
          <a:xfrm>
            <a:off x="1408813" y="2163725"/>
            <a:ext cx="4610986" cy="4013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881BDF9-836E-431C-8EFA-417A9BEE9F4B}"/>
              </a:ext>
            </a:extLst>
          </p:cNvPr>
          <p:cNvSpPr>
            <a:spLocks noGrp="1"/>
          </p:cNvSpPr>
          <p:nvPr>
            <p:ph sz="half" idx="2"/>
          </p:nvPr>
        </p:nvSpPr>
        <p:spPr>
          <a:xfrm>
            <a:off x="6257260" y="2163725"/>
            <a:ext cx="4853763" cy="4013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7CBD9F59-B591-4E2F-899E-3CA78CE82D45}"/>
              </a:ext>
            </a:extLst>
          </p:cNvPr>
          <p:cNvSpPr>
            <a:spLocks noGrp="1"/>
          </p:cNvSpPr>
          <p:nvPr>
            <p:ph type="dt" sz="half" idx="10"/>
          </p:nvPr>
        </p:nvSpPr>
        <p:spPr/>
        <p:txBody>
          <a:bodyPr/>
          <a:lstStyle/>
          <a:p>
            <a:fld id="{32637B58-87C1-446D-BDA9-B06F4BCF7782}" type="datetimeFigureOut">
              <a:rPr lang="en-US" smtClean="0"/>
              <a:t>1/21/2024</a:t>
            </a:fld>
            <a:endParaRPr lang="en-US"/>
          </a:p>
        </p:txBody>
      </p:sp>
      <p:sp>
        <p:nvSpPr>
          <p:cNvPr id="6" name="Footer Placeholder 5">
            <a:extLst>
              <a:ext uri="{FF2B5EF4-FFF2-40B4-BE49-F238E27FC236}">
                <a16:creationId xmlns:a16="http://schemas.microsoft.com/office/drawing/2014/main" id="{046CFD12-B3EC-432C-B264-8AB571CAAF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F3CBBA-71B3-4857-80E7-525E89FD903F}"/>
              </a:ext>
            </a:extLst>
          </p:cNvPr>
          <p:cNvSpPr>
            <a:spLocks noGrp="1"/>
          </p:cNvSpPr>
          <p:nvPr>
            <p:ph type="sldNum" sz="quarter" idx="12"/>
          </p:nvPr>
        </p:nvSpPr>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14595828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7484" y="13083"/>
            <a:ext cx="12192000" cy="6858000"/>
          </a:xfrm>
          <a:prstGeom prst="rect">
            <a:avLst/>
          </a:prstGeom>
          <a:solidFill>
            <a:srgbClr val="7223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urple diamond shaped object&#10;&#10;Description automatically generated">
            <a:extLst>
              <a:ext uri="{FF2B5EF4-FFF2-40B4-BE49-F238E27FC236}">
                <a16:creationId xmlns:a16="http://schemas.microsoft.com/office/drawing/2014/main" id="{9FF96AD8-7E58-3FA9-C3C8-7A97B3601B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5771" y="386075"/>
            <a:ext cx="8891870" cy="8891870"/>
          </a:xfrm>
          <a:prstGeom prst="rect">
            <a:avLst/>
          </a:prstGeom>
        </p:spPr>
      </p:pic>
      <p:pic>
        <p:nvPicPr>
          <p:cNvPr id="11" name="Picture 10" descr="A purple diamond on a black background&#10;&#10;Description automatically generated">
            <a:extLst>
              <a:ext uri="{FF2B5EF4-FFF2-40B4-BE49-F238E27FC236}">
                <a16:creationId xmlns:a16="http://schemas.microsoft.com/office/drawing/2014/main" id="{A79F8670-E56E-3923-BB8B-F3F4768B9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6107" y="672241"/>
            <a:ext cx="7973879" cy="7973879"/>
          </a:xfrm>
          <a:prstGeom prst="rect">
            <a:avLst/>
          </a:prstGeom>
        </p:spPr>
      </p:pic>
      <p:pic>
        <p:nvPicPr>
          <p:cNvPr id="7" name="Picture 6" descr="A child wearing glasses and headphones&#10;&#10;Description automatically generated">
            <a:extLst>
              <a:ext uri="{FF2B5EF4-FFF2-40B4-BE49-F238E27FC236}">
                <a16:creationId xmlns:a16="http://schemas.microsoft.com/office/drawing/2014/main" id="{F939288C-318D-AE69-4416-E9EEA84FEA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76054" y="1525798"/>
            <a:ext cx="6213056" cy="6213056"/>
          </a:xfrm>
          <a:prstGeom prst="rect">
            <a:avLst/>
          </a:prstGeom>
        </p:spPr>
      </p:pic>
      <p:pic>
        <p:nvPicPr>
          <p:cNvPr id="15" name="Picture 14">
            <a:extLst>
              <a:ext uri="{FF2B5EF4-FFF2-40B4-BE49-F238E27FC236}">
                <a16:creationId xmlns:a16="http://schemas.microsoft.com/office/drawing/2014/main" id="{CD1EC2BC-DE2B-319A-DFD0-8D2280DFC0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21" name="Text Placeholder 88">
            <a:extLst>
              <a:ext uri="{FF2B5EF4-FFF2-40B4-BE49-F238E27FC236}">
                <a16:creationId xmlns:a16="http://schemas.microsoft.com/office/drawing/2014/main" id="{9D8BDCB4-2C04-8017-9DAD-D5FE4B15926F}"/>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22" name="Text Placeholder 86">
            <a:extLst>
              <a:ext uri="{FF2B5EF4-FFF2-40B4-BE49-F238E27FC236}">
                <a16:creationId xmlns:a16="http://schemas.microsoft.com/office/drawing/2014/main" id="{86908039-4E82-0BE3-9D23-623EDC91797C}"/>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1898530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3">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0" y="-6540"/>
            <a:ext cx="12192000" cy="6858000"/>
          </a:xfrm>
          <a:prstGeom prst="rect">
            <a:avLst/>
          </a:prstGeom>
          <a:solidFill>
            <a:srgbClr val="BF03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pink diamond on a black background&#10;&#10;Description automatically generated">
            <a:extLst>
              <a:ext uri="{FF2B5EF4-FFF2-40B4-BE49-F238E27FC236}">
                <a16:creationId xmlns:a16="http://schemas.microsoft.com/office/drawing/2014/main" id="{18B63C59-28EE-ED5A-82E3-67B9722316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37854" y="4632326"/>
            <a:ext cx="4129489" cy="4129489"/>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F40B7578-FDC6-594E-6552-979A85098D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650" y="5459628"/>
            <a:ext cx="989003" cy="989003"/>
          </a:xfrm>
          <a:prstGeom prst="rect">
            <a:avLst/>
          </a:prstGeom>
        </p:spPr>
      </p:pic>
      <p:pic>
        <p:nvPicPr>
          <p:cNvPr id="10" name="Picture 9" descr="A pink and black diamond&#10;&#10;Description automatically generated">
            <a:extLst>
              <a:ext uri="{FF2B5EF4-FFF2-40B4-BE49-F238E27FC236}">
                <a16:creationId xmlns:a16="http://schemas.microsoft.com/office/drawing/2014/main" id="{0F3A6FD1-7665-5CC7-F677-1F24F1DF67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3871" y="2146146"/>
            <a:ext cx="8152782" cy="8152782"/>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957463D0-5A4E-7FC0-69A7-23A0FBD635D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76034" y="3509963"/>
            <a:ext cx="5451967" cy="5451967"/>
          </a:xfrm>
          <a:prstGeom prst="rect">
            <a:avLst/>
          </a:prstGeom>
        </p:spPr>
      </p:pic>
      <p:pic>
        <p:nvPicPr>
          <p:cNvPr id="13" name="Picture 12" descr="A pink and black diamond&#10;&#10;Description automatically generated">
            <a:extLst>
              <a:ext uri="{FF2B5EF4-FFF2-40B4-BE49-F238E27FC236}">
                <a16:creationId xmlns:a16="http://schemas.microsoft.com/office/drawing/2014/main" id="{6071702A-7AA3-456A-0C15-A4F0929AAD8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15840" y="-1405956"/>
            <a:ext cx="4159917" cy="4159917"/>
          </a:xfrm>
          <a:prstGeom prst="rect">
            <a:avLst/>
          </a:prstGeom>
        </p:spPr>
      </p:pic>
      <p:pic>
        <p:nvPicPr>
          <p:cNvPr id="14" name="Picture 13">
            <a:extLst>
              <a:ext uri="{FF2B5EF4-FFF2-40B4-BE49-F238E27FC236}">
                <a16:creationId xmlns:a16="http://schemas.microsoft.com/office/drawing/2014/main" id="{7BBE5491-7E40-D843-EFD9-84647D60B4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17" name="Text Placeholder 88">
            <a:extLst>
              <a:ext uri="{FF2B5EF4-FFF2-40B4-BE49-F238E27FC236}">
                <a16:creationId xmlns:a16="http://schemas.microsoft.com/office/drawing/2014/main" id="{3139B509-F003-EF93-EBAD-0AA371562B7A}"/>
              </a:ext>
            </a:extLst>
          </p:cNvPr>
          <p:cNvSpPr>
            <a:spLocks noGrp="1"/>
          </p:cNvSpPr>
          <p:nvPr>
            <p:ph type="body" sz="quarter" idx="13"/>
          </p:nvPr>
        </p:nvSpPr>
        <p:spPr>
          <a:xfrm>
            <a:off x="892971" y="3366295"/>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36E20D99-A512-D395-FFF1-5A4E954D30B6}"/>
              </a:ext>
            </a:extLst>
          </p:cNvPr>
          <p:cNvSpPr>
            <a:spLocks noGrp="1"/>
          </p:cNvSpPr>
          <p:nvPr>
            <p:ph type="body" sz="quarter" idx="10" hasCustomPrompt="1"/>
          </p:nvPr>
        </p:nvSpPr>
        <p:spPr>
          <a:xfrm>
            <a:off x="892971" y="2234512"/>
            <a:ext cx="771762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40436669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12" name="Picture 11" descr="A blue diamond shaped object&#10;&#10;Description automatically generated">
            <a:extLst>
              <a:ext uri="{FF2B5EF4-FFF2-40B4-BE49-F238E27FC236}">
                <a16:creationId xmlns:a16="http://schemas.microsoft.com/office/drawing/2014/main" id="{59D4173A-0FD7-051F-FCF7-AA3E126269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pic>
        <p:nvPicPr>
          <p:cNvPr id="16" name="Picture 15" descr="A blue diamond shaped object on a black background&#10;&#10;Description automatically generated">
            <a:extLst>
              <a:ext uri="{FF2B5EF4-FFF2-40B4-BE49-F238E27FC236}">
                <a16:creationId xmlns:a16="http://schemas.microsoft.com/office/drawing/2014/main" id="{F0AD906B-B864-F766-CAE3-546EEC56C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sp>
        <p:nvSpPr>
          <p:cNvPr id="20" name="Text Placeholder 86">
            <a:extLst>
              <a:ext uri="{FF2B5EF4-FFF2-40B4-BE49-F238E27FC236}">
                <a16:creationId xmlns:a16="http://schemas.microsoft.com/office/drawing/2014/main" id="{690781E1-33BE-CBEF-7182-1B3C1B52BCAD}"/>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21" name="Text Placeholder 88">
            <a:extLst>
              <a:ext uri="{FF2B5EF4-FFF2-40B4-BE49-F238E27FC236}">
                <a16:creationId xmlns:a16="http://schemas.microsoft.com/office/drawing/2014/main" id="{443BA69B-E6A4-BC5E-7D89-DFDF60BCA14F}"/>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0993042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4" name="Picture 3" descr="A yellow diamond on a black background&#10;&#10;Description automatically generated">
            <a:extLst>
              <a:ext uri="{FF2B5EF4-FFF2-40B4-BE49-F238E27FC236}">
                <a16:creationId xmlns:a16="http://schemas.microsoft.com/office/drawing/2014/main" id="{34A42641-F80F-F3FA-9F21-5007C79566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0455" y="-246393"/>
            <a:ext cx="1471880" cy="1471880"/>
          </a:xfrm>
          <a:prstGeom prst="rect">
            <a:avLst/>
          </a:prstGeom>
        </p:spPr>
      </p:pic>
      <p:pic>
        <p:nvPicPr>
          <p:cNvPr id="2" name="Picture 1" descr="A green diamond shaped object&#10;&#10;Description automatically generated">
            <a:extLst>
              <a:ext uri="{FF2B5EF4-FFF2-40B4-BE49-F238E27FC236}">
                <a16:creationId xmlns:a16="http://schemas.microsoft.com/office/drawing/2014/main" id="{FCF64FD4-E8C3-43BC-6174-B5A857D297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6" name="Text Placeholder 86">
            <a:extLst>
              <a:ext uri="{FF2B5EF4-FFF2-40B4-BE49-F238E27FC236}">
                <a16:creationId xmlns:a16="http://schemas.microsoft.com/office/drawing/2014/main" id="{FFA79E92-C68A-8E03-D325-D7DDE08D7792}"/>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7" name="Text Placeholder 88">
            <a:extLst>
              <a:ext uri="{FF2B5EF4-FFF2-40B4-BE49-F238E27FC236}">
                <a16:creationId xmlns:a16="http://schemas.microsoft.com/office/drawing/2014/main" id="{F1427DD8-BD9E-BCF1-BBE1-08322F1BDEB1}"/>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2790515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Header 3">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5" name="Picture 4" descr="A purple diamond shaped object&#10;&#10;Description automatically generated">
            <a:extLst>
              <a:ext uri="{FF2B5EF4-FFF2-40B4-BE49-F238E27FC236}">
                <a16:creationId xmlns:a16="http://schemas.microsoft.com/office/drawing/2014/main" id="{69200790-A1E8-4922-7FB9-A6BCA8EA33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pic>
        <p:nvPicPr>
          <p:cNvPr id="3" name="Picture 2" descr="A purple diamond with black background&#10;&#10;Description automatically generated">
            <a:extLst>
              <a:ext uri="{FF2B5EF4-FFF2-40B4-BE49-F238E27FC236}">
                <a16:creationId xmlns:a16="http://schemas.microsoft.com/office/drawing/2014/main" id="{BCB4DAA2-BF78-0361-4697-E5AE7A7478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3" name="Text Placeholder 86">
            <a:extLst>
              <a:ext uri="{FF2B5EF4-FFF2-40B4-BE49-F238E27FC236}">
                <a16:creationId xmlns:a16="http://schemas.microsoft.com/office/drawing/2014/main" id="{41D62B7B-8B56-EA73-4AB9-20608B9FB641}"/>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4" name="Text Placeholder 88">
            <a:extLst>
              <a:ext uri="{FF2B5EF4-FFF2-40B4-BE49-F238E27FC236}">
                <a16:creationId xmlns:a16="http://schemas.microsoft.com/office/drawing/2014/main" id="{0A7A31A2-B2B2-76BD-A5F6-FAC89A761633}"/>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538188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Header 4">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1/21/2024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itting on a couch using a computer&#10;&#10;Description automatically generated">
            <a:extLst>
              <a:ext uri="{FF2B5EF4-FFF2-40B4-BE49-F238E27FC236}">
                <a16:creationId xmlns:a16="http://schemas.microsoft.com/office/drawing/2014/main" id="{FD73632F-BEDF-F796-34E8-DB7827A260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7010" y="-971550"/>
            <a:ext cx="8801100" cy="8801100"/>
          </a:xfrm>
          <a:prstGeom prst="rect">
            <a:avLst/>
          </a:prstGeom>
        </p:spPr>
      </p:pic>
      <p:pic>
        <p:nvPicPr>
          <p:cNvPr id="9" name="Picture 8" descr="A purple diamond on a black background&#10;&#10;Description automatically generated">
            <a:extLst>
              <a:ext uri="{FF2B5EF4-FFF2-40B4-BE49-F238E27FC236}">
                <a16:creationId xmlns:a16="http://schemas.microsoft.com/office/drawing/2014/main" id="{4950CEC1-B62F-AEDE-5B21-1D62896F62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680" y="-1921296"/>
            <a:ext cx="4358640" cy="4358640"/>
          </a:xfrm>
          <a:prstGeom prst="rect">
            <a:avLst/>
          </a:prstGeom>
        </p:spPr>
      </p:pic>
      <p:pic>
        <p:nvPicPr>
          <p:cNvPr id="10" name="Picture 9" descr="A purple diamond on a black background&#10;&#10;Description automatically generated">
            <a:extLst>
              <a:ext uri="{FF2B5EF4-FFF2-40B4-BE49-F238E27FC236}">
                <a16:creationId xmlns:a16="http://schemas.microsoft.com/office/drawing/2014/main" id="{0C8DA0AD-6D84-ABB8-1EE2-338BC978FF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82340" y="4678680"/>
            <a:ext cx="4358640" cy="4358640"/>
          </a:xfrm>
          <a:prstGeom prst="rect">
            <a:avLst/>
          </a:prstGeom>
        </p:spPr>
      </p:pic>
      <p:sp>
        <p:nvSpPr>
          <p:cNvPr id="16" name="Text Placeholder 88">
            <a:extLst>
              <a:ext uri="{FF2B5EF4-FFF2-40B4-BE49-F238E27FC236}">
                <a16:creationId xmlns:a16="http://schemas.microsoft.com/office/drawing/2014/main" id="{227667AB-E6B6-524E-BF49-C0EE4B03DE84}"/>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7" name="Text Placeholder 86">
            <a:extLst>
              <a:ext uri="{FF2B5EF4-FFF2-40B4-BE49-F238E27FC236}">
                <a16:creationId xmlns:a16="http://schemas.microsoft.com/office/drawing/2014/main" id="{26013C7D-6F61-109D-B5F3-D32B2F765A3B}"/>
              </a:ext>
            </a:extLst>
          </p:cNvPr>
          <p:cNvSpPr>
            <a:spLocks noGrp="1"/>
          </p:cNvSpPr>
          <p:nvPr>
            <p:ph type="body" sz="quarter" idx="14"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18706096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 5">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1/21/2024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D2DB0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person and a child playing basketball&#10;&#10;Description automatically generated">
            <a:extLst>
              <a:ext uri="{FF2B5EF4-FFF2-40B4-BE49-F238E27FC236}">
                <a16:creationId xmlns:a16="http://schemas.microsoft.com/office/drawing/2014/main" id="{1EBD40A7-4742-90BC-DF06-9D3FB43848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0340" y="-907308"/>
            <a:ext cx="8801100" cy="8801100"/>
          </a:xfrm>
          <a:prstGeom prst="rect">
            <a:avLst/>
          </a:prstGeom>
        </p:spPr>
      </p:pic>
      <p:pic>
        <p:nvPicPr>
          <p:cNvPr id="11" name="Picture 10" descr="A green diamond on a black background&#10;&#10;Description automatically generated">
            <a:extLst>
              <a:ext uri="{FF2B5EF4-FFF2-40B4-BE49-F238E27FC236}">
                <a16:creationId xmlns:a16="http://schemas.microsoft.com/office/drawing/2014/main" id="{36D0B19A-E677-A6C1-9179-8C73C4B07E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419" y="-1741118"/>
            <a:ext cx="4087022" cy="4087022"/>
          </a:xfrm>
          <a:prstGeom prst="rect">
            <a:avLst/>
          </a:prstGeom>
        </p:spPr>
      </p:pic>
      <p:pic>
        <p:nvPicPr>
          <p:cNvPr id="12" name="Picture 11" descr="A green diamond on a black background&#10;&#10;Description automatically generated">
            <a:extLst>
              <a:ext uri="{FF2B5EF4-FFF2-40B4-BE49-F238E27FC236}">
                <a16:creationId xmlns:a16="http://schemas.microsoft.com/office/drawing/2014/main" id="{63A11000-107D-0BC8-7ECE-0DE6110785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92587" y="4814489"/>
            <a:ext cx="4087022" cy="4087022"/>
          </a:xfrm>
          <a:prstGeom prst="rect">
            <a:avLst/>
          </a:prstGeom>
        </p:spPr>
      </p:pic>
      <p:sp>
        <p:nvSpPr>
          <p:cNvPr id="17" name="Text Placeholder 86">
            <a:extLst>
              <a:ext uri="{FF2B5EF4-FFF2-40B4-BE49-F238E27FC236}">
                <a16:creationId xmlns:a16="http://schemas.microsoft.com/office/drawing/2014/main" id="{345B6D63-5779-FA1B-0A54-32A94F108B4F}"/>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8" name="Text Placeholder 88">
            <a:extLst>
              <a:ext uri="{FF2B5EF4-FFF2-40B4-BE49-F238E27FC236}">
                <a16:creationId xmlns:a16="http://schemas.microsoft.com/office/drawing/2014/main" id="{03790DE6-1EE7-1B7B-DF52-5CFE4BF0F515}"/>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6430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6">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1/21/2024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EA067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howing something on a computer to a child&#10;&#10;Description automatically generated">
            <a:extLst>
              <a:ext uri="{FF2B5EF4-FFF2-40B4-BE49-F238E27FC236}">
                <a16:creationId xmlns:a16="http://schemas.microsoft.com/office/drawing/2014/main" id="{19B34D72-DDD2-869C-084D-0D42520FC4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1300" y="-834920"/>
            <a:ext cx="8801101" cy="8801101"/>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82312700-B45D-E00D-4A40-04C7CADB0F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120" y="-1744980"/>
            <a:ext cx="4084320" cy="4084320"/>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DE4B626B-8FD7-31DD-9DB4-8AE47286D2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1400" y="4815840"/>
            <a:ext cx="4084320" cy="4084320"/>
          </a:xfrm>
          <a:prstGeom prst="rect">
            <a:avLst/>
          </a:prstGeom>
        </p:spPr>
      </p:pic>
      <p:sp>
        <p:nvSpPr>
          <p:cNvPr id="17" name="Text Placeholder 88">
            <a:extLst>
              <a:ext uri="{FF2B5EF4-FFF2-40B4-BE49-F238E27FC236}">
                <a16:creationId xmlns:a16="http://schemas.microsoft.com/office/drawing/2014/main" id="{DB92E3CF-AA8C-2585-B6C6-102496CC1F1B}"/>
              </a:ext>
            </a:extLst>
          </p:cNvPr>
          <p:cNvSpPr>
            <a:spLocks noGrp="1"/>
          </p:cNvSpPr>
          <p:nvPr>
            <p:ph type="body" sz="quarter" idx="13"/>
          </p:nvPr>
        </p:nvSpPr>
        <p:spPr>
          <a:xfrm>
            <a:off x="892971" y="3778670"/>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DEE37DFF-3D3B-9978-BC10-3E98934C7AE8}"/>
              </a:ext>
            </a:extLst>
          </p:cNvPr>
          <p:cNvSpPr>
            <a:spLocks noGrp="1"/>
          </p:cNvSpPr>
          <p:nvPr>
            <p:ph type="body" sz="quarter" idx="14" hasCustomPrompt="1"/>
          </p:nvPr>
        </p:nvSpPr>
        <p:spPr>
          <a:xfrm>
            <a:off x="892972" y="2234512"/>
            <a:ext cx="4707730"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6187688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838673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image" Target="../media/image58.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image" Target="../media/image59.pn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notesSlide" Target="../notesSlides/notesSlide5.xml"/><Relationship Id="rId1" Type="http://schemas.openxmlformats.org/officeDocument/2006/relationships/slideLayout" Target="../slideLayouts/slideLayout10.xml"/><Relationship Id="rId4" Type="http://schemas.openxmlformats.org/officeDocument/2006/relationships/image" Target="../media/image60.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68.emf"/><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hyperlink" Target="https://www.wisc-online.com/GammaPlus/Apps/ViewApp/493"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image" Target="../media/image55.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image" Target="../media/image57.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589A8FC-C704-128E-8238-757DBCEFCC5C}"/>
              </a:ext>
            </a:extLst>
          </p:cNvPr>
          <p:cNvSpPr>
            <a:spLocks noGrp="1"/>
          </p:cNvSpPr>
          <p:nvPr>
            <p:ph type="body" sz="quarter" idx="13"/>
          </p:nvPr>
        </p:nvSpPr>
        <p:spPr>
          <a:xfrm>
            <a:off x="135005" y="6267990"/>
            <a:ext cx="4959350" cy="469900"/>
          </a:xfrm>
        </p:spPr>
        <p:txBody>
          <a:bodyPr/>
          <a:lstStyle/>
          <a:p>
            <a:pPr algn="ctr"/>
            <a:r>
              <a:rPr lang="en-US" dirty="0"/>
              <a:t>Math 7B Unit 6; Lesson 8</a:t>
            </a:r>
          </a:p>
        </p:txBody>
      </p:sp>
      <p:sp>
        <p:nvSpPr>
          <p:cNvPr id="5" name="Title 1">
            <a:extLst>
              <a:ext uri="{FF2B5EF4-FFF2-40B4-BE49-F238E27FC236}">
                <a16:creationId xmlns:a16="http://schemas.microsoft.com/office/drawing/2014/main" id="{2EFEDCDD-B3DF-D1AB-E97A-BD232A577456}"/>
              </a:ext>
            </a:extLst>
          </p:cNvPr>
          <p:cNvSpPr>
            <a:spLocks noGrp="1"/>
          </p:cNvSpPr>
          <p:nvPr>
            <p:ph type="body" sz="quarter" idx="10"/>
          </p:nvPr>
        </p:nvSpPr>
        <p:spPr>
          <a:xfrm>
            <a:off x="261465" y="1343633"/>
            <a:ext cx="6489531" cy="1850417"/>
          </a:xfrm>
        </p:spPr>
        <p:txBody>
          <a:bodyPr>
            <a:noAutofit/>
          </a:bodyPr>
          <a:lstStyle/>
          <a:p>
            <a:pPr>
              <a:lnSpc>
                <a:spcPct val="90000"/>
              </a:lnSpc>
            </a:pPr>
            <a:r>
              <a:rPr lang="en-US" sz="4000" dirty="0"/>
              <a:t>Solving Surface Area Problems of Complex 3D Objects</a:t>
            </a:r>
          </a:p>
        </p:txBody>
      </p:sp>
    </p:spTree>
    <p:extLst>
      <p:ext uri="{BB962C8B-B14F-4D97-AF65-F5344CB8AC3E}">
        <p14:creationId xmlns:p14="http://schemas.microsoft.com/office/powerpoint/2010/main" val="6532575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B2B0CB-DD49-7A5E-1A81-4871A9D5D78B}"/>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FC199726-35D7-9ACA-3220-84F210883192}"/>
              </a:ext>
            </a:extLst>
          </p:cNvPr>
          <p:cNvPicPr>
            <a:picLocks noChangeAspect="1"/>
          </p:cNvPicPr>
          <p:nvPr/>
        </p:nvPicPr>
        <p:blipFill>
          <a:blip r:embed="rId2"/>
          <a:stretch>
            <a:fillRect/>
          </a:stretch>
        </p:blipFill>
        <p:spPr>
          <a:xfrm>
            <a:off x="2595563" y="157163"/>
            <a:ext cx="7000875" cy="6543675"/>
          </a:xfrm>
          <a:prstGeom prst="rect">
            <a:avLst/>
          </a:prstGeom>
        </p:spPr>
      </p:pic>
      <p:pic>
        <p:nvPicPr>
          <p:cNvPr id="3" name="Picture 2">
            <a:extLst>
              <a:ext uri="{FF2B5EF4-FFF2-40B4-BE49-F238E27FC236}">
                <a16:creationId xmlns:a16="http://schemas.microsoft.com/office/drawing/2014/main" id="{2FF20517-34B6-09F5-994F-0AF4EFEA225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5347" y="6229854"/>
            <a:ext cx="1294346" cy="454770"/>
          </a:xfrm>
          <a:prstGeom prst="rect">
            <a:avLst/>
          </a:prstGeom>
        </p:spPr>
      </p:pic>
    </p:spTree>
    <p:extLst>
      <p:ext uri="{BB962C8B-B14F-4D97-AF65-F5344CB8AC3E}">
        <p14:creationId xmlns:p14="http://schemas.microsoft.com/office/powerpoint/2010/main" val="34604287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431456-69C7-72FE-8D72-6FA47521EE9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E1AE38B-05E6-4A8E-A02F-7E8CFAD5B948}"/>
              </a:ext>
            </a:extLst>
          </p:cNvPr>
          <p:cNvPicPr>
            <a:picLocks noChangeAspect="1"/>
          </p:cNvPicPr>
          <p:nvPr/>
        </p:nvPicPr>
        <p:blipFill>
          <a:blip r:embed="rId2"/>
          <a:stretch>
            <a:fillRect/>
          </a:stretch>
        </p:blipFill>
        <p:spPr>
          <a:xfrm>
            <a:off x="2924175" y="276225"/>
            <a:ext cx="6343650" cy="6305550"/>
          </a:xfrm>
          <a:prstGeom prst="rect">
            <a:avLst/>
          </a:prstGeom>
        </p:spPr>
      </p:pic>
      <p:pic>
        <p:nvPicPr>
          <p:cNvPr id="2" name="Picture 1">
            <a:extLst>
              <a:ext uri="{FF2B5EF4-FFF2-40B4-BE49-F238E27FC236}">
                <a16:creationId xmlns:a16="http://schemas.microsoft.com/office/drawing/2014/main" id="{2839EF03-02C7-F36E-A850-55C50B3AED2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5347" y="6229854"/>
            <a:ext cx="1294346" cy="454770"/>
          </a:xfrm>
          <a:prstGeom prst="rect">
            <a:avLst/>
          </a:prstGeom>
        </p:spPr>
      </p:pic>
    </p:spTree>
    <p:extLst>
      <p:ext uri="{BB962C8B-B14F-4D97-AF65-F5344CB8AC3E}">
        <p14:creationId xmlns:p14="http://schemas.microsoft.com/office/powerpoint/2010/main" val="11225898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6BFCD8-1BE2-CB85-EE93-C52FC67B6BE9}"/>
              </a:ext>
            </a:extLst>
          </p:cNvPr>
          <p:cNvSpPr>
            <a:spLocks noGrp="1"/>
          </p:cNvSpPr>
          <p:nvPr>
            <p:ph type="title"/>
          </p:nvPr>
        </p:nvSpPr>
        <p:spPr/>
        <p:txBody>
          <a:bodyPr vert="horz" lIns="91440" tIns="45720" rIns="91440" bIns="45720" rtlCol="0" anchor="b">
            <a:normAutofit fontScale="90000"/>
          </a:bodyPr>
          <a:lstStyle/>
          <a:p>
            <a:pPr>
              <a:lnSpc>
                <a:spcPct val="100000"/>
              </a:lnSpc>
            </a:pPr>
            <a:r>
              <a:rPr lang="en-US" sz="4800">
                <a:solidFill>
                  <a:srgbClr val="FFFFFF"/>
                </a:solidFill>
              </a:rPr>
              <a:t>Adding the Surface Areas</a:t>
            </a:r>
          </a:p>
        </p:txBody>
      </p:sp>
      <p:pic>
        <p:nvPicPr>
          <p:cNvPr id="6" name="Picture 5">
            <a:extLst>
              <a:ext uri="{FF2B5EF4-FFF2-40B4-BE49-F238E27FC236}">
                <a16:creationId xmlns:a16="http://schemas.microsoft.com/office/drawing/2014/main" id="{93900010-BA7D-0C1E-E7CB-161FE335D0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5347" y="6229854"/>
            <a:ext cx="1294346" cy="454770"/>
          </a:xfrm>
          <a:prstGeom prst="rect">
            <a:avLst/>
          </a:prstGeom>
        </p:spPr>
      </p:pic>
      <p:sp>
        <p:nvSpPr>
          <p:cNvPr id="9" name="Content Placeholder 8">
            <a:extLst>
              <a:ext uri="{FF2B5EF4-FFF2-40B4-BE49-F238E27FC236}">
                <a16:creationId xmlns:a16="http://schemas.microsoft.com/office/drawing/2014/main" id="{2109C7AA-A096-4BEB-5846-3EE892474AB7}"/>
              </a:ext>
            </a:extLst>
          </p:cNvPr>
          <p:cNvSpPr>
            <a:spLocks noGrp="1"/>
          </p:cNvSpPr>
          <p:nvPr>
            <p:ph idx="1"/>
          </p:nvPr>
        </p:nvSpPr>
        <p:spPr>
          <a:xfrm>
            <a:off x="1134198" y="1051404"/>
            <a:ext cx="5957266" cy="729157"/>
          </a:xfrm>
        </p:spPr>
        <p:txBody>
          <a:bodyPr/>
          <a:lstStyle/>
          <a:p>
            <a:pPr marL="0" indent="0">
              <a:buNone/>
            </a:pPr>
            <a:r>
              <a:rPr lang="en-US" sz="4000" dirty="0"/>
              <a:t>Surface Area of 3D Solids </a:t>
            </a:r>
          </a:p>
        </p:txBody>
      </p:sp>
      <p:pic>
        <p:nvPicPr>
          <p:cNvPr id="1026" name="Picture 2" descr="Surface Area of Three Dimensional Figures, Composite Solids, and Missing  Dimensions - YouTube">
            <a:extLst>
              <a:ext uri="{FF2B5EF4-FFF2-40B4-BE49-F238E27FC236}">
                <a16:creationId xmlns:a16="http://schemas.microsoft.com/office/drawing/2014/main" id="{F16749D0-9DF5-D56A-69EC-288C503F818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8222" y="2153462"/>
            <a:ext cx="7442933" cy="4303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4049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4A5CA6-E4D4-252B-ACF8-216E9FD5A3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8FF29D-F23E-0795-46CA-8C5946D22CA3}"/>
              </a:ext>
            </a:extLst>
          </p:cNvPr>
          <p:cNvSpPr>
            <a:spLocks noGrp="1"/>
          </p:cNvSpPr>
          <p:nvPr>
            <p:ph type="title"/>
          </p:nvPr>
        </p:nvSpPr>
        <p:spPr>
          <a:xfrm>
            <a:off x="1138570" y="927463"/>
            <a:ext cx="9914859" cy="1329004"/>
          </a:xfrm>
        </p:spPr>
        <p:txBody>
          <a:bodyPr/>
          <a:lstStyle/>
          <a:p>
            <a:r>
              <a:rPr lang="en-US" dirty="0"/>
              <a:t>Keywords</a:t>
            </a:r>
          </a:p>
        </p:txBody>
      </p:sp>
      <p:sp>
        <p:nvSpPr>
          <p:cNvPr id="3" name="Content Placeholder 2">
            <a:extLst>
              <a:ext uri="{FF2B5EF4-FFF2-40B4-BE49-F238E27FC236}">
                <a16:creationId xmlns:a16="http://schemas.microsoft.com/office/drawing/2014/main" id="{0C2E36FA-13A2-6B8B-9A28-81C478CA145F}"/>
              </a:ext>
            </a:extLst>
          </p:cNvPr>
          <p:cNvSpPr>
            <a:spLocks noGrp="1"/>
          </p:cNvSpPr>
          <p:nvPr>
            <p:ph idx="1"/>
          </p:nvPr>
        </p:nvSpPr>
        <p:spPr>
          <a:xfrm>
            <a:off x="1212301" y="2256467"/>
            <a:ext cx="9914860" cy="3586698"/>
          </a:xfrm>
        </p:spPr>
        <p:txBody>
          <a:bodyPr vert="horz" lIns="91440" tIns="45720" rIns="91440" bIns="45720" rtlCol="0" anchor="t">
            <a:normAutofit/>
          </a:bodyPr>
          <a:lstStyle/>
          <a:p>
            <a:r>
              <a:rPr lang="en-US" sz="2800" b="1" dirty="0">
                <a:ea typeface="+mn-lt"/>
                <a:cs typeface="+mn-lt"/>
              </a:rPr>
              <a:t>base</a:t>
            </a:r>
            <a:r>
              <a:rPr lang="en-US" sz="2800" dirty="0">
                <a:ea typeface="+mn-lt"/>
                <a:cs typeface="+mn-lt"/>
              </a:rPr>
              <a:t> – the two opposite, identical, parallel faces of a prism</a:t>
            </a:r>
            <a:endParaRPr lang="en-US" sz="2800" b="1" dirty="0">
              <a:ea typeface="+mn-lt"/>
              <a:cs typeface="+mn-lt"/>
            </a:endParaRPr>
          </a:p>
          <a:p>
            <a:r>
              <a:rPr lang="en-US" sz="2800" b="1" dirty="0">
                <a:ea typeface="+mn-lt"/>
                <a:cs typeface="+mn-lt"/>
              </a:rPr>
              <a:t>composite figure</a:t>
            </a:r>
            <a:r>
              <a:rPr lang="en-US" sz="2800" dirty="0">
                <a:ea typeface="+mn-lt"/>
                <a:cs typeface="+mn-lt"/>
              </a:rPr>
              <a:t> – a figure that can be divided into two or more basic shapes </a:t>
            </a:r>
            <a:endParaRPr lang="en-US" sz="2800" dirty="0"/>
          </a:p>
          <a:p>
            <a:r>
              <a:rPr lang="en-US" sz="2800" b="1" dirty="0"/>
              <a:t>prism – </a:t>
            </a:r>
            <a:r>
              <a:rPr lang="en-US" sz="2800" dirty="0"/>
              <a:t>a geometric solid with two identical base and rectangular lateral faces</a:t>
            </a:r>
          </a:p>
          <a:p>
            <a:r>
              <a:rPr lang="en-US" sz="2800" b="1" dirty="0"/>
              <a:t>surface area</a:t>
            </a:r>
            <a:r>
              <a:rPr lang="en-US" sz="2800" dirty="0"/>
              <a:t> – the measure of the total area of the surface of a three-dimensional shape</a:t>
            </a:r>
          </a:p>
        </p:txBody>
      </p:sp>
    </p:spTree>
    <p:extLst>
      <p:ext uri="{BB962C8B-B14F-4D97-AF65-F5344CB8AC3E}">
        <p14:creationId xmlns:p14="http://schemas.microsoft.com/office/powerpoint/2010/main" val="30725828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DF59E8D5-59ED-88E8-1411-F6AD67B4C9D1}"/>
              </a:ext>
            </a:extLst>
          </p:cNvPr>
          <p:cNvSpPr>
            <a:spLocks noGrp="1"/>
          </p:cNvSpPr>
          <p:nvPr>
            <p:ph sz="half" idx="1"/>
          </p:nvPr>
        </p:nvSpPr>
        <p:spPr>
          <a:xfrm>
            <a:off x="838200" y="2024408"/>
            <a:ext cx="5181600" cy="4351338"/>
          </a:xfrm>
        </p:spPr>
        <p:txBody>
          <a:bodyPr vert="horz" lIns="91440" tIns="45720" rIns="91440" bIns="45720" rtlCol="0">
            <a:normAutofit/>
          </a:bodyPr>
          <a:lstStyle/>
          <a:p>
            <a:r>
              <a:rPr lang="en-US" sz="1900" dirty="0"/>
              <a:t>A cereal box is a composite figure with multiple rectangular faces, and the surface area is needed to calculate the amount of material required to create the box.</a:t>
            </a:r>
          </a:p>
          <a:p>
            <a:r>
              <a:rPr lang="en-US" sz="1900" dirty="0"/>
              <a:t>A pyramid-shaped roof on a house is a composite figure with a square base and four triangular faces. The surface area is needed to determine the amount of shingles required to cover the roof.</a:t>
            </a:r>
          </a:p>
          <a:p>
            <a:r>
              <a:rPr lang="en-US" sz="1900" dirty="0"/>
              <a:t>Calculating the surface area of composite figures is important in construction and manufacturing industries to make efficient use of materials and reduce costs.</a:t>
            </a:r>
          </a:p>
        </p:txBody>
      </p:sp>
      <p:sp>
        <p:nvSpPr>
          <p:cNvPr id="2" name="Title 1">
            <a:extLst>
              <a:ext uri="{FF2B5EF4-FFF2-40B4-BE49-F238E27FC236}">
                <a16:creationId xmlns:a16="http://schemas.microsoft.com/office/drawing/2014/main" id="{52B3860C-1E37-8FA0-4A42-D8E0C9FCEC9C}"/>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sz="2800"/>
              <a:t>Real World Examples Using Surface Area of Composite Figures</a:t>
            </a:r>
          </a:p>
        </p:txBody>
      </p:sp>
      <p:pic>
        <p:nvPicPr>
          <p:cNvPr id="5" name="Content Placeholder 4" descr="cereal ring breakfast on wooden table">
            <a:extLst>
              <a:ext uri="{FF2B5EF4-FFF2-40B4-BE49-F238E27FC236}">
                <a16:creationId xmlns:a16="http://schemas.microsoft.com/office/drawing/2014/main" id="{7B0ECCE9-7F24-21AA-A252-0F04181C5FDD}"/>
              </a:ext>
            </a:extLst>
          </p:cNvPr>
          <p:cNvPicPr>
            <a:picLocks noGrp="1" noChangeAspect="1"/>
          </p:cNvPicPr>
          <p:nvPr>
            <p:ph sz="half" idx="13"/>
          </p:nvPr>
        </p:nvPicPr>
        <p:blipFill rotWithShape="1">
          <a:blip r:embed="rId3"/>
          <a:srcRect l="14572" r="5941" b="-1"/>
          <a:stretch/>
        </p:blipFill>
        <p:spPr>
          <a:xfrm>
            <a:off x="6172202" y="2024408"/>
            <a:ext cx="5181600" cy="4351338"/>
          </a:xfrm>
          <a:prstGeom prst="rect">
            <a:avLst/>
          </a:prstGeom>
          <a:noFill/>
        </p:spPr>
      </p:pic>
    </p:spTree>
    <p:extLst>
      <p:ext uri="{BB962C8B-B14F-4D97-AF65-F5344CB8AC3E}">
        <p14:creationId xmlns:p14="http://schemas.microsoft.com/office/powerpoint/2010/main" val="25869105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FE1A598-A5FD-AC94-7EEC-513F0A2546B8}"/>
              </a:ext>
            </a:extLst>
          </p:cNvPr>
          <p:cNvPicPr>
            <a:picLocks noGrp="1" noChangeAspect="1"/>
          </p:cNvPicPr>
          <p:nvPr>
            <p:ph sz="half" idx="1"/>
          </p:nvPr>
        </p:nvPicPr>
        <p:blipFill rotWithShape="1">
          <a:blip r:embed="rId3"/>
          <a:stretch/>
        </p:blipFill>
        <p:spPr>
          <a:xfrm>
            <a:off x="838200" y="2461568"/>
            <a:ext cx="5181600" cy="3476327"/>
          </a:xfrm>
          <a:prstGeom prst="rect">
            <a:avLst/>
          </a:prstGeom>
        </p:spPr>
      </p:pic>
      <p:sp>
        <p:nvSpPr>
          <p:cNvPr id="2" name="Title 1">
            <a:extLst>
              <a:ext uri="{FF2B5EF4-FFF2-40B4-BE49-F238E27FC236}">
                <a16:creationId xmlns:a16="http://schemas.microsoft.com/office/drawing/2014/main" id="{12EA7C60-3C74-8B6E-DDA3-C20A504E24DE}"/>
              </a:ext>
            </a:extLst>
          </p:cNvPr>
          <p:cNvSpPr>
            <a:spLocks noGrp="1"/>
          </p:cNvSpPr>
          <p:nvPr>
            <p:ph type="title"/>
          </p:nvPr>
        </p:nvSpPr>
        <p:spPr/>
        <p:txBody>
          <a:bodyPr vert="horz" lIns="91440" tIns="45720" rIns="91440" bIns="45720" rtlCol="0" anchor="ctr">
            <a:normAutofit fontScale="90000"/>
          </a:bodyPr>
          <a:lstStyle/>
          <a:p>
            <a:r>
              <a:rPr lang="en-US" sz="3400"/>
              <a:t>Solving Surface Area Problems of Complex 3D Objects</a:t>
            </a:r>
          </a:p>
        </p:txBody>
      </p:sp>
      <p:sp>
        <p:nvSpPr>
          <p:cNvPr id="4" name="Content Placeholder 3">
            <a:extLst>
              <a:ext uri="{FF2B5EF4-FFF2-40B4-BE49-F238E27FC236}">
                <a16:creationId xmlns:a16="http://schemas.microsoft.com/office/drawing/2014/main" id="{0BF8C882-B7FF-75B7-6946-F93D1231B86C}"/>
              </a:ext>
            </a:extLst>
          </p:cNvPr>
          <p:cNvSpPr>
            <a:spLocks noGrp="1"/>
          </p:cNvSpPr>
          <p:nvPr>
            <p:ph sz="half" idx="13"/>
          </p:nvPr>
        </p:nvSpPr>
        <p:spPr/>
        <p:txBody>
          <a:bodyPr vert="horz" lIns="91440" tIns="45720" rIns="91440" bIns="45720" rtlCol="0">
            <a:normAutofit/>
          </a:bodyPr>
          <a:lstStyle/>
          <a:p>
            <a:r>
              <a:rPr lang="en-US"/>
              <a:t>Learn how to solve surface area problems of complex 3D objects</a:t>
            </a:r>
          </a:p>
          <a:p>
            <a:r>
              <a:rPr lang="en-US"/>
              <a:t>Identify different types of three-dimensional figures</a:t>
            </a:r>
          </a:p>
          <a:p>
            <a:r>
              <a:rPr lang="en-US"/>
              <a:t>Understand the concept of surface area</a:t>
            </a:r>
          </a:p>
        </p:txBody>
      </p:sp>
    </p:spTree>
    <p:extLst>
      <p:ext uri="{BB962C8B-B14F-4D97-AF65-F5344CB8AC3E}">
        <p14:creationId xmlns:p14="http://schemas.microsoft.com/office/powerpoint/2010/main" val="25270968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CE49C7-08A7-5864-A0BC-BA4011D804D7}"/>
            </a:ext>
          </a:extLst>
        </p:cNvPr>
        <p:cNvGrpSpPr/>
        <p:nvPr/>
      </p:nvGrpSpPr>
      <p:grpSpPr>
        <a:xfrm>
          <a:off x="0" y="0"/>
          <a:ext cx="0" cy="0"/>
          <a:chOff x="0" y="0"/>
          <a:chExt cx="0" cy="0"/>
        </a:xfrm>
      </p:grpSpPr>
      <p:sp>
        <p:nvSpPr>
          <p:cNvPr id="79" name="Content Placeholder 3">
            <a:extLst>
              <a:ext uri="{FF2B5EF4-FFF2-40B4-BE49-F238E27FC236}">
                <a16:creationId xmlns:a16="http://schemas.microsoft.com/office/drawing/2014/main" id="{36CA01FC-FAE5-5AB3-2DE0-A09A8E9071E9}"/>
              </a:ext>
            </a:extLst>
          </p:cNvPr>
          <p:cNvSpPr>
            <a:spLocks noGrp="1"/>
          </p:cNvSpPr>
          <p:nvPr>
            <p:ph sz="half" idx="1"/>
          </p:nvPr>
        </p:nvSpPr>
        <p:spPr>
          <a:xfrm>
            <a:off x="838200" y="2024408"/>
            <a:ext cx="5181600" cy="4351338"/>
          </a:xfrm>
        </p:spPr>
        <p:txBody>
          <a:bodyPr vert="horz" lIns="91440" tIns="45720" rIns="91440" bIns="45720" rtlCol="0">
            <a:normAutofit/>
          </a:bodyPr>
          <a:lstStyle/>
          <a:p>
            <a:r>
              <a:rPr lang="en-US" sz="2200"/>
              <a:t>Find the area of the two rectangular faces using formula: A=2</a:t>
            </a:r>
            <a:r>
              <a:rPr lang="en-US" sz="2200" i="1"/>
              <a:t>lw</a:t>
            </a:r>
          </a:p>
          <a:p>
            <a:r>
              <a:rPr lang="en-US" sz="2200"/>
              <a:t>Find the area of two identical triangular faces:  A=(2) (½) </a:t>
            </a:r>
            <a:r>
              <a:rPr lang="en-US" sz="2200" i="1" err="1"/>
              <a:t>bh</a:t>
            </a:r>
            <a:endParaRPr lang="en-US" sz="2200" i="1"/>
          </a:p>
          <a:p>
            <a:r>
              <a:rPr lang="en-US" sz="2200"/>
              <a:t>Add the areas to get the total area of the faces of the triangular prism that are on the surface of the composite figure</a:t>
            </a:r>
          </a:p>
          <a:p>
            <a:r>
              <a:rPr lang="en-US" sz="2200"/>
              <a:t>Add the two areas to get the total surface area of the composite figure.</a:t>
            </a:r>
          </a:p>
        </p:txBody>
      </p:sp>
      <p:sp>
        <p:nvSpPr>
          <p:cNvPr id="2" name="Title 1">
            <a:extLst>
              <a:ext uri="{FF2B5EF4-FFF2-40B4-BE49-F238E27FC236}">
                <a16:creationId xmlns:a16="http://schemas.microsoft.com/office/drawing/2014/main" id="{29609683-95EF-B8F4-9481-04D0D40DBEF2}"/>
              </a:ext>
            </a:extLst>
          </p:cNvPr>
          <p:cNvSpPr>
            <a:spLocks noGrp="1"/>
          </p:cNvSpPr>
          <p:nvPr>
            <p:ph type="title"/>
          </p:nvPr>
        </p:nvSpPr>
        <p:spPr>
          <a:xfrm>
            <a:off x="1058305" y="588485"/>
            <a:ext cx="11062358" cy="1240315"/>
          </a:xfrm>
        </p:spPr>
        <p:txBody>
          <a:bodyPr vert="horz" lIns="91440" tIns="45720" rIns="91440" bIns="45720" rtlCol="0">
            <a:normAutofit/>
          </a:bodyPr>
          <a:lstStyle/>
          <a:p>
            <a:r>
              <a:rPr lang="en-US" sz="4100" dirty="0"/>
              <a:t>Calculating the Surface Area with a Triangular Prisms</a:t>
            </a:r>
          </a:p>
        </p:txBody>
      </p:sp>
      <p:pic>
        <p:nvPicPr>
          <p:cNvPr id="5" name="Picture 4" descr="A diagram of a rectangular object&#10;&#10;Description automatically generated">
            <a:extLst>
              <a:ext uri="{FF2B5EF4-FFF2-40B4-BE49-F238E27FC236}">
                <a16:creationId xmlns:a16="http://schemas.microsoft.com/office/drawing/2014/main" id="{399305DD-CD03-C161-6F9C-61F181A00FA8}"/>
              </a:ext>
            </a:extLst>
          </p:cNvPr>
          <p:cNvPicPr>
            <a:picLocks noChangeAspect="1"/>
          </p:cNvPicPr>
          <p:nvPr/>
        </p:nvPicPr>
        <p:blipFill rotWithShape="1">
          <a:blip r:embed="rId3"/>
          <a:srcRect l="865" r="-1" b="-1"/>
          <a:stretch/>
        </p:blipFill>
        <p:spPr>
          <a:xfrm>
            <a:off x="6172202" y="2024408"/>
            <a:ext cx="5181600" cy="4351338"/>
          </a:xfrm>
          <a:prstGeom prst="rect">
            <a:avLst/>
          </a:prstGeom>
          <a:noFill/>
        </p:spPr>
      </p:pic>
    </p:spTree>
    <p:extLst>
      <p:ext uri="{BB962C8B-B14F-4D97-AF65-F5344CB8AC3E}">
        <p14:creationId xmlns:p14="http://schemas.microsoft.com/office/powerpoint/2010/main" val="31745533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4044C0-7BFF-D946-FE3A-ABE0C2496F03}"/>
              </a:ext>
            </a:extLst>
          </p:cNvPr>
          <p:cNvSpPr>
            <a:spLocks noGrp="1"/>
          </p:cNvSpPr>
          <p:nvPr>
            <p:ph type="title"/>
          </p:nvPr>
        </p:nvSpPr>
        <p:spPr>
          <a:xfrm>
            <a:off x="914401" y="591668"/>
            <a:ext cx="6397496" cy="1544951"/>
          </a:xfrm>
        </p:spPr>
        <p:txBody>
          <a:bodyPr vert="horz" lIns="91440" tIns="45720" rIns="91440" bIns="45720" rtlCol="0" anchor="ctr">
            <a:normAutofit/>
          </a:bodyPr>
          <a:lstStyle/>
          <a:p>
            <a:pPr>
              <a:lnSpc>
                <a:spcPct val="100000"/>
              </a:lnSpc>
            </a:pPr>
            <a:r>
              <a:rPr lang="en-US"/>
              <a:t>Practice Problems</a:t>
            </a:r>
          </a:p>
        </p:txBody>
      </p:sp>
      <p:pic>
        <p:nvPicPr>
          <p:cNvPr id="5" name="Content Placeholder 4" descr="young mathmatician or businessman showing theory of relativity. Need more stuff like this:">
            <a:extLst>
              <a:ext uri="{FF2B5EF4-FFF2-40B4-BE49-F238E27FC236}">
                <a16:creationId xmlns:a16="http://schemas.microsoft.com/office/drawing/2014/main" id="{3929E1F6-8869-CBF4-A68A-43035282DB5A}"/>
              </a:ext>
            </a:extLst>
          </p:cNvPr>
          <p:cNvPicPr>
            <a:picLocks noGrp="1" noChangeAspect="1"/>
          </p:cNvPicPr>
          <p:nvPr>
            <p:ph sz="half" idx="1"/>
          </p:nvPr>
        </p:nvPicPr>
        <p:blipFill rotWithShape="1">
          <a:blip r:embed="rId3"/>
          <a:srcRect l="14330" r="44059" b="1"/>
          <a:stretch/>
        </p:blipFill>
        <p:spPr>
          <a:xfrm>
            <a:off x="7924803" y="1"/>
            <a:ext cx="4267197" cy="6870626"/>
          </a:xfrm>
          <a:prstGeom prst="rect">
            <a:avLst/>
          </a:prstGeom>
        </p:spPr>
      </p:pic>
      <p:sp>
        <p:nvSpPr>
          <p:cNvPr id="4" name="Content Placeholder 3">
            <a:extLst>
              <a:ext uri="{FF2B5EF4-FFF2-40B4-BE49-F238E27FC236}">
                <a16:creationId xmlns:a16="http://schemas.microsoft.com/office/drawing/2014/main" id="{6D8AC39E-71D4-8312-BA04-3B1F61B874F6}"/>
              </a:ext>
            </a:extLst>
          </p:cNvPr>
          <p:cNvSpPr>
            <a:spLocks noGrp="1"/>
          </p:cNvSpPr>
          <p:nvPr>
            <p:ph sz="half" idx="2"/>
          </p:nvPr>
        </p:nvSpPr>
        <p:spPr>
          <a:xfrm>
            <a:off x="914400" y="2143910"/>
            <a:ext cx="6096000" cy="4033054"/>
          </a:xfrm>
        </p:spPr>
        <p:txBody>
          <a:bodyPr vert="horz" lIns="91440" tIns="45720" rIns="91440" bIns="45720" rtlCol="0">
            <a:normAutofit/>
          </a:bodyPr>
          <a:lstStyle/>
          <a:p>
            <a:r>
              <a:rPr lang="en-US"/>
              <a:t>Use the formulas we learned to solve practice problems</a:t>
            </a:r>
          </a:p>
          <a:p>
            <a:r>
              <a:rPr lang="en-US"/>
              <a:t>Identify the cubes and right prisms in the complex 3D objects</a:t>
            </a:r>
          </a:p>
        </p:txBody>
      </p:sp>
    </p:spTree>
    <p:extLst>
      <p:ext uri="{BB962C8B-B14F-4D97-AF65-F5344CB8AC3E}">
        <p14:creationId xmlns:p14="http://schemas.microsoft.com/office/powerpoint/2010/main" val="19993129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5765B8-4165-7259-CACC-4073CAB70EA0}"/>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2A4CE9EF-DA37-3093-6417-25E2F56BE5F9}"/>
              </a:ext>
            </a:extLst>
          </p:cNvPr>
          <p:cNvPicPr>
            <a:picLocks noChangeAspect="1"/>
          </p:cNvPicPr>
          <p:nvPr/>
        </p:nvPicPr>
        <p:blipFill>
          <a:blip r:embed="rId2"/>
          <a:stretch>
            <a:fillRect/>
          </a:stretch>
        </p:blipFill>
        <p:spPr>
          <a:xfrm>
            <a:off x="838200" y="2075621"/>
            <a:ext cx="5181600" cy="4248911"/>
          </a:xfrm>
          <a:prstGeom prst="rect">
            <a:avLst/>
          </a:prstGeom>
          <a:noFill/>
        </p:spPr>
      </p:pic>
      <p:sp>
        <p:nvSpPr>
          <p:cNvPr id="2" name="Title 1">
            <a:extLst>
              <a:ext uri="{FF2B5EF4-FFF2-40B4-BE49-F238E27FC236}">
                <a16:creationId xmlns:a16="http://schemas.microsoft.com/office/drawing/2014/main" id="{8B6B6911-E5B2-B9A3-9521-7964817C3B08}"/>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Practice Problem</a:t>
            </a:r>
          </a:p>
        </p:txBody>
      </p:sp>
      <p:sp>
        <p:nvSpPr>
          <p:cNvPr id="12" name="Content Placeholder 3">
            <a:extLst>
              <a:ext uri="{FF2B5EF4-FFF2-40B4-BE49-F238E27FC236}">
                <a16:creationId xmlns:a16="http://schemas.microsoft.com/office/drawing/2014/main" id="{990FDFC5-D25F-378C-4103-AF9B1D399790}"/>
              </a:ext>
            </a:extLst>
          </p:cNvPr>
          <p:cNvSpPr>
            <a:spLocks noGrp="1"/>
          </p:cNvSpPr>
          <p:nvPr>
            <p:ph sz="half" idx="13"/>
          </p:nvPr>
        </p:nvSpPr>
        <p:spPr>
          <a:xfrm>
            <a:off x="6172202" y="2024408"/>
            <a:ext cx="5181600" cy="4351338"/>
          </a:xfrm>
        </p:spPr>
        <p:txBody>
          <a:bodyPr/>
          <a:lstStyle/>
          <a:p>
            <a:endParaRPr lang="en-US"/>
          </a:p>
        </p:txBody>
      </p:sp>
    </p:spTree>
    <p:extLst>
      <p:ext uri="{BB962C8B-B14F-4D97-AF65-F5344CB8AC3E}">
        <p14:creationId xmlns:p14="http://schemas.microsoft.com/office/powerpoint/2010/main" val="8665440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diagram of a cake&#10;&#10;Description automatically generated">
            <a:extLst>
              <a:ext uri="{FF2B5EF4-FFF2-40B4-BE49-F238E27FC236}">
                <a16:creationId xmlns:a16="http://schemas.microsoft.com/office/drawing/2014/main" id="{CDCE8761-7958-9663-02C2-23EE7DE5E5A3}"/>
              </a:ext>
            </a:extLst>
          </p:cNvPr>
          <p:cNvPicPr>
            <a:picLocks noGrp="1" noChangeAspect="1"/>
          </p:cNvPicPr>
          <p:nvPr>
            <p:ph sz="half" idx="1"/>
          </p:nvPr>
        </p:nvPicPr>
        <p:blipFill>
          <a:blip r:embed="rId2"/>
          <a:stretch>
            <a:fillRect/>
          </a:stretch>
        </p:blipFill>
        <p:spPr>
          <a:xfrm>
            <a:off x="1208929" y="2024408"/>
            <a:ext cx="4440141" cy="4351338"/>
          </a:xfrm>
          <a:prstGeom prst="rect">
            <a:avLst/>
          </a:prstGeom>
          <a:noFill/>
        </p:spPr>
      </p:pic>
      <p:sp>
        <p:nvSpPr>
          <p:cNvPr id="2" name="Title 1">
            <a:extLst>
              <a:ext uri="{FF2B5EF4-FFF2-40B4-BE49-F238E27FC236}">
                <a16:creationId xmlns:a16="http://schemas.microsoft.com/office/drawing/2014/main" id="{F17D8B00-F48A-1594-6E1A-4468FA96591D}"/>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Practice </a:t>
            </a:r>
          </a:p>
        </p:txBody>
      </p:sp>
    </p:spTree>
    <p:extLst>
      <p:ext uri="{BB962C8B-B14F-4D97-AF65-F5344CB8AC3E}">
        <p14:creationId xmlns:p14="http://schemas.microsoft.com/office/powerpoint/2010/main" val="21858783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4AB8A-2B3A-81AF-504C-BB0D9154196F}"/>
              </a:ext>
            </a:extLst>
          </p:cNvPr>
          <p:cNvSpPr>
            <a:spLocks noGrp="1"/>
          </p:cNvSpPr>
          <p:nvPr>
            <p:ph type="title"/>
          </p:nvPr>
        </p:nvSpPr>
        <p:spPr>
          <a:xfrm>
            <a:off x="393465" y="203981"/>
            <a:ext cx="9914859" cy="1329004"/>
          </a:xfrm>
        </p:spPr>
        <p:txBody>
          <a:bodyPr/>
          <a:lstStyle/>
          <a:p>
            <a:r>
              <a:rPr lang="en-US" dirty="0"/>
              <a:t>Keywords</a:t>
            </a:r>
          </a:p>
        </p:txBody>
      </p:sp>
      <p:sp>
        <p:nvSpPr>
          <p:cNvPr id="3" name="Content Placeholder 2">
            <a:extLst>
              <a:ext uri="{FF2B5EF4-FFF2-40B4-BE49-F238E27FC236}">
                <a16:creationId xmlns:a16="http://schemas.microsoft.com/office/drawing/2014/main" id="{1FAF5FBF-720B-6B53-A3A6-22822686F888}"/>
              </a:ext>
            </a:extLst>
          </p:cNvPr>
          <p:cNvSpPr>
            <a:spLocks noGrp="1"/>
          </p:cNvSpPr>
          <p:nvPr>
            <p:ph idx="1"/>
          </p:nvPr>
        </p:nvSpPr>
        <p:spPr>
          <a:xfrm>
            <a:off x="1574042" y="1316897"/>
            <a:ext cx="9914860" cy="5192392"/>
          </a:xfrm>
        </p:spPr>
        <p:txBody>
          <a:bodyPr vert="horz" lIns="91440" tIns="45720" rIns="91440" bIns="45720" rtlCol="0" anchor="t">
            <a:normAutofit/>
          </a:bodyPr>
          <a:lstStyle/>
          <a:p>
            <a:r>
              <a:rPr lang="en-US" b="1" dirty="0">
                <a:ea typeface="+mn-lt"/>
                <a:cs typeface="+mn-lt"/>
              </a:rPr>
              <a:t>composite three-dimensional figure</a:t>
            </a:r>
            <a:r>
              <a:rPr lang="en-US" dirty="0">
                <a:ea typeface="+mn-lt"/>
                <a:cs typeface="+mn-lt"/>
              </a:rPr>
              <a:t> – a three-dimensional figure made up of two or more three-dimensional figures </a:t>
            </a:r>
          </a:p>
          <a:p>
            <a:r>
              <a:rPr lang="en-US" b="1" dirty="0">
                <a:ea typeface="+mn-lt"/>
                <a:cs typeface="+mn-lt"/>
              </a:rPr>
              <a:t>cube </a:t>
            </a:r>
            <a:r>
              <a:rPr lang="en-US" dirty="0">
                <a:ea typeface="+mn-lt"/>
                <a:cs typeface="+mn-lt"/>
              </a:rPr>
              <a:t>– a right prism with bases and lateral faces that are congruent squares </a:t>
            </a:r>
            <a:endParaRPr lang="en-US">
              <a:ea typeface="+mn-lt"/>
              <a:cs typeface="+mn-lt"/>
            </a:endParaRPr>
          </a:p>
          <a:p>
            <a:r>
              <a:rPr lang="en-US" b="1" dirty="0">
                <a:ea typeface="+mn-lt"/>
                <a:cs typeface="+mn-lt"/>
              </a:rPr>
              <a:t>right prism</a:t>
            </a:r>
            <a:r>
              <a:rPr lang="en-US" dirty="0">
                <a:ea typeface="+mn-lt"/>
                <a:cs typeface="+mn-lt"/>
              </a:rPr>
              <a:t> – a three-dimensional figure with two faces, called bases, that are congruent, parallel polygons aligned one directly opposite the other, and lateral faces that are congruent rectangles </a:t>
            </a:r>
          </a:p>
          <a:p>
            <a:r>
              <a:rPr lang="en-US" b="1" dirty="0">
                <a:ea typeface="+mn-lt"/>
                <a:cs typeface="+mn-lt"/>
              </a:rPr>
              <a:t>right</a:t>
            </a:r>
            <a:r>
              <a:rPr lang="en-US" dirty="0">
                <a:ea typeface="+mn-lt"/>
                <a:cs typeface="+mn-lt"/>
              </a:rPr>
              <a:t> </a:t>
            </a:r>
            <a:r>
              <a:rPr lang="en-US" b="1" dirty="0">
                <a:ea typeface="+mn-lt"/>
                <a:cs typeface="+mn-lt"/>
              </a:rPr>
              <a:t>rectangular</a:t>
            </a:r>
            <a:r>
              <a:rPr lang="en-US" dirty="0">
                <a:ea typeface="+mn-lt"/>
                <a:cs typeface="+mn-lt"/>
              </a:rPr>
              <a:t> </a:t>
            </a:r>
            <a:r>
              <a:rPr lang="en-US" b="1" dirty="0">
                <a:ea typeface="+mn-lt"/>
                <a:cs typeface="+mn-lt"/>
              </a:rPr>
              <a:t>prism</a:t>
            </a:r>
            <a:r>
              <a:rPr lang="en-US" dirty="0">
                <a:ea typeface="+mn-lt"/>
                <a:cs typeface="+mn-lt"/>
              </a:rPr>
              <a:t> – a right prism with bases that are rectangles </a:t>
            </a:r>
          </a:p>
          <a:p>
            <a:r>
              <a:rPr lang="en-US" b="1" dirty="0">
                <a:ea typeface="+mn-lt"/>
                <a:cs typeface="+mn-lt"/>
              </a:rPr>
              <a:t>right triangular prism</a:t>
            </a:r>
            <a:r>
              <a:rPr lang="en-US" dirty="0">
                <a:ea typeface="+mn-lt"/>
                <a:cs typeface="+mn-lt"/>
              </a:rPr>
              <a:t> – a right prism with bases that are triangles surface area – the measure of the total area of the surface of a three-dimensional shape</a:t>
            </a:r>
          </a:p>
          <a:p>
            <a:r>
              <a:rPr lang="en-US" b="1" dirty="0"/>
              <a:t>surface area</a:t>
            </a:r>
            <a:r>
              <a:rPr lang="en-US" dirty="0"/>
              <a:t> – the measure of the total area of the surface of a three-dimensional shape</a:t>
            </a:r>
          </a:p>
        </p:txBody>
      </p:sp>
    </p:spTree>
    <p:extLst>
      <p:ext uri="{BB962C8B-B14F-4D97-AF65-F5344CB8AC3E}">
        <p14:creationId xmlns:p14="http://schemas.microsoft.com/office/powerpoint/2010/main" val="17932077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0EF9616-805C-DFEA-33C6-051DC228964E}"/>
              </a:ext>
            </a:extLst>
          </p:cNvPr>
          <p:cNvPicPr>
            <a:picLocks noChangeAspect="1"/>
          </p:cNvPicPr>
          <p:nvPr/>
        </p:nvPicPr>
        <p:blipFill>
          <a:blip r:embed="rId2"/>
          <a:stretch>
            <a:fillRect/>
          </a:stretch>
        </p:blipFill>
        <p:spPr>
          <a:xfrm>
            <a:off x="2800350" y="76200"/>
            <a:ext cx="6591300" cy="6705600"/>
          </a:xfrm>
          <a:prstGeom prst="rect">
            <a:avLst/>
          </a:prstGeom>
        </p:spPr>
      </p:pic>
    </p:spTree>
    <p:extLst>
      <p:ext uri="{BB962C8B-B14F-4D97-AF65-F5344CB8AC3E}">
        <p14:creationId xmlns:p14="http://schemas.microsoft.com/office/powerpoint/2010/main" val="14186070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014928E-CD26-6B53-EE04-9BB65B9D850F}"/>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206DF3D-EFE5-C18C-37C3-8F867DBC59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7131" y="2832100"/>
            <a:ext cx="3397738" cy="1193800"/>
          </a:xfrm>
          <a:prstGeom prst="rect">
            <a:avLst/>
          </a:prstGeom>
        </p:spPr>
      </p:pic>
    </p:spTree>
    <p:extLst>
      <p:ext uri="{BB962C8B-B14F-4D97-AF65-F5344CB8AC3E}">
        <p14:creationId xmlns:p14="http://schemas.microsoft.com/office/powerpoint/2010/main" val="4172026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3D69B-584E-3F93-5742-3D32C5FFBC2D}"/>
              </a:ext>
            </a:extLst>
          </p:cNvPr>
          <p:cNvSpPr>
            <a:spLocks noGrp="1"/>
          </p:cNvSpPr>
          <p:nvPr>
            <p:ph type="title" idx="4294967295"/>
          </p:nvPr>
        </p:nvSpPr>
        <p:spPr>
          <a:xfrm>
            <a:off x="2502040" y="121536"/>
            <a:ext cx="5777802" cy="1155700"/>
          </a:xfrm>
        </p:spPr>
        <p:txBody>
          <a:bodyPr vert="horz" lIns="91440" tIns="45720" rIns="91440" bIns="45720" rtlCol="0" anchor="ctr">
            <a:normAutofit/>
          </a:bodyPr>
          <a:lstStyle/>
          <a:p>
            <a:pPr>
              <a:lnSpc>
                <a:spcPct val="100000"/>
              </a:lnSpc>
            </a:pPr>
            <a:r>
              <a:rPr lang="en-US" dirty="0"/>
              <a:t>Identifying the Shapes</a:t>
            </a:r>
          </a:p>
        </p:txBody>
      </p:sp>
      <p:pic>
        <p:nvPicPr>
          <p:cNvPr id="8" name="Picture 7" descr="Composite 3D Figure">
            <a:extLst>
              <a:ext uri="{FF2B5EF4-FFF2-40B4-BE49-F238E27FC236}">
                <a16:creationId xmlns:a16="http://schemas.microsoft.com/office/drawing/2014/main" id="{DD683D50-F05A-BBF3-F548-8E03763F7E6F}"/>
              </a:ext>
            </a:extLst>
          </p:cNvPr>
          <p:cNvPicPr>
            <a:picLocks noChangeAspect="1"/>
          </p:cNvPicPr>
          <p:nvPr/>
        </p:nvPicPr>
        <p:blipFill>
          <a:blip r:embed="rId3"/>
          <a:stretch>
            <a:fillRect/>
          </a:stretch>
        </p:blipFill>
        <p:spPr>
          <a:xfrm>
            <a:off x="7010401" y="3413294"/>
            <a:ext cx="4572000" cy="1943449"/>
          </a:xfrm>
          <a:prstGeom prst="rect">
            <a:avLst/>
          </a:prstGeom>
        </p:spPr>
      </p:pic>
      <p:sp>
        <p:nvSpPr>
          <p:cNvPr id="9" name="Content Placeholder 3">
            <a:extLst>
              <a:ext uri="{FF2B5EF4-FFF2-40B4-BE49-F238E27FC236}">
                <a16:creationId xmlns:a16="http://schemas.microsoft.com/office/drawing/2014/main" id="{65486599-9572-5D1D-08E1-DD939E00CF8D}"/>
              </a:ext>
            </a:extLst>
          </p:cNvPr>
          <p:cNvSpPr>
            <a:spLocks noGrp="1"/>
          </p:cNvSpPr>
          <p:nvPr>
            <p:ph type="body" sz="quarter" idx="13"/>
          </p:nvPr>
        </p:nvSpPr>
        <p:spPr>
          <a:xfrm>
            <a:off x="107004" y="1989255"/>
            <a:ext cx="9344025" cy="1155700"/>
          </a:xfrm>
        </p:spPr>
        <p:txBody>
          <a:bodyPr vert="horz" lIns="91440" tIns="45720" rIns="91440" bIns="45720" rtlCol="0">
            <a:normAutofit fontScale="92500" lnSpcReduction="10000"/>
          </a:bodyPr>
          <a:lstStyle/>
          <a:p>
            <a:r>
              <a:rPr lang="en-US" sz="2400" dirty="0"/>
              <a:t>Identify the cubes and right prisms in the 3D object</a:t>
            </a:r>
          </a:p>
          <a:p>
            <a:endParaRPr lang="en-US" sz="2400" dirty="0"/>
          </a:p>
          <a:p>
            <a:r>
              <a:rPr lang="en-US" sz="2400" dirty="0"/>
              <a:t>Count the number of each shape</a:t>
            </a:r>
          </a:p>
        </p:txBody>
      </p:sp>
    </p:spTree>
    <p:extLst>
      <p:ext uri="{BB962C8B-B14F-4D97-AF65-F5344CB8AC3E}">
        <p14:creationId xmlns:p14="http://schemas.microsoft.com/office/powerpoint/2010/main" val="5747923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484C4-20A3-0454-ECF7-5135EE941765}"/>
              </a:ext>
            </a:extLst>
          </p:cNvPr>
          <p:cNvSpPr>
            <a:spLocks noGrp="1"/>
          </p:cNvSpPr>
          <p:nvPr>
            <p:ph type="title"/>
          </p:nvPr>
        </p:nvSpPr>
        <p:spPr/>
        <p:txBody>
          <a:bodyPr vert="horz" lIns="91440" tIns="45720" rIns="91440" bIns="45720" rtlCol="0" anchor="ctr">
            <a:normAutofit/>
          </a:bodyPr>
          <a:lstStyle/>
          <a:p>
            <a:pPr>
              <a:lnSpc>
                <a:spcPct val="100000"/>
              </a:lnSpc>
            </a:pPr>
            <a:r>
              <a:rPr lang="en-US" sz="3700" dirty="0"/>
              <a:t>Calculating the Surface Area of Cubes</a:t>
            </a:r>
          </a:p>
        </p:txBody>
      </p:sp>
      <p:sp>
        <p:nvSpPr>
          <p:cNvPr id="4" name="Content Placeholder 3">
            <a:extLst>
              <a:ext uri="{FF2B5EF4-FFF2-40B4-BE49-F238E27FC236}">
                <a16:creationId xmlns:a16="http://schemas.microsoft.com/office/drawing/2014/main" id="{66821AC9-2C47-FAC8-D80B-F41A527E7E00}"/>
              </a:ext>
            </a:extLst>
          </p:cNvPr>
          <p:cNvSpPr>
            <a:spLocks noGrp="1"/>
          </p:cNvSpPr>
          <p:nvPr>
            <p:ph idx="1"/>
          </p:nvPr>
        </p:nvSpPr>
        <p:spPr/>
        <p:txBody>
          <a:bodyPr vert="horz" lIns="91440" tIns="45720" rIns="91440" bIns="45720" rtlCol="0">
            <a:normAutofit/>
          </a:bodyPr>
          <a:lstStyle/>
          <a:p>
            <a:r>
              <a:rPr lang="en-US"/>
              <a:t>Find the area of one face of the cube</a:t>
            </a:r>
          </a:p>
          <a:p>
            <a:r>
              <a:rPr lang="en-US"/>
              <a:t>Multiply by 6 for the total surface area</a:t>
            </a:r>
          </a:p>
        </p:txBody>
      </p:sp>
      <p:pic>
        <p:nvPicPr>
          <p:cNvPr id="9" name="Picture 8" descr="Volume of A Cube - GCSE Maths - Steps, Examples &amp; Worksheet">
            <a:extLst>
              <a:ext uri="{FF2B5EF4-FFF2-40B4-BE49-F238E27FC236}">
                <a16:creationId xmlns:a16="http://schemas.microsoft.com/office/drawing/2014/main" id="{91327AAE-E5B7-B626-0B79-D6F6F8BDA46B}"/>
              </a:ext>
            </a:extLst>
          </p:cNvPr>
          <p:cNvPicPr>
            <a:picLocks noChangeAspect="1"/>
          </p:cNvPicPr>
          <p:nvPr/>
        </p:nvPicPr>
        <p:blipFill>
          <a:blip r:embed="rId3"/>
          <a:stretch>
            <a:fillRect/>
          </a:stretch>
        </p:blipFill>
        <p:spPr>
          <a:xfrm>
            <a:off x="7010401" y="2724844"/>
            <a:ext cx="4572000" cy="3320349"/>
          </a:xfrm>
          <a:prstGeom prst="rect">
            <a:avLst/>
          </a:prstGeom>
        </p:spPr>
      </p:pic>
    </p:spTree>
    <p:extLst>
      <p:ext uri="{BB962C8B-B14F-4D97-AF65-F5344CB8AC3E}">
        <p14:creationId xmlns:p14="http://schemas.microsoft.com/office/powerpoint/2010/main" val="42795883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B3BFB-4AC5-F5D3-F287-EB0B817DC900}"/>
              </a:ext>
            </a:extLst>
          </p:cNvPr>
          <p:cNvSpPr>
            <a:spLocks noGrp="1"/>
          </p:cNvSpPr>
          <p:nvPr>
            <p:ph type="title"/>
          </p:nvPr>
        </p:nvSpPr>
        <p:spPr/>
        <p:txBody>
          <a:bodyPr vert="horz" lIns="91440" tIns="45720" rIns="91440" bIns="45720" rtlCol="0" anchor="ctr">
            <a:normAutofit fontScale="90000"/>
          </a:bodyPr>
          <a:lstStyle/>
          <a:p>
            <a:pPr>
              <a:lnSpc>
                <a:spcPct val="100000"/>
              </a:lnSpc>
            </a:pPr>
            <a:r>
              <a:rPr lang="en-US" dirty="0"/>
              <a:t>Calculating the Surface Area of Right Prisms</a:t>
            </a:r>
          </a:p>
        </p:txBody>
      </p:sp>
      <p:sp>
        <p:nvSpPr>
          <p:cNvPr id="79" name="Content Placeholder 3">
            <a:extLst>
              <a:ext uri="{FF2B5EF4-FFF2-40B4-BE49-F238E27FC236}">
                <a16:creationId xmlns:a16="http://schemas.microsoft.com/office/drawing/2014/main" id="{13A661EB-B9AE-CAD3-F264-3E3804825811}"/>
              </a:ext>
            </a:extLst>
          </p:cNvPr>
          <p:cNvSpPr>
            <a:spLocks noGrp="1"/>
          </p:cNvSpPr>
          <p:nvPr>
            <p:ph idx="1"/>
          </p:nvPr>
        </p:nvSpPr>
        <p:spPr/>
        <p:txBody>
          <a:bodyPr vert="horz" lIns="91440" tIns="45720" rIns="91440" bIns="45720" rtlCol="0" anchor="t">
            <a:normAutofit/>
          </a:bodyPr>
          <a:lstStyle/>
          <a:p>
            <a:r>
              <a:rPr lang="en-US"/>
              <a:t>Find the area of the two bases of the right prism</a:t>
            </a:r>
          </a:p>
          <a:p>
            <a:r>
              <a:rPr lang="en-US"/>
              <a:t>Find the perimeter of one base and multiply by the height</a:t>
            </a:r>
          </a:p>
          <a:p>
            <a:r>
              <a:rPr lang="en-US"/>
              <a:t>Add the areas from step 1 and 2 for the total surface area</a:t>
            </a:r>
          </a:p>
        </p:txBody>
      </p:sp>
      <p:pic>
        <p:nvPicPr>
          <p:cNvPr id="3" name="Picture 2" descr="A rectangular prism with a rectangle in the middle&#10;&#10;Description automatically generated">
            <a:extLst>
              <a:ext uri="{FF2B5EF4-FFF2-40B4-BE49-F238E27FC236}">
                <a16:creationId xmlns:a16="http://schemas.microsoft.com/office/drawing/2014/main" id="{45D69C55-D7BF-CC49-07C7-2AD2BF7D3A50}"/>
              </a:ext>
            </a:extLst>
          </p:cNvPr>
          <p:cNvPicPr>
            <a:picLocks noChangeAspect="1"/>
          </p:cNvPicPr>
          <p:nvPr/>
        </p:nvPicPr>
        <p:blipFill rotWithShape="1">
          <a:blip r:embed="rId3">
            <a:extLst>
              <a:ext uri="{837473B0-CC2E-450A-ABE3-18F120FF3D39}">
                <a1611:picAttrSrcUrl xmlns:a1611="http://schemas.microsoft.com/office/drawing/2016/11/main" r:id="rId4"/>
              </a:ext>
            </a:extLst>
          </a:blip>
          <a:srcRect l="17576" r="16801" b="-2"/>
          <a:stretch/>
        </p:blipFill>
        <p:spPr>
          <a:xfrm>
            <a:off x="8441081" y="3429000"/>
            <a:ext cx="2782091" cy="3066659"/>
          </a:xfrm>
          <a:prstGeom prst="rect">
            <a:avLst/>
          </a:prstGeom>
        </p:spPr>
      </p:pic>
    </p:spTree>
    <p:extLst>
      <p:ext uri="{BB962C8B-B14F-4D97-AF65-F5344CB8AC3E}">
        <p14:creationId xmlns:p14="http://schemas.microsoft.com/office/powerpoint/2010/main" val="4314620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EE1A0-580B-B708-B51F-E3DDDCE8E7FE}"/>
              </a:ext>
            </a:extLst>
          </p:cNvPr>
          <p:cNvSpPr>
            <a:spLocks noGrp="1"/>
          </p:cNvSpPr>
          <p:nvPr>
            <p:ph type="title"/>
          </p:nvPr>
        </p:nvSpPr>
        <p:spPr>
          <a:xfrm>
            <a:off x="1011676" y="914399"/>
            <a:ext cx="3814549" cy="1188517"/>
          </a:xfrm>
        </p:spPr>
        <p:txBody>
          <a:bodyPr vert="horz" lIns="91440" tIns="45720" rIns="91440" bIns="45720" rtlCol="0" anchor="b">
            <a:normAutofit fontScale="90000"/>
          </a:bodyPr>
          <a:lstStyle/>
          <a:p>
            <a:r>
              <a:rPr lang="en-US" sz="4400"/>
              <a:t>Practice Problem</a:t>
            </a:r>
          </a:p>
        </p:txBody>
      </p:sp>
      <p:pic>
        <p:nvPicPr>
          <p:cNvPr id="5" name="Picture 4" descr="A diagram of a rectangular shape&#10;&#10;Description automatically generated">
            <a:extLst>
              <a:ext uri="{FF2B5EF4-FFF2-40B4-BE49-F238E27FC236}">
                <a16:creationId xmlns:a16="http://schemas.microsoft.com/office/drawing/2014/main" id="{E61DF03B-C574-FDF7-D956-EADD193CFB4A}"/>
              </a:ext>
            </a:extLst>
          </p:cNvPr>
          <p:cNvPicPr>
            <a:picLocks noChangeAspect="1"/>
          </p:cNvPicPr>
          <p:nvPr/>
        </p:nvPicPr>
        <p:blipFill>
          <a:blip r:embed="rId2"/>
          <a:stretch>
            <a:fillRect/>
          </a:stretch>
        </p:blipFill>
        <p:spPr>
          <a:xfrm>
            <a:off x="5893052" y="1288383"/>
            <a:ext cx="5689348" cy="4281233"/>
          </a:xfrm>
          <a:prstGeom prst="rect">
            <a:avLst/>
          </a:prstGeom>
        </p:spPr>
      </p:pic>
    </p:spTree>
    <p:extLst>
      <p:ext uri="{BB962C8B-B14F-4D97-AF65-F5344CB8AC3E}">
        <p14:creationId xmlns:p14="http://schemas.microsoft.com/office/powerpoint/2010/main" val="42593782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diagram of a rectangular object with a rectangular object in the middle&#10;&#10;Description automatically generated">
            <a:extLst>
              <a:ext uri="{FF2B5EF4-FFF2-40B4-BE49-F238E27FC236}">
                <a16:creationId xmlns:a16="http://schemas.microsoft.com/office/drawing/2014/main" id="{1D65B806-7A89-F9A0-9DD0-EC29E10F9EAE}"/>
              </a:ext>
            </a:extLst>
          </p:cNvPr>
          <p:cNvPicPr>
            <a:picLocks noChangeAspect="1"/>
          </p:cNvPicPr>
          <p:nvPr/>
        </p:nvPicPr>
        <p:blipFill rotWithShape="1">
          <a:blip r:embed="rId2"/>
          <a:srcRect b="16357"/>
          <a:stretch/>
        </p:blipFill>
        <p:spPr>
          <a:xfrm>
            <a:off x="20" y="10"/>
            <a:ext cx="12191980" cy="6857990"/>
          </a:xfrm>
          <a:prstGeom prst="rect">
            <a:avLst/>
          </a:prstGeom>
        </p:spPr>
      </p:pic>
    </p:spTree>
    <p:extLst>
      <p:ext uri="{BB962C8B-B14F-4D97-AF65-F5344CB8AC3E}">
        <p14:creationId xmlns:p14="http://schemas.microsoft.com/office/powerpoint/2010/main" val="19120213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03C8EA-3D37-C3C7-9B09-84449562F54A}"/>
            </a:ext>
          </a:extLst>
        </p:cNvPr>
        <p:cNvGrpSpPr/>
        <p:nvPr/>
      </p:nvGrpSpPr>
      <p:grpSpPr>
        <a:xfrm>
          <a:off x="0" y="0"/>
          <a:ext cx="0" cy="0"/>
          <a:chOff x="0" y="0"/>
          <a:chExt cx="0" cy="0"/>
        </a:xfrm>
      </p:grpSpPr>
      <p:pic>
        <p:nvPicPr>
          <p:cNvPr id="2" name="Picture 1" descr="A white paper with black text&#10;&#10;Description automatically generated">
            <a:extLst>
              <a:ext uri="{FF2B5EF4-FFF2-40B4-BE49-F238E27FC236}">
                <a16:creationId xmlns:a16="http://schemas.microsoft.com/office/drawing/2014/main" id="{3132F934-D158-AEBD-2B73-E6C5132C2694}"/>
              </a:ext>
            </a:extLst>
          </p:cNvPr>
          <p:cNvPicPr>
            <a:picLocks noChangeAspect="1"/>
          </p:cNvPicPr>
          <p:nvPr/>
        </p:nvPicPr>
        <p:blipFill>
          <a:blip r:embed="rId2"/>
          <a:stretch>
            <a:fillRect/>
          </a:stretch>
        </p:blipFill>
        <p:spPr>
          <a:xfrm>
            <a:off x="2743200" y="309562"/>
            <a:ext cx="6705600" cy="6238875"/>
          </a:xfrm>
          <a:prstGeom prst="rect">
            <a:avLst/>
          </a:prstGeom>
        </p:spPr>
      </p:pic>
      <p:pic>
        <p:nvPicPr>
          <p:cNvPr id="3" name="Picture 2">
            <a:extLst>
              <a:ext uri="{FF2B5EF4-FFF2-40B4-BE49-F238E27FC236}">
                <a16:creationId xmlns:a16="http://schemas.microsoft.com/office/drawing/2014/main" id="{D5AA1F51-2955-65AC-DD31-E4CA2999CF1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5347" y="6229854"/>
            <a:ext cx="1294346" cy="454770"/>
          </a:xfrm>
          <a:prstGeom prst="rect">
            <a:avLst/>
          </a:prstGeom>
        </p:spPr>
      </p:pic>
    </p:spTree>
    <p:extLst>
      <p:ext uri="{BB962C8B-B14F-4D97-AF65-F5344CB8AC3E}">
        <p14:creationId xmlns:p14="http://schemas.microsoft.com/office/powerpoint/2010/main" val="18161377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839C0-D720-A1D1-0B8D-0A9DC0BBB4F8}"/>
            </a:ext>
          </a:extLst>
        </p:cNvPr>
        <p:cNvGrpSpPr/>
        <p:nvPr/>
      </p:nvGrpSpPr>
      <p:grpSpPr>
        <a:xfrm>
          <a:off x="0" y="0"/>
          <a:ext cx="0" cy="0"/>
          <a:chOff x="0" y="0"/>
          <a:chExt cx="0" cy="0"/>
        </a:xfrm>
      </p:grpSpPr>
      <p:pic>
        <p:nvPicPr>
          <p:cNvPr id="3" name="Picture 2" descr="A white paper with text and numbers&#10;&#10;Description automatically generated">
            <a:extLst>
              <a:ext uri="{FF2B5EF4-FFF2-40B4-BE49-F238E27FC236}">
                <a16:creationId xmlns:a16="http://schemas.microsoft.com/office/drawing/2014/main" id="{F0FD7AA3-CB64-5556-055A-9F8AC2CE86DD}"/>
              </a:ext>
            </a:extLst>
          </p:cNvPr>
          <p:cNvPicPr>
            <a:picLocks noChangeAspect="1"/>
          </p:cNvPicPr>
          <p:nvPr/>
        </p:nvPicPr>
        <p:blipFill>
          <a:blip r:embed="rId2"/>
          <a:stretch>
            <a:fillRect/>
          </a:stretch>
        </p:blipFill>
        <p:spPr>
          <a:xfrm>
            <a:off x="3228975" y="447675"/>
            <a:ext cx="5734050" cy="5962650"/>
          </a:xfrm>
          <a:prstGeom prst="rect">
            <a:avLst/>
          </a:prstGeom>
        </p:spPr>
      </p:pic>
      <p:pic>
        <p:nvPicPr>
          <p:cNvPr id="2" name="Picture 1">
            <a:extLst>
              <a:ext uri="{FF2B5EF4-FFF2-40B4-BE49-F238E27FC236}">
                <a16:creationId xmlns:a16="http://schemas.microsoft.com/office/drawing/2014/main" id="{3F374ABB-D18B-E80A-9838-ABECFEF0D68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5347" y="6229854"/>
            <a:ext cx="1294346" cy="454770"/>
          </a:xfrm>
          <a:prstGeom prst="rect">
            <a:avLst/>
          </a:prstGeom>
        </p:spPr>
      </p:pic>
    </p:spTree>
    <p:extLst>
      <p:ext uri="{BB962C8B-B14F-4D97-AF65-F5344CB8AC3E}">
        <p14:creationId xmlns:p14="http://schemas.microsoft.com/office/powerpoint/2010/main" val="2016575901"/>
      </p:ext>
    </p:extLst>
  </p:cSld>
  <p:clrMapOvr>
    <a:masterClrMapping/>
  </p:clrMapOvr>
</p:sld>
</file>

<file path=ppt/theme/theme1.xml><?xml version="1.0" encoding="utf-8"?>
<a:theme xmlns:a="http://schemas.openxmlformats.org/drawingml/2006/main" name="Pearson Theme">
  <a:themeElements>
    <a:clrScheme name="Custom 2">
      <a:dk1>
        <a:srgbClr val="000000"/>
      </a:dk1>
      <a:lt1>
        <a:srgbClr val="FFFFFF"/>
      </a:lt1>
      <a:dk2>
        <a:srgbClr val="5C194D"/>
      </a:dk2>
      <a:lt2>
        <a:srgbClr val="4FC0BE"/>
      </a:lt2>
      <a:accent1>
        <a:srgbClr val="752156"/>
      </a:accent1>
      <a:accent2>
        <a:srgbClr val="74D4D3"/>
      </a:accent2>
      <a:accent3>
        <a:srgbClr val="E9057E"/>
      </a:accent3>
      <a:accent4>
        <a:srgbClr val="E5A61A"/>
      </a:accent4>
      <a:accent5>
        <a:srgbClr val="D1DA0E"/>
      </a:accent5>
      <a:accent6>
        <a:srgbClr val="70AD47"/>
      </a:accent6>
      <a:hlink>
        <a:srgbClr val="BE0367"/>
      </a:hlink>
      <a:folHlink>
        <a:srgbClr val="F6B3D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arson Theme" id="{C9080996-AA16-4B68-A987-23A4610E507D}" vid="{6DAE7AAB-0EE7-488B-BCFF-767A9DD5AB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cd61488-c322-43d0-89b6-881a41f9ed06" xsi:nil="true"/>
    <lcf76f155ced4ddcb4097134ff3c332f xmlns="1d252d0b-cd19-4c95-9ea0-58e2e745ab15">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3253CDB32E9C94BAEF96199C7312ABF" ma:contentTypeVersion="18" ma:contentTypeDescription="Create a new document." ma:contentTypeScope="" ma:versionID="ba25de75f5e2d66382cf6327b7200477">
  <xsd:schema xmlns:xsd="http://www.w3.org/2001/XMLSchema" xmlns:xs="http://www.w3.org/2001/XMLSchema" xmlns:p="http://schemas.microsoft.com/office/2006/metadata/properties" xmlns:ns2="1d252d0b-cd19-4c95-9ea0-58e2e745ab15" xmlns:ns3="bcd61488-c322-43d0-89b6-881a41f9ed06" targetNamespace="http://schemas.microsoft.com/office/2006/metadata/properties" ma:root="true" ma:fieldsID="3e20a721a71c1ac7897d10d9a9355766" ns2:_="" ns3:_="">
    <xsd:import namespace="1d252d0b-cd19-4c95-9ea0-58e2e745ab15"/>
    <xsd:import namespace="bcd61488-c322-43d0-89b6-881a41f9ed0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LengthInSeconds"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252d0b-cd19-4c95-9ea0-58e2e745ab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cd61488-c322-43d0-89b6-881a41f9ed0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38c3b31f-b40f-44ce-8907-04bee1560fcd}" ma:internalName="TaxCatchAll" ma:showField="CatchAllData" ma:web="bcd61488-c322-43d0-89b6-881a41f9ed0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A17CB49-D907-4DBE-947C-CDFD5A41BB68}">
  <ds:schemaRefs>
    <ds:schemaRef ds:uri="http://schemas.microsoft.com/office/2006/metadata/properties"/>
    <ds:schemaRef ds:uri="http://schemas.microsoft.com/office/infopath/2007/PartnerControls"/>
    <ds:schemaRef ds:uri="bcd61488-c322-43d0-89b6-881a41f9ed06"/>
    <ds:schemaRef ds:uri="1d252d0b-cd19-4c95-9ea0-58e2e745ab15"/>
  </ds:schemaRefs>
</ds:datastoreItem>
</file>

<file path=customXml/itemProps2.xml><?xml version="1.0" encoding="utf-8"?>
<ds:datastoreItem xmlns:ds="http://schemas.openxmlformats.org/officeDocument/2006/customXml" ds:itemID="{721D2575-C39F-4C52-9785-4B01A5038842}">
  <ds:schemaRefs>
    <ds:schemaRef ds:uri="http://schemas.microsoft.com/sharepoint/v3/contenttype/forms"/>
  </ds:schemaRefs>
</ds:datastoreItem>
</file>

<file path=customXml/itemProps3.xml><?xml version="1.0" encoding="utf-8"?>
<ds:datastoreItem xmlns:ds="http://schemas.openxmlformats.org/officeDocument/2006/customXml" ds:itemID="{7529F061-BD1B-4A14-8DF2-54B46C2028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d252d0b-cd19-4c95-9ea0-58e2e745ab15"/>
    <ds:schemaRef ds:uri="bcd61488-c322-43d0-89b6-881a41f9ed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Pearson Theme</Template>
  <TotalTime>18</TotalTime>
  <Words>1033</Words>
  <Application>Microsoft Office PowerPoint</Application>
  <PresentationFormat>Widescreen</PresentationFormat>
  <Paragraphs>64</Paragraphs>
  <Slides>21</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Calibri Light</vt:lpstr>
      <vt:lpstr>Open Sans Light</vt:lpstr>
      <vt:lpstr>Open Sans Semibold</vt:lpstr>
      <vt:lpstr>Pearson Theme</vt:lpstr>
      <vt:lpstr>PowerPoint Presentation</vt:lpstr>
      <vt:lpstr>Keywords</vt:lpstr>
      <vt:lpstr>Identifying the Shapes</vt:lpstr>
      <vt:lpstr>Calculating the Surface Area of Cubes</vt:lpstr>
      <vt:lpstr>Calculating the Surface Area of Right Prisms</vt:lpstr>
      <vt:lpstr>Practice Problem</vt:lpstr>
      <vt:lpstr>PowerPoint Presentation</vt:lpstr>
      <vt:lpstr>PowerPoint Presentation</vt:lpstr>
      <vt:lpstr>PowerPoint Presentation</vt:lpstr>
      <vt:lpstr>PowerPoint Presentation</vt:lpstr>
      <vt:lpstr>PowerPoint Presentation</vt:lpstr>
      <vt:lpstr>Adding the Surface Areas</vt:lpstr>
      <vt:lpstr>Keywords</vt:lpstr>
      <vt:lpstr>Real World Examples Using Surface Area of Composite Figures</vt:lpstr>
      <vt:lpstr>Solving Surface Area Problems of Complex 3D Objects</vt:lpstr>
      <vt:lpstr>Calculating the Surface Area with a Triangular Prisms</vt:lpstr>
      <vt:lpstr>Practice Problems</vt:lpstr>
      <vt:lpstr>Practice Problem</vt:lpstr>
      <vt:lpstr>Practice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Rachel Murray</cp:lastModifiedBy>
  <cp:revision>217</cp:revision>
  <dcterms:created xsi:type="dcterms:W3CDTF">2024-01-09T13:06:15Z</dcterms:created>
  <dcterms:modified xsi:type="dcterms:W3CDTF">2024-01-21T23:08:52Z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0x01010013253CDB32E9C94BAEF96199C7312ABF</vt:lpwstr>
  </property>
  <property fmtid="{D5CDD505-2E9C-101B-9397-08002B2CF9AE}" pid="3" name="MediaServiceImageTags">
    <vt:lpwstr/>
  </property>
</Properties>
</file>