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7"/>
  </p:notesMasterIdLst>
  <p:sldIdLst>
    <p:sldId id="256" r:id="rId5"/>
    <p:sldId id="264" r:id="rId6"/>
    <p:sldId id="257" r:id="rId7"/>
    <p:sldId id="260" r:id="rId8"/>
    <p:sldId id="258" r:id="rId9"/>
    <p:sldId id="259" r:id="rId10"/>
    <p:sldId id="261" r:id="rId11"/>
    <p:sldId id="265" r:id="rId12"/>
    <p:sldId id="266" r:id="rId13"/>
    <p:sldId id="262" r:id="rId14"/>
    <p:sldId id="268"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A062D-0A57-3503-E5F1-C4E52677C1B1}" v="3" dt="2023-12-14T16:29:45.338"/>
    <p1510:client id="{C5C55537-25BD-D7A3-264B-C6670F36DFE7}" v="486" dt="2024-01-08T22:58:06.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10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DA7D9-0360-4FD1-BD15-8378FE285F85}"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13A82-6E19-4B8B-A4DC-4D3C75B59C7E}" type="slidenum">
              <a:t>‹#›</a:t>
            </a:fld>
            <a:endParaRPr lang="en-US"/>
          </a:p>
        </p:txBody>
      </p:sp>
    </p:spTree>
    <p:extLst>
      <p:ext uri="{BB962C8B-B14F-4D97-AF65-F5344CB8AC3E}">
        <p14:creationId xmlns:p14="http://schemas.microsoft.com/office/powerpoint/2010/main" val="3206358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discovering the relationship between circumference and area of a circle! In this presentation, we will explore the basic concepts and formulas relating to circles, and how we can use these to understand the relationship between the circumference and area of a circle. By the end of this presentation, you will be able to use these concepts to solve problems involving circles in real-world situations.</a:t>
            </a:r>
          </a:p>
        </p:txBody>
      </p:sp>
      <p:sp>
        <p:nvSpPr>
          <p:cNvPr id="4" name="Slide Number Placeholder 3"/>
          <p:cNvSpPr>
            <a:spLocks noGrp="1"/>
          </p:cNvSpPr>
          <p:nvPr>
            <p:ph type="sldNum" sz="quarter" idx="5"/>
          </p:nvPr>
        </p:nvSpPr>
        <p:spPr/>
        <p:txBody>
          <a:bodyPr/>
          <a:lstStyle/>
          <a:p>
            <a:fld id="{A89E641C-EB0E-4F58-94BA-9F7AA87A6D4D}" type="slidenum">
              <a:t>1</a:t>
            </a:fld>
            <a:endParaRPr lang="en-US"/>
          </a:p>
        </p:txBody>
      </p:sp>
    </p:spTree>
    <p:extLst>
      <p:ext uri="{BB962C8B-B14F-4D97-AF65-F5344CB8AC3E}">
        <p14:creationId xmlns:p14="http://schemas.microsoft.com/office/powerpoint/2010/main" val="166616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can begin to understand the relationship between circumference and area, we need to understand what a circle is. A circle is a two-dimensional shape that is perfectly round. It has no angles or corners, and all points on its boundary are equidistant from its center. We can represent a circle using a variety of formulas and measurements, including its diameter, radius, circumference, and area.</a:t>
            </a:r>
          </a:p>
        </p:txBody>
      </p:sp>
      <p:sp>
        <p:nvSpPr>
          <p:cNvPr id="4" name="Slide Number Placeholder 3"/>
          <p:cNvSpPr>
            <a:spLocks noGrp="1"/>
          </p:cNvSpPr>
          <p:nvPr>
            <p:ph type="sldNum" sz="quarter" idx="5"/>
          </p:nvPr>
        </p:nvSpPr>
        <p:spPr/>
        <p:txBody>
          <a:bodyPr/>
          <a:lstStyle/>
          <a:p>
            <a:fld id="{A89E641C-EB0E-4F58-94BA-9F7AA87A6D4D}" type="slidenum">
              <a:t>3</a:t>
            </a:fld>
            <a:endParaRPr lang="en-US"/>
          </a:p>
        </p:txBody>
      </p:sp>
    </p:spTree>
    <p:extLst>
      <p:ext uri="{BB962C8B-B14F-4D97-AF65-F5344CB8AC3E}">
        <p14:creationId xmlns:p14="http://schemas.microsoft.com/office/powerpoint/2010/main" val="244707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Circles can be found all around us in everyday life. Examples of circles in real-world situations include wheels, clocks, and pizza. Understanding the relationship between the circumference and area of a circle can help us in practical situations, such as calculating the distance traveled by a bicycle wheel or determining the amount of pizza needed to feed a group of people.</a:t>
            </a:r>
          </a:p>
        </p:txBody>
      </p:sp>
      <p:sp>
        <p:nvSpPr>
          <p:cNvPr id="4" name="Slide Number Placeholder 3"/>
          <p:cNvSpPr>
            <a:spLocks noGrp="1"/>
          </p:cNvSpPr>
          <p:nvPr>
            <p:ph type="sldNum" sz="quarter" idx="5"/>
          </p:nvPr>
        </p:nvSpPr>
        <p:spPr/>
        <p:txBody>
          <a:bodyPr/>
          <a:lstStyle/>
          <a:p>
            <a:fld id="{A89E641C-EB0E-4F58-94BA-9F7AA87A6D4D}" type="slidenum">
              <a:t>4</a:t>
            </a:fld>
            <a:endParaRPr lang="en-US"/>
          </a:p>
        </p:txBody>
      </p:sp>
    </p:spTree>
    <p:extLst>
      <p:ext uri="{BB962C8B-B14F-4D97-AF65-F5344CB8AC3E}">
        <p14:creationId xmlns:p14="http://schemas.microsoft.com/office/powerpoint/2010/main" val="128561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circumference of a circle is the distance around its boundary. It is equal to the diameter of the circle multiplied by pi (π). We can use this formula to calculate the circumference of any circle, as long as we know its diameter or radius. Circumference is an important measurement to know when dealing with circles, as it can help us solve problems involving the perimeter or length of curved objects.</a:t>
            </a:r>
          </a:p>
        </p:txBody>
      </p:sp>
      <p:sp>
        <p:nvSpPr>
          <p:cNvPr id="4" name="Slide Number Placeholder 3"/>
          <p:cNvSpPr>
            <a:spLocks noGrp="1"/>
          </p:cNvSpPr>
          <p:nvPr>
            <p:ph type="sldNum" sz="quarter" idx="5"/>
          </p:nvPr>
        </p:nvSpPr>
        <p:spPr/>
        <p:txBody>
          <a:bodyPr/>
          <a:lstStyle/>
          <a:p>
            <a:fld id="{A89E641C-EB0E-4F58-94BA-9F7AA87A6D4D}" type="slidenum">
              <a:t>5</a:t>
            </a:fld>
            <a:endParaRPr lang="en-US"/>
          </a:p>
        </p:txBody>
      </p:sp>
    </p:spTree>
    <p:extLst>
      <p:ext uri="{BB962C8B-B14F-4D97-AF65-F5344CB8AC3E}">
        <p14:creationId xmlns:p14="http://schemas.microsoft.com/office/powerpoint/2010/main" val="190723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area of a circle is the amount of space it takes up inside its boundary. It is equal to the radius of the circle squared (multiplied by π). We can use this formula to calculate the area of any circle, as long as we know its radius or diameter. Area is an important measurement to know when dealing with circles, as it can help us solve problems involving the surface area or volume of curved objects.</a:t>
            </a:r>
          </a:p>
        </p:txBody>
      </p:sp>
      <p:sp>
        <p:nvSpPr>
          <p:cNvPr id="4" name="Slide Number Placeholder 3"/>
          <p:cNvSpPr>
            <a:spLocks noGrp="1"/>
          </p:cNvSpPr>
          <p:nvPr>
            <p:ph type="sldNum" sz="quarter" idx="5"/>
          </p:nvPr>
        </p:nvSpPr>
        <p:spPr/>
        <p:txBody>
          <a:bodyPr/>
          <a:lstStyle/>
          <a:p>
            <a:fld id="{A89E641C-EB0E-4F58-94BA-9F7AA87A6D4D}" type="slidenum">
              <a:t>6</a:t>
            </a:fld>
            <a:endParaRPr lang="en-US"/>
          </a:p>
        </p:txBody>
      </p:sp>
    </p:spTree>
    <p:extLst>
      <p:ext uri="{BB962C8B-B14F-4D97-AF65-F5344CB8AC3E}">
        <p14:creationId xmlns:p14="http://schemas.microsoft.com/office/powerpoint/2010/main" val="123895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complete a table for circumference and area of a circle, we need to know the radius of the circle. Once we know the radius, we can use the formulas 2πr and πr² to calculate the circumference and area, respectively. By filling out the table with the calculated values for different radii, we can see the relationship between the circumference and area of a circle.</a:t>
            </a:r>
          </a:p>
        </p:txBody>
      </p:sp>
      <p:sp>
        <p:nvSpPr>
          <p:cNvPr id="4" name="Slide Number Placeholder 3"/>
          <p:cNvSpPr>
            <a:spLocks noGrp="1"/>
          </p:cNvSpPr>
          <p:nvPr>
            <p:ph type="sldNum" sz="quarter" idx="5"/>
          </p:nvPr>
        </p:nvSpPr>
        <p:spPr/>
        <p:txBody>
          <a:bodyPr/>
          <a:lstStyle/>
          <a:p>
            <a:fld id="{CA613A82-6E19-4B8B-A4DC-4D3C75B59C7E}" type="slidenum">
              <a:t>7</a:t>
            </a:fld>
            <a:endParaRPr lang="en-US"/>
          </a:p>
        </p:txBody>
      </p:sp>
    </p:spTree>
    <p:extLst>
      <p:ext uri="{BB962C8B-B14F-4D97-AF65-F5344CB8AC3E}">
        <p14:creationId xmlns:p14="http://schemas.microsoft.com/office/powerpoint/2010/main" val="4030754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complete a table for the circumference and area of a circle with a radius of 3 units. Using the formula 2πr, we can calculate that the circumference of the circle is 6π units. Using the formula πr², we can calculate that the area of the circle is 9π square units. By filling out the table with the calculated values for different radii, we can see the relationship between the circumference and area of a circle.</a:t>
            </a:r>
          </a:p>
        </p:txBody>
      </p:sp>
      <p:sp>
        <p:nvSpPr>
          <p:cNvPr id="4" name="Slide Number Placeholder 3"/>
          <p:cNvSpPr>
            <a:spLocks noGrp="1"/>
          </p:cNvSpPr>
          <p:nvPr>
            <p:ph type="sldNum" sz="quarter" idx="5"/>
          </p:nvPr>
        </p:nvSpPr>
        <p:spPr/>
        <p:txBody>
          <a:bodyPr/>
          <a:lstStyle/>
          <a:p>
            <a:fld id="{CA613A82-6E19-4B8B-A4DC-4D3C75B59C7E}" type="slidenum">
              <a:t>10</a:t>
            </a:fld>
            <a:endParaRPr lang="en-US"/>
          </a:p>
        </p:txBody>
      </p:sp>
    </p:spTree>
    <p:extLst>
      <p:ext uri="{BB962C8B-B14F-4D97-AF65-F5344CB8AC3E}">
        <p14:creationId xmlns:p14="http://schemas.microsoft.com/office/powerpoint/2010/main" val="270471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complete a table for the circumference and area of a circle with a radius of 3 units. Using the formula 2πr, we can calculate that the circumference of the circle is 6π units. Using the formula πr², we can calculate that the area of the circle is 9π square units. By filling out the table with the calculated values for different radii, we can see the relationship between the circumference and area of a circle.</a:t>
            </a:r>
          </a:p>
        </p:txBody>
      </p:sp>
      <p:sp>
        <p:nvSpPr>
          <p:cNvPr id="4" name="Slide Number Placeholder 3"/>
          <p:cNvSpPr>
            <a:spLocks noGrp="1"/>
          </p:cNvSpPr>
          <p:nvPr>
            <p:ph type="sldNum" sz="quarter" idx="5"/>
          </p:nvPr>
        </p:nvSpPr>
        <p:spPr/>
        <p:txBody>
          <a:bodyPr/>
          <a:lstStyle/>
          <a:p>
            <a:fld id="{CA613A82-6E19-4B8B-A4DC-4D3C75B59C7E}" type="slidenum">
              <a:t>11</a:t>
            </a:fld>
            <a:endParaRPr lang="en-US"/>
          </a:p>
        </p:txBody>
      </p:sp>
    </p:spTree>
    <p:extLst>
      <p:ext uri="{BB962C8B-B14F-4D97-AF65-F5344CB8AC3E}">
        <p14:creationId xmlns:p14="http://schemas.microsoft.com/office/powerpoint/2010/main" val="38121496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41914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1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5758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504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08943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15613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647222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358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40517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8088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1013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9310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4200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78777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9758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99486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2346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le with arrows and a circle with arrows&#10;&#10;Description automatically generated">
            <a:extLst>
              <a:ext uri="{FF2B5EF4-FFF2-40B4-BE49-F238E27FC236}">
                <a16:creationId xmlns:a16="http://schemas.microsoft.com/office/drawing/2014/main" id="{F3DA30C2-E307-0FD6-DC04-4564239146C0}"/>
              </a:ext>
            </a:extLst>
          </p:cNvPr>
          <p:cNvPicPr>
            <a:picLocks noChangeAspect="1"/>
          </p:cNvPicPr>
          <p:nvPr/>
        </p:nvPicPr>
        <p:blipFill>
          <a:blip r:embed="rId3"/>
          <a:stretch>
            <a:fillRect/>
          </a:stretch>
        </p:blipFill>
        <p:spPr>
          <a:xfrm>
            <a:off x="6096000" y="3239444"/>
            <a:ext cx="4371630" cy="3217779"/>
          </a:xfrm>
          <a:prstGeom prst="rect">
            <a:avLst/>
          </a:prstGeom>
          <a:noFill/>
        </p:spPr>
      </p:pic>
      <p:sp>
        <p:nvSpPr>
          <p:cNvPr id="10" name="Content Placeholder 3">
            <a:extLst>
              <a:ext uri="{FF2B5EF4-FFF2-40B4-BE49-F238E27FC236}">
                <a16:creationId xmlns:a16="http://schemas.microsoft.com/office/drawing/2014/main" id="{30D3586B-7EA1-34DE-4EED-3F48E77BF412}"/>
              </a:ext>
            </a:extLst>
          </p:cNvPr>
          <p:cNvSpPr>
            <a:spLocks noGrp="1"/>
          </p:cNvSpPr>
          <p:nvPr>
            <p:ph type="body" sz="quarter" idx="13"/>
          </p:nvPr>
        </p:nvSpPr>
        <p:spPr>
          <a:xfrm>
            <a:off x="348222" y="400777"/>
            <a:ext cx="6801608" cy="1238250"/>
          </a:xfrm>
        </p:spPr>
        <p:txBody>
          <a:bodyPr/>
          <a:lstStyle/>
          <a:p>
            <a:r>
              <a:rPr lang="en-US" dirty="0"/>
              <a:t>Math 7B, Unit 5 Lesson 6</a:t>
            </a:r>
          </a:p>
        </p:txBody>
      </p:sp>
      <p:sp>
        <p:nvSpPr>
          <p:cNvPr id="6" name="Text Placeholder 5">
            <a:extLst>
              <a:ext uri="{FF2B5EF4-FFF2-40B4-BE49-F238E27FC236}">
                <a16:creationId xmlns:a16="http://schemas.microsoft.com/office/drawing/2014/main" id="{DE061015-3141-B1AA-FC27-C73A17A82936}"/>
              </a:ext>
            </a:extLst>
          </p:cNvPr>
          <p:cNvSpPr>
            <a:spLocks noGrp="1"/>
          </p:cNvSpPr>
          <p:nvPr>
            <p:ph type="body" sz="quarter" idx="14"/>
          </p:nvPr>
        </p:nvSpPr>
        <p:spPr>
          <a:xfrm>
            <a:off x="175098" y="1517514"/>
            <a:ext cx="9491416" cy="1542409"/>
          </a:xfrm>
        </p:spPr>
        <p:txBody>
          <a:bodyPr/>
          <a:lstStyle/>
          <a:p>
            <a:r>
              <a:rPr lang="en-US" sz="4000" dirty="0"/>
              <a:t>Discovering the Relationship between Circumference and Area of a Circle</a:t>
            </a:r>
          </a:p>
        </p:txBody>
      </p:sp>
      <p:pic>
        <p:nvPicPr>
          <p:cNvPr id="8" name="Picture 7">
            <a:extLst>
              <a:ext uri="{FF2B5EF4-FFF2-40B4-BE49-F238E27FC236}">
                <a16:creationId xmlns:a16="http://schemas.microsoft.com/office/drawing/2014/main" id="{6CDA5DAD-696A-C35B-3532-DCF8874102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98" y="6036713"/>
            <a:ext cx="1800184" cy="632497"/>
          </a:xfrm>
          <a:prstGeom prst="rect">
            <a:avLst/>
          </a:prstGeom>
        </p:spPr>
      </p:pic>
    </p:spTree>
    <p:extLst>
      <p:ext uri="{BB962C8B-B14F-4D97-AF65-F5344CB8AC3E}">
        <p14:creationId xmlns:p14="http://schemas.microsoft.com/office/powerpoint/2010/main" val="333592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5AC3-75C3-AC74-45B5-07F5FDA9369F}"/>
              </a:ext>
            </a:extLst>
          </p:cNvPr>
          <p:cNvSpPr>
            <a:spLocks noGrp="1"/>
          </p:cNvSpPr>
          <p:nvPr>
            <p:ph type="title"/>
          </p:nvPr>
        </p:nvSpPr>
        <p:spPr/>
        <p:txBody>
          <a:bodyPr vert="horz" lIns="91440" tIns="45720" rIns="91440" bIns="45720" rtlCol="0" anchor="ctr">
            <a:normAutofit/>
          </a:bodyPr>
          <a:lstStyle/>
          <a:p>
            <a:r>
              <a:rPr lang="en-US" sz="3400" dirty="0"/>
              <a:t>Table for Circumference and Area of a Circle</a:t>
            </a:r>
          </a:p>
        </p:txBody>
      </p:sp>
      <p:graphicFrame>
        <p:nvGraphicFramePr>
          <p:cNvPr id="17" name="Table 16">
            <a:extLst>
              <a:ext uri="{FF2B5EF4-FFF2-40B4-BE49-F238E27FC236}">
                <a16:creationId xmlns:a16="http://schemas.microsoft.com/office/drawing/2014/main" id="{DB4DAAB6-4954-18BE-3D4B-4C20356FDC12}"/>
              </a:ext>
            </a:extLst>
          </p:cNvPr>
          <p:cNvGraphicFramePr>
            <a:graphicFrameLocks noGrp="1"/>
          </p:cNvGraphicFramePr>
          <p:nvPr>
            <p:extLst>
              <p:ext uri="{D42A27DB-BD31-4B8C-83A1-F6EECF244321}">
                <p14:modId xmlns:p14="http://schemas.microsoft.com/office/powerpoint/2010/main" val="253206535"/>
              </p:ext>
            </p:extLst>
          </p:nvPr>
        </p:nvGraphicFramePr>
        <p:xfrm>
          <a:off x="6255435" y="4519683"/>
          <a:ext cx="5250769" cy="1466850"/>
        </p:xfrm>
        <a:graphic>
          <a:graphicData uri="http://schemas.openxmlformats.org/drawingml/2006/table">
            <a:tbl>
              <a:tblPr firstRow="1" bandRow="1">
                <a:tableStyleId>{5C22544A-7EE6-4342-B048-85BDC9FD1C3A}</a:tableStyleId>
              </a:tblPr>
              <a:tblGrid>
                <a:gridCol w="1645667">
                  <a:extLst>
                    <a:ext uri="{9D8B030D-6E8A-4147-A177-3AD203B41FA5}">
                      <a16:colId xmlns:a16="http://schemas.microsoft.com/office/drawing/2014/main" val="786613270"/>
                    </a:ext>
                  </a:extLst>
                </a:gridCol>
                <a:gridCol w="2081426">
                  <a:extLst>
                    <a:ext uri="{9D8B030D-6E8A-4147-A177-3AD203B41FA5}">
                      <a16:colId xmlns:a16="http://schemas.microsoft.com/office/drawing/2014/main" val="88549760"/>
                    </a:ext>
                  </a:extLst>
                </a:gridCol>
                <a:gridCol w="1523676">
                  <a:extLst>
                    <a:ext uri="{9D8B030D-6E8A-4147-A177-3AD203B41FA5}">
                      <a16:colId xmlns:a16="http://schemas.microsoft.com/office/drawing/2014/main" val="3770538059"/>
                    </a:ext>
                  </a:extLst>
                </a:gridCol>
              </a:tblGrid>
              <a:tr h="733425">
                <a:tc>
                  <a:txBody>
                    <a:bodyPr/>
                    <a:lstStyle/>
                    <a:p>
                      <a:pPr algn="ctr" latinLnBrk="0"/>
                      <a:r>
                        <a:rPr lang="en-US" b="1" dirty="0">
                          <a:solidFill>
                            <a:schemeClr val="tx2"/>
                          </a:solidFill>
                          <a:effectLst/>
                          <a:latin typeface="Palatino"/>
                        </a:rPr>
                        <a:t>Radius</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latinLnBrk="0"/>
                      <a:r>
                        <a:rPr lang="en-US" b="1" dirty="0">
                          <a:solidFill>
                            <a:schemeClr val="tx2"/>
                          </a:solidFill>
                          <a:effectLst/>
                          <a:latin typeface="Palatino"/>
                        </a:rPr>
                        <a:t>Circumference</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latinLnBrk="0"/>
                      <a:r>
                        <a:rPr lang="en-US" b="1" dirty="0">
                          <a:solidFill>
                            <a:schemeClr val="tx2"/>
                          </a:solidFill>
                          <a:effectLst/>
                          <a:latin typeface="Palatino"/>
                        </a:rPr>
                        <a:t>Area</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4527084"/>
                  </a:ext>
                </a:extLst>
              </a:tr>
              <a:tr h="733425">
                <a:tc>
                  <a:txBody>
                    <a:bodyPr/>
                    <a:lstStyle/>
                    <a:p>
                      <a:pPr latinLnBrk="0"/>
                      <a:r>
                        <a:rPr lang="en-US" dirty="0">
                          <a:effectLst/>
                          <a:latin typeface="Palatino"/>
                        </a:rPr>
                        <a:t>6 in.</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latinLnBrk="0"/>
                      <a:br>
                        <a:rPr lang="en-US" dirty="0">
                          <a:effectLst/>
                          <a:latin typeface="Palatino"/>
                        </a:rPr>
                      </a:br>
                      <a:endParaRPr lang="en-US"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latinLnBrk="0"/>
                      <a:br>
                        <a:rPr lang="en-US" dirty="0">
                          <a:effectLst/>
                          <a:latin typeface="Palatino"/>
                        </a:rPr>
                      </a:br>
                      <a:endParaRPr lang="en-US"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2413124"/>
                  </a:ext>
                </a:extLst>
              </a:tr>
            </a:tbl>
          </a:graphicData>
        </a:graphic>
      </p:graphicFrame>
      <p:sp>
        <p:nvSpPr>
          <p:cNvPr id="18" name="TextBox 17">
            <a:extLst>
              <a:ext uri="{FF2B5EF4-FFF2-40B4-BE49-F238E27FC236}">
                <a16:creationId xmlns:a16="http://schemas.microsoft.com/office/drawing/2014/main" id="{45B9A099-344F-F5D2-C52C-21D15E525A4A}"/>
              </a:ext>
            </a:extLst>
          </p:cNvPr>
          <p:cNvSpPr txBox="1"/>
          <p:nvPr/>
        </p:nvSpPr>
        <p:spPr>
          <a:xfrm>
            <a:off x="4685491" y="5008317"/>
            <a:ext cx="10713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5A8D"/>
                </a:solidFill>
                <a:latin typeface="Arial Nova Light"/>
              </a:rPr>
              <a:t>C=2πr</a:t>
            </a:r>
            <a:endParaRPr lang="en-US" sz="2000" dirty="0">
              <a:solidFill>
                <a:srgbClr val="005A8D"/>
              </a:solidFill>
              <a:latin typeface="Arial Nova Light"/>
              <a:cs typeface="Arial"/>
            </a:endParaRPr>
          </a:p>
        </p:txBody>
      </p:sp>
      <p:sp>
        <p:nvSpPr>
          <p:cNvPr id="19" name="TextBox 18">
            <a:extLst>
              <a:ext uri="{FF2B5EF4-FFF2-40B4-BE49-F238E27FC236}">
                <a16:creationId xmlns:a16="http://schemas.microsoft.com/office/drawing/2014/main" id="{61FBA1A5-99C2-1866-36E5-0B3FABCEC013}"/>
              </a:ext>
            </a:extLst>
          </p:cNvPr>
          <p:cNvSpPr txBox="1"/>
          <p:nvPr/>
        </p:nvSpPr>
        <p:spPr>
          <a:xfrm>
            <a:off x="4722231" y="5408427"/>
            <a:ext cx="968991" cy="411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latin typeface="Arial Nova Light"/>
              </a:rPr>
              <a:t>A=πr2</a:t>
            </a:r>
            <a:endParaRPr lang="en-US" sz="2000" dirty="0">
              <a:solidFill>
                <a:schemeClr val="tx2"/>
              </a:solidFill>
              <a:latin typeface="Arial Nova Light"/>
              <a:cs typeface="Arial"/>
            </a:endParaRPr>
          </a:p>
        </p:txBody>
      </p:sp>
      <p:sp>
        <p:nvSpPr>
          <p:cNvPr id="20" name="TextBox 19">
            <a:extLst>
              <a:ext uri="{FF2B5EF4-FFF2-40B4-BE49-F238E27FC236}">
                <a16:creationId xmlns:a16="http://schemas.microsoft.com/office/drawing/2014/main" id="{C7265AD7-81A1-C17F-8107-E3CD53770251}"/>
              </a:ext>
            </a:extLst>
          </p:cNvPr>
          <p:cNvSpPr txBox="1"/>
          <p:nvPr/>
        </p:nvSpPr>
        <p:spPr>
          <a:xfrm>
            <a:off x="4535607" y="4593199"/>
            <a:ext cx="15603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dirty="0">
                <a:solidFill>
                  <a:srgbClr val="005A8D"/>
                </a:solidFill>
                <a:latin typeface="Arial Nova Light"/>
              </a:rPr>
              <a:t>Formulas</a:t>
            </a:r>
            <a:endParaRPr lang="en-US" u="sng" dirty="0"/>
          </a:p>
        </p:txBody>
      </p:sp>
      <p:sp>
        <p:nvSpPr>
          <p:cNvPr id="5" name="Content Placeholder 4">
            <a:extLst>
              <a:ext uri="{FF2B5EF4-FFF2-40B4-BE49-F238E27FC236}">
                <a16:creationId xmlns:a16="http://schemas.microsoft.com/office/drawing/2014/main" id="{D5F5B875-B635-01A4-ED44-7AB76B559F16}"/>
              </a:ext>
            </a:extLst>
          </p:cNvPr>
          <p:cNvSpPr txBox="1">
            <a:spLocks noGrp="1"/>
          </p:cNvSpPr>
          <p:nvPr>
            <p:ph sz="half" idx="1"/>
          </p:nvPr>
        </p:nvSpPr>
        <p:spPr>
          <a:xfrm>
            <a:off x="1040860" y="1868422"/>
            <a:ext cx="5055139" cy="18825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When given the radius, you can complete a chart to show circumference and area.   </a:t>
            </a:r>
          </a:p>
          <a:p>
            <a:r>
              <a:rPr lang="en-US" dirty="0">
                <a:latin typeface="Arial"/>
                <a:cs typeface="Arial"/>
              </a:rPr>
              <a:t>Fill in the table using the formulas for circumference and radius.   </a:t>
            </a:r>
          </a:p>
        </p:txBody>
      </p:sp>
      <p:pic>
        <p:nvPicPr>
          <p:cNvPr id="4098" name="Picture 2" descr="2.2: Geometrical Shapes - Physics LibreTexts">
            <a:extLst>
              <a:ext uri="{FF2B5EF4-FFF2-40B4-BE49-F238E27FC236}">
                <a16:creationId xmlns:a16="http://schemas.microsoft.com/office/drawing/2014/main" id="{3B90E259-3661-9ED1-4EE6-2FF2D29CD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213" y="1868422"/>
            <a:ext cx="2439008" cy="233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3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5AC3-75C3-AC74-45B5-07F5FDA9369F}"/>
              </a:ext>
            </a:extLst>
          </p:cNvPr>
          <p:cNvSpPr>
            <a:spLocks noGrp="1"/>
          </p:cNvSpPr>
          <p:nvPr>
            <p:ph type="title"/>
          </p:nvPr>
        </p:nvSpPr>
        <p:spPr/>
        <p:txBody>
          <a:bodyPr vert="horz" lIns="91440" tIns="45720" rIns="91440" bIns="45720" rtlCol="0" anchor="ctr">
            <a:normAutofit/>
          </a:bodyPr>
          <a:lstStyle/>
          <a:p>
            <a:r>
              <a:rPr lang="en-US" sz="3400" dirty="0"/>
              <a:t>Table for Circumference and Area of a Circle</a:t>
            </a:r>
          </a:p>
        </p:txBody>
      </p:sp>
      <p:graphicFrame>
        <p:nvGraphicFramePr>
          <p:cNvPr id="17" name="Table 16">
            <a:extLst>
              <a:ext uri="{FF2B5EF4-FFF2-40B4-BE49-F238E27FC236}">
                <a16:creationId xmlns:a16="http://schemas.microsoft.com/office/drawing/2014/main" id="{DB4DAAB6-4954-18BE-3D4B-4C20356FDC12}"/>
              </a:ext>
            </a:extLst>
          </p:cNvPr>
          <p:cNvGraphicFramePr>
            <a:graphicFrameLocks noGrp="1"/>
          </p:cNvGraphicFramePr>
          <p:nvPr>
            <p:extLst>
              <p:ext uri="{D42A27DB-BD31-4B8C-83A1-F6EECF244321}">
                <p14:modId xmlns:p14="http://schemas.microsoft.com/office/powerpoint/2010/main" val="1918082658"/>
              </p:ext>
            </p:extLst>
          </p:nvPr>
        </p:nvGraphicFramePr>
        <p:xfrm>
          <a:off x="5992238" y="4519683"/>
          <a:ext cx="4843346" cy="1466850"/>
        </p:xfrm>
        <a:graphic>
          <a:graphicData uri="http://schemas.openxmlformats.org/drawingml/2006/table">
            <a:tbl>
              <a:tblPr firstRow="1" bandRow="1">
                <a:tableStyleId>{5C22544A-7EE6-4342-B048-85BDC9FD1C3A}</a:tableStyleId>
              </a:tblPr>
              <a:tblGrid>
                <a:gridCol w="1001949">
                  <a:extLst>
                    <a:ext uri="{9D8B030D-6E8A-4147-A177-3AD203B41FA5}">
                      <a16:colId xmlns:a16="http://schemas.microsoft.com/office/drawing/2014/main" val="786613270"/>
                    </a:ext>
                  </a:extLst>
                </a:gridCol>
                <a:gridCol w="2162618">
                  <a:extLst>
                    <a:ext uri="{9D8B030D-6E8A-4147-A177-3AD203B41FA5}">
                      <a16:colId xmlns:a16="http://schemas.microsoft.com/office/drawing/2014/main" val="88549760"/>
                    </a:ext>
                  </a:extLst>
                </a:gridCol>
                <a:gridCol w="1678779">
                  <a:extLst>
                    <a:ext uri="{9D8B030D-6E8A-4147-A177-3AD203B41FA5}">
                      <a16:colId xmlns:a16="http://schemas.microsoft.com/office/drawing/2014/main" val="3770538059"/>
                    </a:ext>
                  </a:extLst>
                </a:gridCol>
              </a:tblGrid>
              <a:tr h="733425">
                <a:tc>
                  <a:txBody>
                    <a:bodyPr/>
                    <a:lstStyle/>
                    <a:p>
                      <a:pPr algn="ctr" latinLnBrk="0"/>
                      <a:r>
                        <a:rPr lang="en-US" b="1" dirty="0">
                          <a:solidFill>
                            <a:schemeClr val="tx2"/>
                          </a:solidFill>
                          <a:effectLst/>
                          <a:latin typeface="Palatino"/>
                        </a:rPr>
                        <a:t>Radius</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latinLnBrk="0"/>
                      <a:r>
                        <a:rPr lang="en-US" b="1" dirty="0">
                          <a:solidFill>
                            <a:schemeClr val="tx2"/>
                          </a:solidFill>
                          <a:effectLst/>
                          <a:latin typeface="Palatino"/>
                        </a:rPr>
                        <a:t>Circumference</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latinLnBrk="0"/>
                      <a:r>
                        <a:rPr lang="en-US" b="1" dirty="0">
                          <a:solidFill>
                            <a:schemeClr val="tx2"/>
                          </a:solidFill>
                          <a:effectLst/>
                          <a:latin typeface="Palatino"/>
                        </a:rPr>
                        <a:t>Area</a:t>
                      </a:r>
                      <a:br>
                        <a:rPr lang="en-US" b="0" dirty="0">
                          <a:effectLst/>
                          <a:latin typeface="Palatino"/>
                        </a:rPr>
                      </a:br>
                      <a:endParaRPr lang="en-US" b="0"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4527084"/>
                  </a:ext>
                </a:extLst>
              </a:tr>
              <a:tr h="733425">
                <a:tc>
                  <a:txBody>
                    <a:bodyPr/>
                    <a:lstStyle/>
                    <a:p>
                      <a:pPr latinLnBrk="0"/>
                      <a:r>
                        <a:rPr lang="en-US" dirty="0">
                          <a:effectLst/>
                          <a:latin typeface="Palatino"/>
                        </a:rPr>
                        <a:t>9 in.</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latinLnBrk="0"/>
                      <a:br>
                        <a:rPr lang="en-US" dirty="0">
                          <a:effectLst/>
                          <a:latin typeface="Palatino"/>
                        </a:rPr>
                      </a:br>
                      <a:endParaRPr lang="en-US"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latinLnBrk="0"/>
                      <a:br>
                        <a:rPr lang="en-US" dirty="0">
                          <a:effectLst/>
                          <a:latin typeface="Palatino"/>
                        </a:rPr>
                      </a:br>
                      <a:endParaRPr lang="en-US" dirty="0">
                        <a:effectLst/>
                        <a:latin typeface="Palatino"/>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2413124"/>
                  </a:ext>
                </a:extLst>
              </a:tr>
            </a:tbl>
          </a:graphicData>
        </a:graphic>
      </p:graphicFrame>
      <p:sp>
        <p:nvSpPr>
          <p:cNvPr id="18" name="TextBox 17">
            <a:extLst>
              <a:ext uri="{FF2B5EF4-FFF2-40B4-BE49-F238E27FC236}">
                <a16:creationId xmlns:a16="http://schemas.microsoft.com/office/drawing/2014/main" id="{45B9A099-344F-F5D2-C52C-21D15E525A4A}"/>
              </a:ext>
            </a:extLst>
          </p:cNvPr>
          <p:cNvSpPr txBox="1"/>
          <p:nvPr/>
        </p:nvSpPr>
        <p:spPr>
          <a:xfrm>
            <a:off x="4685491" y="5008317"/>
            <a:ext cx="10713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5A8D"/>
                </a:solidFill>
                <a:latin typeface="Arial Nova Light"/>
              </a:rPr>
              <a:t>C=2πr</a:t>
            </a:r>
            <a:endParaRPr lang="en-US" sz="2000" dirty="0">
              <a:solidFill>
                <a:srgbClr val="005A8D"/>
              </a:solidFill>
              <a:latin typeface="Arial Nova Light"/>
              <a:cs typeface="Arial"/>
            </a:endParaRPr>
          </a:p>
        </p:txBody>
      </p:sp>
      <p:sp>
        <p:nvSpPr>
          <p:cNvPr id="19" name="TextBox 18">
            <a:extLst>
              <a:ext uri="{FF2B5EF4-FFF2-40B4-BE49-F238E27FC236}">
                <a16:creationId xmlns:a16="http://schemas.microsoft.com/office/drawing/2014/main" id="{61FBA1A5-99C2-1866-36E5-0B3FABCEC013}"/>
              </a:ext>
            </a:extLst>
          </p:cNvPr>
          <p:cNvSpPr txBox="1"/>
          <p:nvPr/>
        </p:nvSpPr>
        <p:spPr>
          <a:xfrm>
            <a:off x="4722231" y="5408427"/>
            <a:ext cx="968991" cy="411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latin typeface="Arial Nova Light"/>
              </a:rPr>
              <a:t>A=πr2</a:t>
            </a:r>
            <a:endParaRPr lang="en-US" sz="2000" dirty="0">
              <a:solidFill>
                <a:schemeClr val="tx2"/>
              </a:solidFill>
              <a:latin typeface="Arial Nova Light"/>
              <a:cs typeface="Arial"/>
            </a:endParaRPr>
          </a:p>
        </p:txBody>
      </p:sp>
      <p:sp>
        <p:nvSpPr>
          <p:cNvPr id="20" name="TextBox 19">
            <a:extLst>
              <a:ext uri="{FF2B5EF4-FFF2-40B4-BE49-F238E27FC236}">
                <a16:creationId xmlns:a16="http://schemas.microsoft.com/office/drawing/2014/main" id="{C7265AD7-81A1-C17F-8107-E3CD53770251}"/>
              </a:ext>
            </a:extLst>
          </p:cNvPr>
          <p:cNvSpPr txBox="1"/>
          <p:nvPr/>
        </p:nvSpPr>
        <p:spPr>
          <a:xfrm>
            <a:off x="4535607" y="4593199"/>
            <a:ext cx="15603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dirty="0">
                <a:solidFill>
                  <a:srgbClr val="005A8D"/>
                </a:solidFill>
                <a:latin typeface="Arial Nova Light"/>
              </a:rPr>
              <a:t>Formulas</a:t>
            </a:r>
            <a:endParaRPr lang="en-US" u="sng" dirty="0"/>
          </a:p>
        </p:txBody>
      </p:sp>
      <p:sp>
        <p:nvSpPr>
          <p:cNvPr id="5" name="Content Placeholder 4">
            <a:extLst>
              <a:ext uri="{FF2B5EF4-FFF2-40B4-BE49-F238E27FC236}">
                <a16:creationId xmlns:a16="http://schemas.microsoft.com/office/drawing/2014/main" id="{D5F5B875-B635-01A4-ED44-7AB76B559F16}"/>
              </a:ext>
            </a:extLst>
          </p:cNvPr>
          <p:cNvSpPr txBox="1">
            <a:spLocks noGrp="1"/>
          </p:cNvSpPr>
          <p:nvPr>
            <p:ph sz="half" idx="1"/>
          </p:nvPr>
        </p:nvSpPr>
        <p:spPr>
          <a:xfrm>
            <a:off x="1040860" y="1868422"/>
            <a:ext cx="5055139" cy="18825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When given the radius, you can complete a chart to show circumference and area.   </a:t>
            </a:r>
          </a:p>
          <a:p>
            <a:r>
              <a:rPr lang="en-US" dirty="0">
                <a:latin typeface="Arial"/>
                <a:cs typeface="Arial"/>
              </a:rPr>
              <a:t>Fill in the table using the formulas for circumference and radius.   </a:t>
            </a:r>
          </a:p>
        </p:txBody>
      </p:sp>
      <p:pic>
        <p:nvPicPr>
          <p:cNvPr id="5122" name="Picture 2" descr="The circle above has a radius of 9 cm. What is the area of the circle? (Use  PI = 3.14) - brainly.com">
            <a:extLst>
              <a:ext uri="{FF2B5EF4-FFF2-40B4-BE49-F238E27FC236}">
                <a16:creationId xmlns:a16="http://schemas.microsoft.com/office/drawing/2014/main" id="{4BB99BA4-D56E-7F21-BD57-0C79BAE09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120" y="1868422"/>
            <a:ext cx="2383378" cy="232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11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4B21-BE71-BCEA-881B-C2C6F3B026CD}"/>
              </a:ext>
            </a:extLst>
          </p:cNvPr>
          <p:cNvSpPr>
            <a:spLocks noGrp="1"/>
          </p:cNvSpPr>
          <p:nvPr>
            <p:ph type="title"/>
          </p:nvPr>
        </p:nvSpPr>
        <p:spPr>
          <a:xfrm>
            <a:off x="914401" y="990335"/>
            <a:ext cx="9753600" cy="1239528"/>
          </a:xfrm>
        </p:spPr>
        <p:txBody>
          <a:bodyPr>
            <a:normAutofit/>
          </a:bodyPr>
          <a:lstStyle/>
          <a:p>
            <a:r>
              <a:rPr lang="en-US" dirty="0"/>
              <a:t>Key Words</a:t>
            </a:r>
          </a:p>
        </p:txBody>
      </p:sp>
      <p:sp>
        <p:nvSpPr>
          <p:cNvPr id="3" name="Content Placeholder 2">
            <a:extLst>
              <a:ext uri="{FF2B5EF4-FFF2-40B4-BE49-F238E27FC236}">
                <a16:creationId xmlns:a16="http://schemas.microsoft.com/office/drawing/2014/main" id="{54FA508D-C793-851E-DE40-099940D91BAC}"/>
              </a:ext>
            </a:extLst>
          </p:cNvPr>
          <p:cNvSpPr>
            <a:spLocks noGrp="1"/>
          </p:cNvSpPr>
          <p:nvPr>
            <p:ph idx="1"/>
          </p:nvPr>
        </p:nvSpPr>
        <p:spPr>
          <a:xfrm>
            <a:off x="1028700" y="2002885"/>
            <a:ext cx="10134600" cy="4222817"/>
          </a:xfrm>
        </p:spPr>
        <p:txBody>
          <a:bodyPr vert="horz" lIns="91440" tIns="45720" rIns="91440" bIns="45720" rtlCol="0">
            <a:noAutofit/>
          </a:bodyPr>
          <a:lstStyle/>
          <a:p>
            <a:pPr>
              <a:lnSpc>
                <a:spcPct val="110000"/>
              </a:lnSpc>
            </a:pPr>
            <a:r>
              <a:rPr lang="en-US" b="1" dirty="0">
                <a:latin typeface="Times New Roman"/>
                <a:cs typeface="Times New Roman"/>
              </a:rPr>
              <a:t>area (</a:t>
            </a:r>
            <a:r>
              <a:rPr lang="en-US" b="1" i="1" dirty="0">
                <a:latin typeface="Times New Roman"/>
                <a:cs typeface="Times New Roman"/>
              </a:rPr>
              <a:t>A</a:t>
            </a:r>
            <a:r>
              <a:rPr lang="en-US" b="1" dirty="0">
                <a:latin typeface="Times New Roman"/>
                <a:cs typeface="Times New Roman"/>
              </a:rPr>
              <a:t>)</a:t>
            </a:r>
            <a:r>
              <a:rPr lang="en-US" dirty="0">
                <a:latin typeface="Times New Roman"/>
                <a:cs typeface="Times New Roman"/>
              </a:rPr>
              <a:t> – the amount of space, in square units, that the circle takes up within a two-dimensional plane</a:t>
            </a:r>
            <a:endParaRPr lang="en-US" dirty="0"/>
          </a:p>
          <a:p>
            <a:pPr>
              <a:lnSpc>
                <a:spcPct val="110000"/>
              </a:lnSpc>
            </a:pPr>
            <a:r>
              <a:rPr lang="en-US" b="1" dirty="0">
                <a:latin typeface="Times New Roman"/>
                <a:cs typeface="Times New Roman"/>
              </a:rPr>
              <a:t>circumference (</a:t>
            </a:r>
            <a:r>
              <a:rPr lang="en-US" b="1" i="1" dirty="0">
                <a:latin typeface="Times New Roman"/>
                <a:cs typeface="Times New Roman"/>
              </a:rPr>
              <a:t>C</a:t>
            </a:r>
            <a:r>
              <a:rPr lang="en-US" b="1" dirty="0">
                <a:latin typeface="Times New Roman"/>
                <a:cs typeface="Times New Roman"/>
              </a:rPr>
              <a:t>)</a:t>
            </a:r>
            <a:r>
              <a:rPr lang="en-US" dirty="0">
                <a:latin typeface="Times New Roman"/>
                <a:cs typeface="Times New Roman"/>
              </a:rPr>
              <a:t> – the distance around a circle</a:t>
            </a:r>
            <a:endParaRPr lang="en-US" dirty="0"/>
          </a:p>
          <a:p>
            <a:pPr>
              <a:lnSpc>
                <a:spcPct val="110000"/>
              </a:lnSpc>
            </a:pPr>
            <a:r>
              <a:rPr lang="en-US" b="1" dirty="0">
                <a:latin typeface="Times New Roman"/>
                <a:cs typeface="Times New Roman"/>
              </a:rPr>
              <a:t>diameter (</a:t>
            </a:r>
            <a:r>
              <a:rPr lang="en-US" b="1" i="1" dirty="0">
                <a:latin typeface="Times New Roman"/>
                <a:cs typeface="Times New Roman"/>
              </a:rPr>
              <a:t>d</a:t>
            </a:r>
            <a:r>
              <a:rPr lang="en-US" b="1" dirty="0">
                <a:latin typeface="Times New Roman"/>
                <a:cs typeface="Times New Roman"/>
              </a:rPr>
              <a:t>)</a:t>
            </a:r>
            <a:r>
              <a:rPr lang="en-US" dirty="0">
                <a:latin typeface="Times New Roman"/>
                <a:cs typeface="Times New Roman"/>
              </a:rPr>
              <a:t> – a straight line from one outside side of a circle to the other, passing through the center</a:t>
            </a:r>
            <a:endParaRPr lang="en-US" dirty="0"/>
          </a:p>
          <a:p>
            <a:pPr>
              <a:lnSpc>
                <a:spcPct val="110000"/>
              </a:lnSpc>
            </a:pPr>
            <a:r>
              <a:rPr lang="en-US" b="1" dirty="0">
                <a:latin typeface="Times New Roman"/>
                <a:cs typeface="Times New Roman"/>
              </a:rPr>
              <a:t>pi (</a:t>
            </a:r>
            <a:r>
              <a:rPr lang="en-US" dirty="0">
                <a:latin typeface="Times New Roman"/>
                <a:cs typeface="Times New Roman"/>
              </a:rPr>
              <a:t>ππ</a:t>
            </a:r>
            <a:r>
              <a:rPr lang="en-US" b="1" dirty="0">
                <a:latin typeface="Times New Roman"/>
                <a:cs typeface="Times New Roman"/>
              </a:rPr>
              <a:t>)</a:t>
            </a:r>
            <a:r>
              <a:rPr lang="en-US" dirty="0">
                <a:latin typeface="Times New Roman"/>
                <a:cs typeface="Times New Roman"/>
              </a:rPr>
              <a:t> – a numerical value with an endless, nonrepeating decimal, 3.14159...; the ratio of a circle’s circumference to its diameter</a:t>
            </a:r>
            <a:endParaRPr lang="en-US" dirty="0"/>
          </a:p>
          <a:p>
            <a:pPr>
              <a:lnSpc>
                <a:spcPct val="110000"/>
              </a:lnSpc>
            </a:pPr>
            <a:r>
              <a:rPr lang="en-US" b="1" dirty="0">
                <a:latin typeface="Times New Roman"/>
                <a:cs typeface="Times New Roman"/>
              </a:rPr>
              <a:t>radius (</a:t>
            </a:r>
            <a:r>
              <a:rPr lang="en-US" b="1" i="1" dirty="0">
                <a:latin typeface="Times New Roman"/>
                <a:cs typeface="Times New Roman"/>
              </a:rPr>
              <a:t>r</a:t>
            </a:r>
            <a:r>
              <a:rPr lang="en-US" b="1" dirty="0">
                <a:latin typeface="Times New Roman"/>
                <a:cs typeface="Times New Roman"/>
              </a:rPr>
              <a:t>)</a:t>
            </a:r>
            <a:r>
              <a:rPr lang="en-US" dirty="0">
                <a:latin typeface="Times New Roman"/>
                <a:cs typeface="Times New Roman"/>
              </a:rPr>
              <a:t> – a straight line from the center of the circle to the outside side of the circle </a:t>
            </a:r>
            <a:endParaRPr lang="en-US" dirty="0"/>
          </a:p>
          <a:p>
            <a:pPr marL="0" indent="0">
              <a:lnSpc>
                <a:spcPct val="110000"/>
              </a:lnSpc>
              <a:buNone/>
            </a:pPr>
            <a:endParaRPr lang="en-US" dirty="0"/>
          </a:p>
        </p:txBody>
      </p:sp>
    </p:spTree>
    <p:extLst>
      <p:ext uri="{BB962C8B-B14F-4D97-AF65-F5344CB8AC3E}">
        <p14:creationId xmlns:p14="http://schemas.microsoft.com/office/powerpoint/2010/main" val="2489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16C6F4-BDAC-51CC-852D-BA4BA757229A}"/>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A circle is a two-dimensional shape that is perfectly round.</a:t>
            </a:r>
          </a:p>
          <a:p>
            <a:r>
              <a:rPr lang="en-US" dirty="0"/>
              <a:t>It has no angles or corners, and all points on its boundary are equidistant from its center.</a:t>
            </a:r>
          </a:p>
        </p:txBody>
      </p:sp>
      <p:sp>
        <p:nvSpPr>
          <p:cNvPr id="2" name="Title 1">
            <a:extLst>
              <a:ext uri="{FF2B5EF4-FFF2-40B4-BE49-F238E27FC236}">
                <a16:creationId xmlns:a16="http://schemas.microsoft.com/office/drawing/2014/main" id="{019705FA-C32C-FBCB-6592-7C419F58896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What is a Circle?</a:t>
            </a:r>
            <a:endParaRPr lang="en-US"/>
          </a:p>
        </p:txBody>
      </p:sp>
      <p:pic>
        <p:nvPicPr>
          <p:cNvPr id="1026" name="Picture 2" descr="Circles for Kids: Learn Definition, Properties, Parts &amp; Examples">
            <a:extLst>
              <a:ext uri="{FF2B5EF4-FFF2-40B4-BE49-F238E27FC236}">
                <a16:creationId xmlns:a16="http://schemas.microsoft.com/office/drawing/2014/main" id="{5FDC79FC-917E-5DBA-7D50-23D51AD743A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2" y="2605739"/>
            <a:ext cx="5181600" cy="318867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14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649-6C3C-6FEA-5401-FE7C8DFD94F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Real-World Examples</a:t>
            </a:r>
          </a:p>
        </p:txBody>
      </p:sp>
      <p:pic>
        <p:nvPicPr>
          <p:cNvPr id="5" name="Content Placeholder 4" descr="Blue car wheel">
            <a:extLst>
              <a:ext uri="{FF2B5EF4-FFF2-40B4-BE49-F238E27FC236}">
                <a16:creationId xmlns:a16="http://schemas.microsoft.com/office/drawing/2014/main" id="{8714514E-98FB-A500-EC92-C8B571D0A617}"/>
              </a:ext>
            </a:extLst>
          </p:cNvPr>
          <p:cNvPicPr>
            <a:picLocks noChangeAspect="1"/>
          </p:cNvPicPr>
          <p:nvPr/>
        </p:nvPicPr>
        <p:blipFill rotWithShape="1">
          <a:blip r:embed="rId3"/>
          <a:srcRect l="688" r="8829" b="4"/>
          <a:stretch/>
        </p:blipFill>
        <p:spPr>
          <a:xfrm>
            <a:off x="9696659" y="342090"/>
            <a:ext cx="1930695" cy="2133680"/>
          </a:xfrm>
          <a:prstGeom prst="rect">
            <a:avLst/>
          </a:prstGeom>
        </p:spPr>
      </p:pic>
      <p:sp>
        <p:nvSpPr>
          <p:cNvPr id="4" name="Content Placeholder 3">
            <a:extLst>
              <a:ext uri="{FF2B5EF4-FFF2-40B4-BE49-F238E27FC236}">
                <a16:creationId xmlns:a16="http://schemas.microsoft.com/office/drawing/2014/main" id="{C8DDD18C-AED6-0730-0F79-4B4F63957CBB}"/>
              </a:ext>
            </a:extLst>
          </p:cNvPr>
          <p:cNvSpPr>
            <a:spLocks/>
          </p:cNvSpPr>
          <p:nvPr/>
        </p:nvSpPr>
        <p:spPr>
          <a:xfrm>
            <a:off x="564646" y="2113488"/>
            <a:ext cx="5441008" cy="3765529"/>
          </a:xfrm>
        </p:spPr>
        <p:txBody>
          <a:bodyPr vert="horz" lIns="91440" tIns="45720" rIns="91440" bIns="45720" rtlCol="0" anchor="ctr">
            <a:normAutofit/>
          </a:bodyPr>
          <a:lstStyle/>
          <a:p>
            <a:pPr marL="457200" indent="-457200" defTabSz="722376">
              <a:spcAft>
                <a:spcPts val="600"/>
              </a:spcAft>
              <a:buFont typeface="Arial" panose="020B0604020202020204" pitchFamily="34" charset="0"/>
              <a:buChar char="•"/>
            </a:pPr>
            <a:r>
              <a:rPr lang="en-US" sz="3200" kern="1200" dirty="0">
                <a:solidFill>
                  <a:schemeClr val="tx1"/>
                </a:solidFill>
                <a:latin typeface="+mn-lt"/>
                <a:ea typeface="+mn-ea"/>
                <a:cs typeface="+mn-cs"/>
              </a:rPr>
              <a:t>Circles can be found all around us in everyday life.</a:t>
            </a:r>
          </a:p>
          <a:p>
            <a:pPr defTabSz="722376">
              <a:spcAft>
                <a:spcPts val="600"/>
              </a:spcAft>
            </a:pPr>
            <a:endParaRPr lang="en-US" sz="3200" kern="1200" dirty="0">
              <a:solidFill>
                <a:schemeClr val="tx1"/>
              </a:solidFill>
              <a:latin typeface="+mn-lt"/>
              <a:ea typeface="+mn-ea"/>
              <a:cs typeface="+mn-cs"/>
            </a:endParaRPr>
          </a:p>
          <a:p>
            <a:pPr marL="457200" indent="-457200" defTabSz="722376">
              <a:spcAft>
                <a:spcPts val="600"/>
              </a:spcAft>
              <a:buFont typeface="Arial" panose="020B0604020202020204" pitchFamily="34" charset="0"/>
              <a:buChar char="•"/>
            </a:pPr>
            <a:r>
              <a:rPr lang="en-US" sz="3200" kern="1200" dirty="0">
                <a:solidFill>
                  <a:schemeClr val="tx1"/>
                </a:solidFill>
                <a:latin typeface="+mn-lt"/>
                <a:ea typeface="+mn-ea"/>
                <a:cs typeface="+mn-cs"/>
              </a:rPr>
              <a:t>Examples of circles in real-world situations include wheels, clocks, and pizza.</a:t>
            </a:r>
            <a:endParaRPr lang="en-US" sz="4000" dirty="0"/>
          </a:p>
        </p:txBody>
      </p:sp>
      <p:pic>
        <p:nvPicPr>
          <p:cNvPr id="6" name="Picture 5" descr="Pepperoni pizza on blue background">
            <a:extLst>
              <a:ext uri="{FF2B5EF4-FFF2-40B4-BE49-F238E27FC236}">
                <a16:creationId xmlns:a16="http://schemas.microsoft.com/office/drawing/2014/main" id="{F074A4C8-681A-46B8-ABF6-0A0FAF4C9CE1}"/>
              </a:ext>
            </a:extLst>
          </p:cNvPr>
          <p:cNvPicPr>
            <a:picLocks noChangeAspect="1"/>
          </p:cNvPicPr>
          <p:nvPr/>
        </p:nvPicPr>
        <p:blipFill rotWithShape="1">
          <a:blip r:embed="rId4"/>
          <a:srcRect l="26675" t="16236" r="24652" b="16373"/>
          <a:stretch/>
        </p:blipFill>
        <p:spPr>
          <a:xfrm>
            <a:off x="7077978" y="2610217"/>
            <a:ext cx="2249702" cy="2133680"/>
          </a:xfrm>
          <a:prstGeom prst="rect">
            <a:avLst/>
          </a:prstGeom>
        </p:spPr>
      </p:pic>
      <p:pic>
        <p:nvPicPr>
          <p:cNvPr id="3" name="Picture 2" descr="Wall clock mounted on white wall">
            <a:extLst>
              <a:ext uri="{FF2B5EF4-FFF2-40B4-BE49-F238E27FC236}">
                <a16:creationId xmlns:a16="http://schemas.microsoft.com/office/drawing/2014/main" id="{9AE8202C-4D37-E9FC-01BA-172739F0CFF1}"/>
              </a:ext>
            </a:extLst>
          </p:cNvPr>
          <p:cNvPicPr>
            <a:picLocks noChangeAspect="1"/>
          </p:cNvPicPr>
          <p:nvPr/>
        </p:nvPicPr>
        <p:blipFill rotWithShape="1">
          <a:blip r:embed="rId5"/>
          <a:srcRect l="22761" t="25933" r="45522" b="27052"/>
          <a:stretch/>
        </p:blipFill>
        <p:spPr>
          <a:xfrm>
            <a:off x="9583794" y="4532412"/>
            <a:ext cx="2156423" cy="2133679"/>
          </a:xfrm>
          <a:prstGeom prst="rect">
            <a:avLst/>
          </a:prstGeom>
        </p:spPr>
      </p:pic>
    </p:spTree>
    <p:extLst>
      <p:ext uri="{BB962C8B-B14F-4D97-AF65-F5344CB8AC3E}">
        <p14:creationId xmlns:p14="http://schemas.microsoft.com/office/powerpoint/2010/main" val="359646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006E11-FCE4-1F47-EDFA-AAEEC179078A}"/>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The circumference of a circle is the distance around its boundary.</a:t>
            </a:r>
          </a:p>
          <a:p>
            <a:r>
              <a:rPr lang="en-US"/>
              <a:t>It is equal to the diameter of the circle multiplied by pi (π).</a:t>
            </a:r>
          </a:p>
        </p:txBody>
      </p:sp>
      <p:sp>
        <p:nvSpPr>
          <p:cNvPr id="2" name="Title 1">
            <a:extLst>
              <a:ext uri="{FF2B5EF4-FFF2-40B4-BE49-F238E27FC236}">
                <a16:creationId xmlns:a16="http://schemas.microsoft.com/office/drawing/2014/main" id="{EF4A2D89-8FEF-FA0F-EC2C-E3F4066A049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400"/>
              <a:t>Circumference: What is it and how do we calculate it?</a:t>
            </a:r>
          </a:p>
        </p:txBody>
      </p:sp>
      <p:pic>
        <p:nvPicPr>
          <p:cNvPr id="2050" name="Picture 2" descr="What is the Diameter of a Circle? How to Find a Diameter? (Definition,  Examples) - BYJUS">
            <a:extLst>
              <a:ext uri="{FF2B5EF4-FFF2-40B4-BE49-F238E27FC236}">
                <a16:creationId xmlns:a16="http://schemas.microsoft.com/office/drawing/2014/main" id="{FD3D7AA0-284E-294F-E474-A8ADBD542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45" y="1915311"/>
            <a:ext cx="3994220" cy="401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84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9BC0DD-254C-0CFA-8D97-29324F6B3CB7}"/>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The area of a circle is the amount of space it takes up inside its boundary.</a:t>
            </a:r>
          </a:p>
          <a:p>
            <a:r>
              <a:rPr lang="en-US" dirty="0"/>
              <a:t>It is equal to the radius of the circle squared (multiplied by π).</a:t>
            </a:r>
          </a:p>
        </p:txBody>
      </p:sp>
      <p:sp>
        <p:nvSpPr>
          <p:cNvPr id="2" name="Title 1">
            <a:extLst>
              <a:ext uri="{FF2B5EF4-FFF2-40B4-BE49-F238E27FC236}">
                <a16:creationId xmlns:a16="http://schemas.microsoft.com/office/drawing/2014/main" id="{26901333-0B34-FF9F-92E3-0167E94A89B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4100"/>
              <a:t>Area: What is it and how do we calculate it?</a:t>
            </a:r>
          </a:p>
        </p:txBody>
      </p:sp>
      <p:pic>
        <p:nvPicPr>
          <p:cNvPr id="3074" name="Picture 2" descr="Area Of A Circle - GCSE Maths - Steps, Examples &amp; Worksheet">
            <a:extLst>
              <a:ext uri="{FF2B5EF4-FFF2-40B4-BE49-F238E27FC236}">
                <a16:creationId xmlns:a16="http://schemas.microsoft.com/office/drawing/2014/main" id="{5A7F4154-D071-2190-B393-489BFAC34A0D}"/>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tretch>
            <a:fillRect/>
          </a:stretch>
        </p:blipFill>
        <p:spPr bwMode="auto">
          <a:xfrm>
            <a:off x="6172202" y="2698291"/>
            <a:ext cx="5181600" cy="300357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28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02CB-A823-48AA-52EA-3D4B0EC90CF3}"/>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Circumference and Area of a Circle</a:t>
            </a:r>
          </a:p>
        </p:txBody>
      </p:sp>
      <p:sp>
        <p:nvSpPr>
          <p:cNvPr id="4" name="Content Placeholder 3">
            <a:extLst>
              <a:ext uri="{FF2B5EF4-FFF2-40B4-BE49-F238E27FC236}">
                <a16:creationId xmlns:a16="http://schemas.microsoft.com/office/drawing/2014/main" id="{C7E0FD98-71E8-6178-930F-1AA319F7AE87}"/>
              </a:ext>
            </a:extLst>
          </p:cNvPr>
          <p:cNvSpPr>
            <a:spLocks noGrp="1"/>
          </p:cNvSpPr>
          <p:nvPr>
            <p:ph idx="1"/>
          </p:nvPr>
        </p:nvSpPr>
        <p:spPr/>
        <p:txBody>
          <a:bodyPr vert="horz" lIns="91440" tIns="45720" rIns="91440" bIns="45720" rtlCol="0" anchor="t">
            <a:normAutofit/>
          </a:bodyPr>
          <a:lstStyle/>
          <a:p>
            <a:r>
              <a:rPr lang="en-US" dirty="0"/>
              <a:t>To calculate the circumference of a circle, we use the formula 2πr, where r is the radius of the circle.  </a:t>
            </a:r>
            <a:r>
              <a:rPr lang="en-US" dirty="0">
                <a:solidFill>
                  <a:srgbClr val="FF0000"/>
                </a:solidFill>
                <a:latin typeface="Arial Nova Light"/>
                <a:ea typeface="+mn-lt"/>
                <a:cs typeface="+mn-lt"/>
              </a:rPr>
              <a:t>C = 2πr OR C=</a:t>
            </a:r>
            <a:r>
              <a:rPr lang="en-US" dirty="0">
                <a:solidFill>
                  <a:srgbClr val="FF0000"/>
                </a:solidFill>
                <a:ea typeface="+mn-lt"/>
                <a:cs typeface="+mn-lt"/>
              </a:rPr>
              <a:t>πd</a:t>
            </a:r>
            <a:endParaRPr lang="en-US" dirty="0">
              <a:solidFill>
                <a:srgbClr val="FF0000"/>
              </a:solidFill>
              <a:latin typeface="Arial Nova Light"/>
              <a:ea typeface="+mn-lt"/>
              <a:cs typeface="+mn-lt"/>
            </a:endParaRPr>
          </a:p>
          <a:p>
            <a:r>
              <a:rPr lang="en-US" dirty="0"/>
              <a:t>To calculate the area of a circle, we use the formula πr², where r is the radius of the circle.     </a:t>
            </a:r>
            <a:r>
              <a:rPr lang="en-US" dirty="0">
                <a:solidFill>
                  <a:srgbClr val="005A8D"/>
                </a:solidFill>
                <a:latin typeface="Arial Nova Light"/>
                <a:ea typeface="Calibri"/>
                <a:cs typeface="Calibri"/>
              </a:rPr>
              <a:t> </a:t>
            </a:r>
            <a:r>
              <a:rPr lang="en-US" sz="2200" dirty="0">
                <a:solidFill>
                  <a:srgbClr val="FF0000"/>
                </a:solidFill>
                <a:latin typeface="Arial Nova Light"/>
                <a:ea typeface="Calibri"/>
                <a:cs typeface="Calibri"/>
              </a:rPr>
              <a:t>A = πr</a:t>
            </a:r>
            <a:r>
              <a:rPr lang="en-US" sz="2200" baseline="30000" dirty="0">
                <a:solidFill>
                  <a:srgbClr val="FF0000"/>
                </a:solidFill>
                <a:latin typeface="Arial Nova Light"/>
                <a:ea typeface="Calibri"/>
                <a:cs typeface="Calibri"/>
              </a:rPr>
              <a:t>2</a:t>
            </a:r>
          </a:p>
          <a:p>
            <a:r>
              <a:rPr lang="en-US" dirty="0"/>
              <a:t>To complete a table for circumference and area of a circle, we need to know the radius of the circle.</a:t>
            </a:r>
          </a:p>
          <a:p>
            <a:r>
              <a:rPr lang="en-US" dirty="0"/>
              <a:t>The relationship between circumference and area is defined as:  </a:t>
            </a:r>
            <a:r>
              <a:rPr lang="en-US" sz="2200" dirty="0">
                <a:solidFill>
                  <a:srgbClr val="FF0000"/>
                </a:solidFill>
                <a:latin typeface="Arial Nova Light"/>
                <a:ea typeface="Calibri"/>
                <a:cs typeface="Calibri"/>
              </a:rPr>
              <a:t>C</a:t>
            </a:r>
            <a:r>
              <a:rPr lang="en-US" sz="2200" baseline="30000" dirty="0">
                <a:solidFill>
                  <a:srgbClr val="FF0000"/>
                </a:solidFill>
                <a:latin typeface="Arial Nova Light"/>
                <a:ea typeface="Calibri"/>
                <a:cs typeface="Calibri"/>
              </a:rPr>
              <a:t>2</a:t>
            </a:r>
            <a:r>
              <a:rPr lang="en-US" sz="2200" dirty="0">
                <a:solidFill>
                  <a:srgbClr val="FF0000"/>
                </a:solidFill>
                <a:latin typeface="Arial Nova Light"/>
                <a:ea typeface="Calibri"/>
                <a:cs typeface="Calibri"/>
              </a:rPr>
              <a:t> = 4πA</a:t>
            </a:r>
          </a:p>
          <a:p>
            <a:endParaRPr lang="en-US" dirty="0"/>
          </a:p>
        </p:txBody>
      </p:sp>
      <p:pic>
        <p:nvPicPr>
          <p:cNvPr id="17" name="Picture 16" descr="An illustration shows a circle with its radius and diameter marked. A counter-clockwise arrow around the circle is labeled circumference. Another circle on the right side indicates the area of the circle.">
            <a:extLst>
              <a:ext uri="{FF2B5EF4-FFF2-40B4-BE49-F238E27FC236}">
                <a16:creationId xmlns:a16="http://schemas.microsoft.com/office/drawing/2014/main" id="{CD65DB2D-1A27-5AC9-D0F7-C70767370963}"/>
              </a:ext>
            </a:extLst>
          </p:cNvPr>
          <p:cNvPicPr>
            <a:picLocks noChangeAspect="1"/>
          </p:cNvPicPr>
          <p:nvPr/>
        </p:nvPicPr>
        <p:blipFill>
          <a:blip r:embed="rId3"/>
          <a:stretch>
            <a:fillRect/>
          </a:stretch>
        </p:blipFill>
        <p:spPr>
          <a:xfrm>
            <a:off x="4162582" y="4992748"/>
            <a:ext cx="3353586" cy="1716955"/>
          </a:xfrm>
          <a:prstGeom prst="rect">
            <a:avLst/>
          </a:prstGeom>
        </p:spPr>
      </p:pic>
    </p:spTree>
    <p:extLst>
      <p:ext uri="{BB962C8B-B14F-4D97-AF65-F5344CB8AC3E}">
        <p14:creationId xmlns:p14="http://schemas.microsoft.com/office/powerpoint/2010/main" val="264514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circle radius 5 ">
            <a:extLst>
              <a:ext uri="{FF2B5EF4-FFF2-40B4-BE49-F238E27FC236}">
                <a16:creationId xmlns:a16="http://schemas.microsoft.com/office/drawing/2014/main" id="{B940A43A-7A1B-EA16-AA02-02DC454B8904}"/>
              </a:ext>
            </a:extLst>
          </p:cNvPr>
          <p:cNvPicPr>
            <a:picLocks noChangeAspect="1"/>
          </p:cNvPicPr>
          <p:nvPr/>
        </p:nvPicPr>
        <p:blipFill>
          <a:blip r:embed="rId2"/>
          <a:stretch>
            <a:fillRect/>
          </a:stretch>
        </p:blipFill>
        <p:spPr>
          <a:xfrm>
            <a:off x="1408736" y="2024408"/>
            <a:ext cx="4040528" cy="4351338"/>
          </a:xfrm>
          <a:prstGeom prst="rect">
            <a:avLst/>
          </a:prstGeom>
          <a:noFill/>
        </p:spPr>
      </p:pic>
      <p:sp>
        <p:nvSpPr>
          <p:cNvPr id="2" name="Title 1">
            <a:extLst>
              <a:ext uri="{FF2B5EF4-FFF2-40B4-BE49-F238E27FC236}">
                <a16:creationId xmlns:a16="http://schemas.microsoft.com/office/drawing/2014/main" id="{271C4E19-915E-7399-3D75-63F5CC33231A}"/>
              </a:ext>
            </a:extLst>
          </p:cNvPr>
          <p:cNvSpPr>
            <a:spLocks noGrp="1"/>
          </p:cNvSpPr>
          <p:nvPr>
            <p:ph type="title"/>
          </p:nvPr>
        </p:nvSpPr>
        <p:spPr>
          <a:xfrm>
            <a:off x="961029" y="1006774"/>
            <a:ext cx="10515600" cy="729157"/>
          </a:xfrm>
        </p:spPr>
        <p:txBody>
          <a:bodyPr>
            <a:normAutofit/>
          </a:bodyPr>
          <a:lstStyle/>
          <a:p>
            <a:r>
              <a:rPr lang="en-US"/>
              <a:t>Practice</a:t>
            </a:r>
          </a:p>
        </p:txBody>
      </p:sp>
      <p:sp>
        <p:nvSpPr>
          <p:cNvPr id="3" name="Content Placeholder 2">
            <a:extLst>
              <a:ext uri="{FF2B5EF4-FFF2-40B4-BE49-F238E27FC236}">
                <a16:creationId xmlns:a16="http://schemas.microsoft.com/office/drawing/2014/main" id="{4DA19F56-59C7-E25A-FF48-3948B53BAAF5}"/>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dirty="0"/>
              <a:t>Verify that the equation </a:t>
            </a:r>
            <a:r>
              <a:rPr lang="en-US"/>
              <a:t>C</a:t>
            </a:r>
            <a:r>
              <a:rPr lang="en-US" baseline="30000"/>
              <a:t>2</a:t>
            </a:r>
            <a:r>
              <a:rPr lang="en-US"/>
              <a:t> = 4πA is true for a circle that has a radius of 5cm.</a:t>
            </a:r>
          </a:p>
        </p:txBody>
      </p:sp>
    </p:spTree>
    <p:extLst>
      <p:ext uri="{BB962C8B-B14F-4D97-AF65-F5344CB8AC3E}">
        <p14:creationId xmlns:p14="http://schemas.microsoft.com/office/powerpoint/2010/main" val="384692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1C60-D7E1-669C-B797-62CDA53BC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8136C-614D-DF5A-7670-76F7F3984A06}"/>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solidFill>
                  <a:srgbClr val="FFFFFF"/>
                </a:solidFill>
              </a:rPr>
              <a:t>Practice</a:t>
            </a:r>
          </a:p>
        </p:txBody>
      </p:sp>
      <p:sp>
        <p:nvSpPr>
          <p:cNvPr id="3" name="Content Placeholder 2">
            <a:extLst>
              <a:ext uri="{FF2B5EF4-FFF2-40B4-BE49-F238E27FC236}">
                <a16:creationId xmlns:a16="http://schemas.microsoft.com/office/drawing/2014/main" id="{C2E85F0C-1EF3-D21E-458C-7A524BC8E233}"/>
              </a:ext>
            </a:extLst>
          </p:cNvPr>
          <p:cNvSpPr>
            <a:spLocks noGrp="1"/>
          </p:cNvSpPr>
          <p:nvPr>
            <p:ph idx="1"/>
          </p:nvPr>
        </p:nvSpPr>
        <p:spPr>
          <a:xfrm>
            <a:off x="979714" y="1132666"/>
            <a:ext cx="10515600" cy="482374"/>
          </a:xfrm>
        </p:spPr>
        <p:txBody>
          <a:bodyPr vert="horz" lIns="91440" tIns="45720" rIns="91440" bIns="45720" rtlCol="0">
            <a:noAutofit/>
          </a:bodyPr>
          <a:lstStyle/>
          <a:p>
            <a:pPr marL="0" indent="0">
              <a:buNone/>
            </a:pPr>
            <a:r>
              <a:rPr lang="en-US" sz="4000" dirty="0"/>
              <a:t>What is the area of a circle that has a circumference of 10π?  </a:t>
            </a:r>
            <a:endParaRPr lang="en-US" sz="4000" baseline="30000" dirty="0"/>
          </a:p>
          <a:p>
            <a:pPr>
              <a:buFont typeface="Arial" panose="020B0604020202020204" pitchFamily="34" charset="0"/>
              <a:buChar char="•"/>
            </a:pPr>
            <a:endParaRPr lang="en-US" sz="4000" dirty="0"/>
          </a:p>
        </p:txBody>
      </p:sp>
      <p:pic>
        <p:nvPicPr>
          <p:cNvPr id="5" name="Picture 4" descr="An illustration shows a circle with its radius and diameter marked. A counter-clockwise arrow around the circle is labeled circumference. Another circle on the right side indicates the area of the circle.">
            <a:extLst>
              <a:ext uri="{FF2B5EF4-FFF2-40B4-BE49-F238E27FC236}">
                <a16:creationId xmlns:a16="http://schemas.microsoft.com/office/drawing/2014/main" id="{D1DF024A-46A0-E742-39E9-F72A4B4D82A7}"/>
              </a:ext>
            </a:extLst>
          </p:cNvPr>
          <p:cNvPicPr>
            <a:picLocks noChangeAspect="1"/>
          </p:cNvPicPr>
          <p:nvPr/>
        </p:nvPicPr>
        <p:blipFill>
          <a:blip r:embed="rId2"/>
          <a:stretch>
            <a:fillRect/>
          </a:stretch>
        </p:blipFill>
        <p:spPr>
          <a:xfrm>
            <a:off x="166823" y="2768972"/>
            <a:ext cx="6265323" cy="3203145"/>
          </a:xfrm>
          <a:prstGeom prst="rect">
            <a:avLst/>
          </a:prstGeom>
        </p:spPr>
      </p:pic>
    </p:spTree>
    <p:extLst>
      <p:ext uri="{BB962C8B-B14F-4D97-AF65-F5344CB8AC3E}">
        <p14:creationId xmlns:p14="http://schemas.microsoft.com/office/powerpoint/2010/main" val="3685444283"/>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Props1.xml><?xml version="1.0" encoding="utf-8"?>
<ds:datastoreItem xmlns:ds="http://schemas.openxmlformats.org/officeDocument/2006/customXml" ds:itemID="{AE133F6C-1D30-4BD7-B11F-3458E4FFFA26}">
  <ds:schemaRefs>
    <ds:schemaRef ds:uri="http://schemas.microsoft.com/sharepoint/v3/contenttype/forms"/>
  </ds:schemaRefs>
</ds:datastoreItem>
</file>

<file path=customXml/itemProps2.xml><?xml version="1.0" encoding="utf-8"?>
<ds:datastoreItem xmlns:ds="http://schemas.openxmlformats.org/officeDocument/2006/customXml" ds:itemID="{04650983-2945-4B07-A52F-167A4F23A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6D6762-904E-462B-87A5-4A8D7ADF8A32}">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24</TotalTime>
  <Words>1135</Words>
  <Application>Microsoft Office PowerPoint</Application>
  <PresentationFormat>Widescreen</PresentationFormat>
  <Paragraphs>70</Paragraphs>
  <Slides>12</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Arial Nova Light</vt:lpstr>
      <vt:lpstr>Calibri</vt:lpstr>
      <vt:lpstr>Calibri Light</vt:lpstr>
      <vt:lpstr>Open Sans Light</vt:lpstr>
      <vt:lpstr>Open Sans Semibold</vt:lpstr>
      <vt:lpstr>Palatino</vt:lpstr>
      <vt:lpstr>Times New Roman</vt:lpstr>
      <vt:lpstr>Pearson Theme</vt:lpstr>
      <vt:lpstr>PowerPoint Presentation</vt:lpstr>
      <vt:lpstr>Key Words</vt:lpstr>
      <vt:lpstr>What is a Circle?</vt:lpstr>
      <vt:lpstr>Real-World Examples</vt:lpstr>
      <vt:lpstr>Circumference: What is it and how do we calculate it?</vt:lpstr>
      <vt:lpstr>Area: What is it and how do we calculate it?</vt:lpstr>
      <vt:lpstr>Circumference and Area of a Circle</vt:lpstr>
      <vt:lpstr>Practice</vt:lpstr>
      <vt:lpstr>Practice</vt:lpstr>
      <vt:lpstr>Table for Circumference and Area of a Circle</vt:lpstr>
      <vt:lpstr>Table for Circumference and Area of a Circle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236</cp:revision>
  <dcterms:created xsi:type="dcterms:W3CDTF">2023-12-14T16:26:22Z</dcterms:created>
  <dcterms:modified xsi:type="dcterms:W3CDTF">2024-01-21T22:23:55Z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