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2"/>
  </p:notesMasterIdLst>
  <p:sldIdLst>
    <p:sldId id="256" r:id="rId5"/>
    <p:sldId id="265" r:id="rId6"/>
    <p:sldId id="257" r:id="rId7"/>
    <p:sldId id="262" r:id="rId8"/>
    <p:sldId id="258" r:id="rId9"/>
    <p:sldId id="273" r:id="rId10"/>
    <p:sldId id="263" r:id="rId11"/>
    <p:sldId id="266" r:id="rId12"/>
    <p:sldId id="267" r:id="rId13"/>
    <p:sldId id="264" r:id="rId14"/>
    <p:sldId id="268" r:id="rId15"/>
    <p:sldId id="269" r:id="rId16"/>
    <p:sldId id="270" r:id="rId17"/>
    <p:sldId id="271" r:id="rId18"/>
    <p:sldId id="272" r:id="rId19"/>
    <p:sldId id="260"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DC07F-E13C-9DF1-CE74-6EB8E4DCECBE}" v="150" dt="2024-01-16T19:24:07.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049CE7-B6CB-41B5-BC7B-99E268037B3C}" type="doc">
      <dgm:prSet loTypeId="urn:microsoft.com/office/officeart/2005/8/layout/matrix3" loCatId="matrix" qsTypeId="urn:microsoft.com/office/officeart/2005/8/quickstyle/simple2" qsCatId="simple" csTypeId="urn:microsoft.com/office/officeart/2005/8/colors/accent2_2" csCatId="accent2"/>
      <dgm:spPr/>
      <dgm:t>
        <a:bodyPr/>
        <a:lstStyle/>
        <a:p>
          <a:endParaRPr lang="en-US"/>
        </a:p>
      </dgm:t>
    </dgm:pt>
    <dgm:pt modelId="{6D24BC25-7F3E-45FA-A257-038FB3BE1207}">
      <dgm:prSet/>
      <dgm:spPr/>
      <dgm:t>
        <a:bodyPr/>
        <a:lstStyle/>
        <a:p>
          <a:r>
            <a:rPr lang="en-US" b="1"/>
            <a:t>circumference (</a:t>
          </a:r>
          <a:r>
            <a:rPr lang="en-US" b="1" i="1"/>
            <a:t>C</a:t>
          </a:r>
          <a:r>
            <a:rPr lang="en-US" b="1"/>
            <a:t>)</a:t>
          </a:r>
          <a:r>
            <a:rPr lang="en-US"/>
            <a:t> – the distance around a circle</a:t>
          </a:r>
        </a:p>
      </dgm:t>
    </dgm:pt>
    <dgm:pt modelId="{251E16B5-F197-4C46-BB19-CC2033CC37AC}" type="parTrans" cxnId="{38DD677D-9055-48D2-B424-9E3B165521D1}">
      <dgm:prSet/>
      <dgm:spPr/>
      <dgm:t>
        <a:bodyPr/>
        <a:lstStyle/>
        <a:p>
          <a:endParaRPr lang="en-US"/>
        </a:p>
      </dgm:t>
    </dgm:pt>
    <dgm:pt modelId="{14E3A45A-0B3E-4866-8FF0-6ECFA081EEB2}" type="sibTrans" cxnId="{38DD677D-9055-48D2-B424-9E3B165521D1}">
      <dgm:prSet/>
      <dgm:spPr/>
      <dgm:t>
        <a:bodyPr/>
        <a:lstStyle/>
        <a:p>
          <a:endParaRPr lang="en-US"/>
        </a:p>
      </dgm:t>
    </dgm:pt>
    <dgm:pt modelId="{4E3786B1-C2DE-4B98-B054-382780115F1A}">
      <dgm:prSet/>
      <dgm:spPr/>
      <dgm:t>
        <a:bodyPr/>
        <a:lstStyle/>
        <a:p>
          <a:r>
            <a:rPr lang="en-US" b="1"/>
            <a:t>diameter (</a:t>
          </a:r>
          <a:r>
            <a:rPr lang="en-US" b="1" i="1"/>
            <a:t>d</a:t>
          </a:r>
          <a:r>
            <a:rPr lang="en-US" b="1"/>
            <a:t>)</a:t>
          </a:r>
          <a:r>
            <a:rPr lang="en-US"/>
            <a:t> – a straight line from one outside side of a circle to the other, passing through the center</a:t>
          </a:r>
        </a:p>
      </dgm:t>
    </dgm:pt>
    <dgm:pt modelId="{07B2F8DB-AAA1-490E-9499-24AADEE93451}" type="parTrans" cxnId="{3B9677AF-EFCD-48A2-B43E-3B54AC9D8B62}">
      <dgm:prSet/>
      <dgm:spPr/>
      <dgm:t>
        <a:bodyPr/>
        <a:lstStyle/>
        <a:p>
          <a:endParaRPr lang="en-US"/>
        </a:p>
      </dgm:t>
    </dgm:pt>
    <dgm:pt modelId="{E300DA67-4A10-4687-B441-1595A5F2B472}" type="sibTrans" cxnId="{3B9677AF-EFCD-48A2-B43E-3B54AC9D8B62}">
      <dgm:prSet/>
      <dgm:spPr/>
      <dgm:t>
        <a:bodyPr/>
        <a:lstStyle/>
        <a:p>
          <a:endParaRPr lang="en-US"/>
        </a:p>
      </dgm:t>
    </dgm:pt>
    <dgm:pt modelId="{AFEC145E-ABA2-4DD9-8667-3B0504104FA1}">
      <dgm:prSet/>
      <dgm:spPr/>
      <dgm:t>
        <a:bodyPr/>
        <a:lstStyle/>
        <a:p>
          <a:r>
            <a:rPr lang="en-US" b="1" dirty="0"/>
            <a:t>pi (π)</a:t>
          </a:r>
          <a:r>
            <a:rPr lang="en-US" dirty="0"/>
            <a:t> – a numerical value with an endless, nonrepeating decimal, 3.14159...; the ratio of a circle’s circumference to its diameter</a:t>
          </a:r>
        </a:p>
      </dgm:t>
    </dgm:pt>
    <dgm:pt modelId="{D7B1ACF1-A352-4CAC-AC58-BA1FED39BF4A}" type="parTrans" cxnId="{FD901C1E-AD7F-46B7-9546-362306D5C0AC}">
      <dgm:prSet/>
      <dgm:spPr/>
      <dgm:t>
        <a:bodyPr/>
        <a:lstStyle/>
        <a:p>
          <a:endParaRPr lang="en-US"/>
        </a:p>
      </dgm:t>
    </dgm:pt>
    <dgm:pt modelId="{58AFAA60-EFA2-46D2-9BF8-0611B50A2DD2}" type="sibTrans" cxnId="{FD901C1E-AD7F-46B7-9546-362306D5C0AC}">
      <dgm:prSet/>
      <dgm:spPr/>
      <dgm:t>
        <a:bodyPr/>
        <a:lstStyle/>
        <a:p>
          <a:endParaRPr lang="en-US"/>
        </a:p>
      </dgm:t>
    </dgm:pt>
    <dgm:pt modelId="{94BF6AB5-3336-4C2A-975A-1CC5169C82C0}">
      <dgm:prSet/>
      <dgm:spPr/>
      <dgm:t>
        <a:bodyPr/>
        <a:lstStyle/>
        <a:p>
          <a:r>
            <a:rPr lang="en-US" b="1"/>
            <a:t>radius (</a:t>
          </a:r>
          <a:r>
            <a:rPr lang="en-US" b="1" i="1"/>
            <a:t>r</a:t>
          </a:r>
          <a:r>
            <a:rPr lang="en-US" b="1"/>
            <a:t>)</a:t>
          </a:r>
          <a:r>
            <a:rPr lang="en-US"/>
            <a:t> – a straight line from the center of the circle to the outside side of the circle</a:t>
          </a:r>
        </a:p>
      </dgm:t>
    </dgm:pt>
    <dgm:pt modelId="{32D0AD62-5F38-4F0A-87B1-B38E288B5CA1}" type="parTrans" cxnId="{4227E922-5389-40E2-9649-F0C61B9FCBEE}">
      <dgm:prSet/>
      <dgm:spPr/>
      <dgm:t>
        <a:bodyPr/>
        <a:lstStyle/>
        <a:p>
          <a:endParaRPr lang="en-US"/>
        </a:p>
      </dgm:t>
    </dgm:pt>
    <dgm:pt modelId="{568A021F-1BE7-44D3-9A74-E722C147C4C4}" type="sibTrans" cxnId="{4227E922-5389-40E2-9649-F0C61B9FCBEE}">
      <dgm:prSet/>
      <dgm:spPr/>
      <dgm:t>
        <a:bodyPr/>
        <a:lstStyle/>
        <a:p>
          <a:endParaRPr lang="en-US"/>
        </a:p>
      </dgm:t>
    </dgm:pt>
    <dgm:pt modelId="{7144C575-06A2-4537-905E-65FD5286904D}" type="pres">
      <dgm:prSet presAssocID="{7F049CE7-B6CB-41B5-BC7B-99E268037B3C}" presName="matrix" presStyleCnt="0">
        <dgm:presLayoutVars>
          <dgm:chMax val="1"/>
          <dgm:dir/>
          <dgm:resizeHandles val="exact"/>
        </dgm:presLayoutVars>
      </dgm:prSet>
      <dgm:spPr/>
    </dgm:pt>
    <dgm:pt modelId="{6F95CDF3-5F66-4219-9914-5E54BED6A93E}" type="pres">
      <dgm:prSet presAssocID="{7F049CE7-B6CB-41B5-BC7B-99E268037B3C}" presName="diamond" presStyleLbl="bgShp" presStyleIdx="0" presStyleCnt="1"/>
      <dgm:spPr/>
    </dgm:pt>
    <dgm:pt modelId="{1479D6BB-F2A1-4D63-97F1-446988E415CC}" type="pres">
      <dgm:prSet presAssocID="{7F049CE7-B6CB-41B5-BC7B-99E268037B3C}" presName="quad1" presStyleLbl="node1" presStyleIdx="0" presStyleCnt="4">
        <dgm:presLayoutVars>
          <dgm:chMax val="0"/>
          <dgm:chPref val="0"/>
          <dgm:bulletEnabled val="1"/>
        </dgm:presLayoutVars>
      </dgm:prSet>
      <dgm:spPr/>
    </dgm:pt>
    <dgm:pt modelId="{C02F8B86-B894-43B4-AC85-BBC0C1537408}" type="pres">
      <dgm:prSet presAssocID="{7F049CE7-B6CB-41B5-BC7B-99E268037B3C}" presName="quad2" presStyleLbl="node1" presStyleIdx="1" presStyleCnt="4">
        <dgm:presLayoutVars>
          <dgm:chMax val="0"/>
          <dgm:chPref val="0"/>
          <dgm:bulletEnabled val="1"/>
        </dgm:presLayoutVars>
      </dgm:prSet>
      <dgm:spPr/>
    </dgm:pt>
    <dgm:pt modelId="{72166431-719A-476F-8C16-93AFA8AB6BB6}" type="pres">
      <dgm:prSet presAssocID="{7F049CE7-B6CB-41B5-BC7B-99E268037B3C}" presName="quad3" presStyleLbl="node1" presStyleIdx="2" presStyleCnt="4">
        <dgm:presLayoutVars>
          <dgm:chMax val="0"/>
          <dgm:chPref val="0"/>
          <dgm:bulletEnabled val="1"/>
        </dgm:presLayoutVars>
      </dgm:prSet>
      <dgm:spPr/>
    </dgm:pt>
    <dgm:pt modelId="{5885139E-63C9-4F11-A46B-5158D93FF16B}" type="pres">
      <dgm:prSet presAssocID="{7F049CE7-B6CB-41B5-BC7B-99E268037B3C}" presName="quad4" presStyleLbl="node1" presStyleIdx="3" presStyleCnt="4">
        <dgm:presLayoutVars>
          <dgm:chMax val="0"/>
          <dgm:chPref val="0"/>
          <dgm:bulletEnabled val="1"/>
        </dgm:presLayoutVars>
      </dgm:prSet>
      <dgm:spPr/>
    </dgm:pt>
  </dgm:ptLst>
  <dgm:cxnLst>
    <dgm:cxn modelId="{8C314A1D-E296-4169-9AD3-1DE6C901F202}" type="presOf" srcId="{6D24BC25-7F3E-45FA-A257-038FB3BE1207}" destId="{1479D6BB-F2A1-4D63-97F1-446988E415CC}" srcOrd="0" destOrd="0" presId="urn:microsoft.com/office/officeart/2005/8/layout/matrix3"/>
    <dgm:cxn modelId="{FD901C1E-AD7F-46B7-9546-362306D5C0AC}" srcId="{7F049CE7-B6CB-41B5-BC7B-99E268037B3C}" destId="{AFEC145E-ABA2-4DD9-8667-3B0504104FA1}" srcOrd="2" destOrd="0" parTransId="{D7B1ACF1-A352-4CAC-AC58-BA1FED39BF4A}" sibTransId="{58AFAA60-EFA2-46D2-9BF8-0611B50A2DD2}"/>
    <dgm:cxn modelId="{4227E922-5389-40E2-9649-F0C61B9FCBEE}" srcId="{7F049CE7-B6CB-41B5-BC7B-99E268037B3C}" destId="{94BF6AB5-3336-4C2A-975A-1CC5169C82C0}" srcOrd="3" destOrd="0" parTransId="{32D0AD62-5F38-4F0A-87B1-B38E288B5CA1}" sibTransId="{568A021F-1BE7-44D3-9A74-E722C147C4C4}"/>
    <dgm:cxn modelId="{67BFD141-5062-43B9-9B60-513EF934ADC1}" type="presOf" srcId="{94BF6AB5-3336-4C2A-975A-1CC5169C82C0}" destId="{5885139E-63C9-4F11-A46B-5158D93FF16B}" srcOrd="0" destOrd="0" presId="urn:microsoft.com/office/officeart/2005/8/layout/matrix3"/>
    <dgm:cxn modelId="{38DD677D-9055-48D2-B424-9E3B165521D1}" srcId="{7F049CE7-B6CB-41B5-BC7B-99E268037B3C}" destId="{6D24BC25-7F3E-45FA-A257-038FB3BE1207}" srcOrd="0" destOrd="0" parTransId="{251E16B5-F197-4C46-BB19-CC2033CC37AC}" sibTransId="{14E3A45A-0B3E-4866-8FF0-6ECFA081EEB2}"/>
    <dgm:cxn modelId="{3B9677AF-EFCD-48A2-B43E-3B54AC9D8B62}" srcId="{7F049CE7-B6CB-41B5-BC7B-99E268037B3C}" destId="{4E3786B1-C2DE-4B98-B054-382780115F1A}" srcOrd="1" destOrd="0" parTransId="{07B2F8DB-AAA1-490E-9499-24AADEE93451}" sibTransId="{E300DA67-4A10-4687-B441-1595A5F2B472}"/>
    <dgm:cxn modelId="{8E03D6B5-4A19-4B7F-BFAD-1542CDE5499D}" type="presOf" srcId="{AFEC145E-ABA2-4DD9-8667-3B0504104FA1}" destId="{72166431-719A-476F-8C16-93AFA8AB6BB6}" srcOrd="0" destOrd="0" presId="urn:microsoft.com/office/officeart/2005/8/layout/matrix3"/>
    <dgm:cxn modelId="{A89CBADD-0AD8-481A-BBB3-02CA71332CAA}" type="presOf" srcId="{7F049CE7-B6CB-41B5-BC7B-99E268037B3C}" destId="{7144C575-06A2-4537-905E-65FD5286904D}" srcOrd="0" destOrd="0" presId="urn:microsoft.com/office/officeart/2005/8/layout/matrix3"/>
    <dgm:cxn modelId="{971672E2-9B24-4841-945B-AEB2B0C303C8}" type="presOf" srcId="{4E3786B1-C2DE-4B98-B054-382780115F1A}" destId="{C02F8B86-B894-43B4-AC85-BBC0C1537408}" srcOrd="0" destOrd="0" presId="urn:microsoft.com/office/officeart/2005/8/layout/matrix3"/>
    <dgm:cxn modelId="{C0865989-D36A-453E-A329-1759E9EAED86}" type="presParOf" srcId="{7144C575-06A2-4537-905E-65FD5286904D}" destId="{6F95CDF3-5F66-4219-9914-5E54BED6A93E}" srcOrd="0" destOrd="0" presId="urn:microsoft.com/office/officeart/2005/8/layout/matrix3"/>
    <dgm:cxn modelId="{3C45DC82-A009-41FC-A083-3DF2E8E7C313}" type="presParOf" srcId="{7144C575-06A2-4537-905E-65FD5286904D}" destId="{1479D6BB-F2A1-4D63-97F1-446988E415CC}" srcOrd="1" destOrd="0" presId="urn:microsoft.com/office/officeart/2005/8/layout/matrix3"/>
    <dgm:cxn modelId="{0FC942E8-A0EC-438E-ACA2-94F73E47DF8F}" type="presParOf" srcId="{7144C575-06A2-4537-905E-65FD5286904D}" destId="{C02F8B86-B894-43B4-AC85-BBC0C1537408}" srcOrd="2" destOrd="0" presId="urn:microsoft.com/office/officeart/2005/8/layout/matrix3"/>
    <dgm:cxn modelId="{11F6D0B0-CD50-49BF-A47F-1821AE23AC63}" type="presParOf" srcId="{7144C575-06A2-4537-905E-65FD5286904D}" destId="{72166431-719A-476F-8C16-93AFA8AB6BB6}" srcOrd="3" destOrd="0" presId="urn:microsoft.com/office/officeart/2005/8/layout/matrix3"/>
    <dgm:cxn modelId="{659F298D-6BFF-4E81-9AFF-6EB8E0F8F7F0}" type="presParOf" srcId="{7144C575-06A2-4537-905E-65FD5286904D}" destId="{5885139E-63C9-4F11-A46B-5158D93FF16B}"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F75411-3562-4E8F-8D7B-0D85B2EFFDE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D071CFF-64B9-4232-A926-4A924E704043}">
      <dgm:prSet/>
      <dgm:spPr/>
      <dgm:t>
        <a:bodyPr/>
        <a:lstStyle/>
        <a:p>
          <a:r>
            <a:rPr lang="en-US" b="1"/>
            <a:t>Constant of proportionality</a:t>
          </a:r>
          <a:r>
            <a:rPr lang="en-US"/>
            <a:t>– the number representing the relationship of two numbers written as a proportion or a ratio, typically represented by the variable </a:t>
          </a:r>
          <a:r>
            <a:rPr lang="en-US" i="1"/>
            <a:t>k</a:t>
          </a:r>
          <a:r>
            <a:rPr lang="en-US"/>
            <a:t>, remains the same; other names are the </a:t>
          </a:r>
          <a:r>
            <a:rPr lang="en-US" i="1"/>
            <a:t>unit rate or rate of change</a:t>
          </a:r>
          <a:endParaRPr lang="en-US"/>
        </a:p>
      </dgm:t>
    </dgm:pt>
    <dgm:pt modelId="{1DCEF8CB-49BF-411F-99B2-F9D3509F84E1}" type="parTrans" cxnId="{EDEEB3BB-DFFA-410B-8436-D5F61E2D44B3}">
      <dgm:prSet/>
      <dgm:spPr/>
      <dgm:t>
        <a:bodyPr/>
        <a:lstStyle/>
        <a:p>
          <a:endParaRPr lang="en-US"/>
        </a:p>
      </dgm:t>
    </dgm:pt>
    <dgm:pt modelId="{0D7F37D0-07E5-44E0-B9D0-D952BAC6C256}" type="sibTrans" cxnId="{EDEEB3BB-DFFA-410B-8436-D5F61E2D44B3}">
      <dgm:prSet/>
      <dgm:spPr/>
      <dgm:t>
        <a:bodyPr/>
        <a:lstStyle/>
        <a:p>
          <a:endParaRPr lang="en-US"/>
        </a:p>
      </dgm:t>
    </dgm:pt>
    <dgm:pt modelId="{DAA95954-AF10-4083-BCFE-BE608D1ED200}">
      <dgm:prSet/>
      <dgm:spPr/>
      <dgm:t>
        <a:bodyPr/>
        <a:lstStyle/>
        <a:p>
          <a:r>
            <a:rPr lang="en-US" b="1"/>
            <a:t>Proportional relationships</a:t>
          </a:r>
          <a:r>
            <a:rPr lang="en-US"/>
            <a:t>-a relationship in which two or more quantities have a constant ratio</a:t>
          </a:r>
        </a:p>
      </dgm:t>
    </dgm:pt>
    <dgm:pt modelId="{5D4F3099-0A0C-46E4-A53B-76147E12BDB1}" type="parTrans" cxnId="{320FEE30-8744-44D9-9C08-1EF51D85282E}">
      <dgm:prSet/>
      <dgm:spPr/>
      <dgm:t>
        <a:bodyPr/>
        <a:lstStyle/>
        <a:p>
          <a:endParaRPr lang="en-US"/>
        </a:p>
      </dgm:t>
    </dgm:pt>
    <dgm:pt modelId="{B8191C51-09A0-4B6E-A21C-CB7FD9F48C27}" type="sibTrans" cxnId="{320FEE30-8744-44D9-9C08-1EF51D85282E}">
      <dgm:prSet/>
      <dgm:spPr/>
      <dgm:t>
        <a:bodyPr/>
        <a:lstStyle/>
        <a:p>
          <a:endParaRPr lang="en-US"/>
        </a:p>
      </dgm:t>
    </dgm:pt>
    <dgm:pt modelId="{5C6A18CE-127B-4A9D-9D7C-AC56BD4DA394}" type="pres">
      <dgm:prSet presAssocID="{CAF75411-3562-4E8F-8D7B-0D85B2EFFDE9}" presName="root" presStyleCnt="0">
        <dgm:presLayoutVars>
          <dgm:dir/>
          <dgm:resizeHandles val="exact"/>
        </dgm:presLayoutVars>
      </dgm:prSet>
      <dgm:spPr/>
    </dgm:pt>
    <dgm:pt modelId="{261D2048-FADE-4667-8F8A-4E0058DB2B40}" type="pres">
      <dgm:prSet presAssocID="{FD071CFF-64B9-4232-A926-4A924E704043}" presName="compNode" presStyleCnt="0"/>
      <dgm:spPr/>
    </dgm:pt>
    <dgm:pt modelId="{BE63DD5A-93EA-4F83-8488-3B43E45ABD13}" type="pres">
      <dgm:prSet presAssocID="{FD071CFF-64B9-4232-A926-4A924E704043}" presName="bgRect" presStyleLbl="bgShp" presStyleIdx="0" presStyleCnt="2"/>
      <dgm:spPr/>
    </dgm:pt>
    <dgm:pt modelId="{53880F66-7DE2-421E-9C26-1FEF60D1A331}" type="pres">
      <dgm:prSet presAssocID="{FD071CFF-64B9-4232-A926-4A924E70404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culator"/>
        </a:ext>
      </dgm:extLst>
    </dgm:pt>
    <dgm:pt modelId="{48B7EF18-8577-429F-B502-7ED21E5F7CB2}" type="pres">
      <dgm:prSet presAssocID="{FD071CFF-64B9-4232-A926-4A924E704043}" presName="spaceRect" presStyleCnt="0"/>
      <dgm:spPr/>
    </dgm:pt>
    <dgm:pt modelId="{1B9108B4-9337-4122-8C2C-DA50CD3A9411}" type="pres">
      <dgm:prSet presAssocID="{FD071CFF-64B9-4232-A926-4A924E704043}" presName="parTx" presStyleLbl="revTx" presStyleIdx="0" presStyleCnt="2">
        <dgm:presLayoutVars>
          <dgm:chMax val="0"/>
          <dgm:chPref val="0"/>
        </dgm:presLayoutVars>
      </dgm:prSet>
      <dgm:spPr/>
    </dgm:pt>
    <dgm:pt modelId="{817A36DA-4824-495F-A950-63E9A1760E91}" type="pres">
      <dgm:prSet presAssocID="{0D7F37D0-07E5-44E0-B9D0-D952BAC6C256}" presName="sibTrans" presStyleCnt="0"/>
      <dgm:spPr/>
    </dgm:pt>
    <dgm:pt modelId="{E92FA6A3-5A94-4E86-81D1-0047801F97BE}" type="pres">
      <dgm:prSet presAssocID="{DAA95954-AF10-4083-BCFE-BE608D1ED200}" presName="compNode" presStyleCnt="0"/>
      <dgm:spPr/>
    </dgm:pt>
    <dgm:pt modelId="{A0F37171-EEDC-4CF5-AAF1-101929945703}" type="pres">
      <dgm:prSet presAssocID="{DAA95954-AF10-4083-BCFE-BE608D1ED200}" presName="bgRect" presStyleLbl="bgShp" presStyleIdx="1" presStyleCnt="2"/>
      <dgm:spPr/>
    </dgm:pt>
    <dgm:pt modelId="{368C3593-2E8B-468F-B21C-3A7FC90C125F}" type="pres">
      <dgm:prSet presAssocID="{DAA95954-AF10-4083-BCFE-BE608D1ED20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sconnected"/>
        </a:ext>
      </dgm:extLst>
    </dgm:pt>
    <dgm:pt modelId="{B28B2D8D-985A-44F7-B8B0-0EC5BDED89FC}" type="pres">
      <dgm:prSet presAssocID="{DAA95954-AF10-4083-BCFE-BE608D1ED200}" presName="spaceRect" presStyleCnt="0"/>
      <dgm:spPr/>
    </dgm:pt>
    <dgm:pt modelId="{3378D3F9-176C-4F22-99E3-4EA209D594E3}" type="pres">
      <dgm:prSet presAssocID="{DAA95954-AF10-4083-BCFE-BE608D1ED200}" presName="parTx" presStyleLbl="revTx" presStyleIdx="1" presStyleCnt="2">
        <dgm:presLayoutVars>
          <dgm:chMax val="0"/>
          <dgm:chPref val="0"/>
        </dgm:presLayoutVars>
      </dgm:prSet>
      <dgm:spPr/>
    </dgm:pt>
  </dgm:ptLst>
  <dgm:cxnLst>
    <dgm:cxn modelId="{01168423-18DE-49D8-92CD-75E30B43B788}" type="presOf" srcId="{FD071CFF-64B9-4232-A926-4A924E704043}" destId="{1B9108B4-9337-4122-8C2C-DA50CD3A9411}" srcOrd="0" destOrd="0" presId="urn:microsoft.com/office/officeart/2018/2/layout/IconVerticalSolidList"/>
    <dgm:cxn modelId="{26367C2F-5F55-4535-B1D7-886FF31B7CBC}" type="presOf" srcId="{CAF75411-3562-4E8F-8D7B-0D85B2EFFDE9}" destId="{5C6A18CE-127B-4A9D-9D7C-AC56BD4DA394}" srcOrd="0" destOrd="0" presId="urn:microsoft.com/office/officeart/2018/2/layout/IconVerticalSolidList"/>
    <dgm:cxn modelId="{320FEE30-8744-44D9-9C08-1EF51D85282E}" srcId="{CAF75411-3562-4E8F-8D7B-0D85B2EFFDE9}" destId="{DAA95954-AF10-4083-BCFE-BE608D1ED200}" srcOrd="1" destOrd="0" parTransId="{5D4F3099-0A0C-46E4-A53B-76147E12BDB1}" sibTransId="{B8191C51-09A0-4B6E-A21C-CB7FD9F48C27}"/>
    <dgm:cxn modelId="{A42A1A51-0D2C-4CD4-85C4-0B72747251BF}" type="presOf" srcId="{DAA95954-AF10-4083-BCFE-BE608D1ED200}" destId="{3378D3F9-176C-4F22-99E3-4EA209D594E3}" srcOrd="0" destOrd="0" presId="urn:microsoft.com/office/officeart/2018/2/layout/IconVerticalSolidList"/>
    <dgm:cxn modelId="{EDEEB3BB-DFFA-410B-8436-D5F61E2D44B3}" srcId="{CAF75411-3562-4E8F-8D7B-0D85B2EFFDE9}" destId="{FD071CFF-64B9-4232-A926-4A924E704043}" srcOrd="0" destOrd="0" parTransId="{1DCEF8CB-49BF-411F-99B2-F9D3509F84E1}" sibTransId="{0D7F37D0-07E5-44E0-B9D0-D952BAC6C256}"/>
    <dgm:cxn modelId="{F5F25FF8-57F5-41E9-8C23-6BE1C71D81E9}" type="presParOf" srcId="{5C6A18CE-127B-4A9D-9D7C-AC56BD4DA394}" destId="{261D2048-FADE-4667-8F8A-4E0058DB2B40}" srcOrd="0" destOrd="0" presId="urn:microsoft.com/office/officeart/2018/2/layout/IconVerticalSolidList"/>
    <dgm:cxn modelId="{44CA115C-0EBF-4F4D-849A-48F72D6094AA}" type="presParOf" srcId="{261D2048-FADE-4667-8F8A-4E0058DB2B40}" destId="{BE63DD5A-93EA-4F83-8488-3B43E45ABD13}" srcOrd="0" destOrd="0" presId="urn:microsoft.com/office/officeart/2018/2/layout/IconVerticalSolidList"/>
    <dgm:cxn modelId="{9F177D77-4742-4EC8-8E9B-0E5E25400328}" type="presParOf" srcId="{261D2048-FADE-4667-8F8A-4E0058DB2B40}" destId="{53880F66-7DE2-421E-9C26-1FEF60D1A331}" srcOrd="1" destOrd="0" presId="urn:microsoft.com/office/officeart/2018/2/layout/IconVerticalSolidList"/>
    <dgm:cxn modelId="{CDBD10BA-D2B0-4220-8AE1-D53B2CE0CE83}" type="presParOf" srcId="{261D2048-FADE-4667-8F8A-4E0058DB2B40}" destId="{48B7EF18-8577-429F-B502-7ED21E5F7CB2}" srcOrd="2" destOrd="0" presId="urn:microsoft.com/office/officeart/2018/2/layout/IconVerticalSolidList"/>
    <dgm:cxn modelId="{54986777-E725-41BD-A235-7EC70B8A0B99}" type="presParOf" srcId="{261D2048-FADE-4667-8F8A-4E0058DB2B40}" destId="{1B9108B4-9337-4122-8C2C-DA50CD3A9411}" srcOrd="3" destOrd="0" presId="urn:microsoft.com/office/officeart/2018/2/layout/IconVerticalSolidList"/>
    <dgm:cxn modelId="{7ED5A1E2-D295-4293-84C0-75ADD8E8B870}" type="presParOf" srcId="{5C6A18CE-127B-4A9D-9D7C-AC56BD4DA394}" destId="{817A36DA-4824-495F-A950-63E9A1760E91}" srcOrd="1" destOrd="0" presId="urn:microsoft.com/office/officeart/2018/2/layout/IconVerticalSolidList"/>
    <dgm:cxn modelId="{69E5DAB6-B9FA-4FF3-9C32-3985DAD620B1}" type="presParOf" srcId="{5C6A18CE-127B-4A9D-9D7C-AC56BD4DA394}" destId="{E92FA6A3-5A94-4E86-81D1-0047801F97BE}" srcOrd="2" destOrd="0" presId="urn:microsoft.com/office/officeart/2018/2/layout/IconVerticalSolidList"/>
    <dgm:cxn modelId="{EC20B229-3109-4D10-9D4B-98712846B3D0}" type="presParOf" srcId="{E92FA6A3-5A94-4E86-81D1-0047801F97BE}" destId="{A0F37171-EEDC-4CF5-AAF1-101929945703}" srcOrd="0" destOrd="0" presId="urn:microsoft.com/office/officeart/2018/2/layout/IconVerticalSolidList"/>
    <dgm:cxn modelId="{9F84B73E-901E-47BA-ADB7-38063561D21D}" type="presParOf" srcId="{E92FA6A3-5A94-4E86-81D1-0047801F97BE}" destId="{368C3593-2E8B-468F-B21C-3A7FC90C125F}" srcOrd="1" destOrd="0" presId="urn:microsoft.com/office/officeart/2018/2/layout/IconVerticalSolidList"/>
    <dgm:cxn modelId="{B9403C38-15B1-49CF-BF2C-2247039282FE}" type="presParOf" srcId="{E92FA6A3-5A94-4E86-81D1-0047801F97BE}" destId="{B28B2D8D-985A-44F7-B8B0-0EC5BDED89FC}" srcOrd="2" destOrd="0" presId="urn:microsoft.com/office/officeart/2018/2/layout/IconVerticalSolidList"/>
    <dgm:cxn modelId="{CA90F41D-34DC-46D7-AE9B-5A8C822F09F9}" type="presParOf" srcId="{E92FA6A3-5A94-4E86-81D1-0047801F97BE}" destId="{3378D3F9-176C-4F22-99E3-4EA209D594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9BCAAB-A134-482D-BC34-2329AA127199}"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9B4D9015-3716-4B6A-9345-F769A96C8C3B}">
      <dgm:prSet/>
      <dgm:spPr/>
      <dgm:t>
        <a:bodyPr/>
        <a:lstStyle/>
        <a:p>
          <a:r>
            <a:rPr lang="en-US" b="1"/>
            <a:t>circumference (</a:t>
          </a:r>
          <a:r>
            <a:rPr lang="en-US" b="1" i="1"/>
            <a:t>C</a:t>
          </a:r>
          <a:r>
            <a:rPr lang="en-US" b="1"/>
            <a:t>)</a:t>
          </a:r>
          <a:r>
            <a:rPr lang="en-US"/>
            <a:t> – the distance around a circle  </a:t>
          </a:r>
        </a:p>
      </dgm:t>
    </dgm:pt>
    <dgm:pt modelId="{3A34A50D-8EDA-4419-B76D-A753550D550A}" type="parTrans" cxnId="{7AF5D8F0-A2F5-4C72-9C1C-283E6436F273}">
      <dgm:prSet/>
      <dgm:spPr/>
      <dgm:t>
        <a:bodyPr/>
        <a:lstStyle/>
        <a:p>
          <a:endParaRPr lang="en-US"/>
        </a:p>
      </dgm:t>
    </dgm:pt>
    <dgm:pt modelId="{994F1E59-2EE6-4048-8640-5300B6F5486A}" type="sibTrans" cxnId="{7AF5D8F0-A2F5-4C72-9C1C-283E6436F273}">
      <dgm:prSet/>
      <dgm:spPr/>
      <dgm:t>
        <a:bodyPr/>
        <a:lstStyle/>
        <a:p>
          <a:endParaRPr lang="en-US"/>
        </a:p>
      </dgm:t>
    </dgm:pt>
    <dgm:pt modelId="{0C7E775A-1763-49F5-B453-5C7467DBC196}">
      <dgm:prSet/>
      <dgm:spPr/>
      <dgm:t>
        <a:bodyPr/>
        <a:lstStyle/>
        <a:p>
          <a:r>
            <a:rPr lang="en-US" b="1"/>
            <a:t>constant of proportionality</a:t>
          </a:r>
          <a:r>
            <a:rPr lang="en-US"/>
            <a:t> – the number representing the relationship of two numbers written as a proportion or a ratio, typically represented by the variable </a:t>
          </a:r>
          <a:r>
            <a:rPr lang="en-US" i="1"/>
            <a:t>k</a:t>
          </a:r>
          <a:r>
            <a:rPr lang="en-US"/>
            <a:t>, remains the same; other names are the </a:t>
          </a:r>
          <a:r>
            <a:rPr lang="en-US" i="1"/>
            <a:t>unit rate or rate of change</a:t>
          </a:r>
          <a:r>
            <a:rPr lang="en-US"/>
            <a:t>  </a:t>
          </a:r>
        </a:p>
      </dgm:t>
    </dgm:pt>
    <dgm:pt modelId="{C6EC8825-B809-4F98-9DAF-F6435361C6FD}" type="parTrans" cxnId="{4F2CA17A-CFDF-43BD-BFCE-0DA2FD4CA0AE}">
      <dgm:prSet/>
      <dgm:spPr/>
      <dgm:t>
        <a:bodyPr/>
        <a:lstStyle/>
        <a:p>
          <a:endParaRPr lang="en-US"/>
        </a:p>
      </dgm:t>
    </dgm:pt>
    <dgm:pt modelId="{621119D0-9916-4546-9036-CB7FCAAF33F0}" type="sibTrans" cxnId="{4F2CA17A-CFDF-43BD-BFCE-0DA2FD4CA0AE}">
      <dgm:prSet/>
      <dgm:spPr/>
      <dgm:t>
        <a:bodyPr/>
        <a:lstStyle/>
        <a:p>
          <a:endParaRPr lang="en-US"/>
        </a:p>
      </dgm:t>
    </dgm:pt>
    <dgm:pt modelId="{84A2BFE0-B584-4A0E-86B0-AC0666BBDCF4}">
      <dgm:prSet/>
      <dgm:spPr/>
      <dgm:t>
        <a:bodyPr/>
        <a:lstStyle/>
        <a:p>
          <a:r>
            <a:rPr lang="en-US" b="1"/>
            <a:t>diameter </a:t>
          </a:r>
          <a:r>
            <a:rPr lang="en-US" b="1" i="1"/>
            <a:t>(d)</a:t>
          </a:r>
          <a:r>
            <a:rPr lang="en-US"/>
            <a:t> – a straight line from one side of a circle to the other, passing through the center  </a:t>
          </a:r>
        </a:p>
      </dgm:t>
    </dgm:pt>
    <dgm:pt modelId="{C5D6C03C-0A34-4CB5-98E5-3DE8EA8E6885}" type="parTrans" cxnId="{EDE2E569-B2DA-4DE8-87C3-86095D9C1505}">
      <dgm:prSet/>
      <dgm:spPr/>
      <dgm:t>
        <a:bodyPr/>
        <a:lstStyle/>
        <a:p>
          <a:endParaRPr lang="en-US"/>
        </a:p>
      </dgm:t>
    </dgm:pt>
    <dgm:pt modelId="{775C1FA0-5E52-4DFC-97C9-A1919A873542}" type="sibTrans" cxnId="{EDE2E569-B2DA-4DE8-87C3-86095D9C1505}">
      <dgm:prSet/>
      <dgm:spPr/>
      <dgm:t>
        <a:bodyPr/>
        <a:lstStyle/>
        <a:p>
          <a:endParaRPr lang="en-US"/>
        </a:p>
      </dgm:t>
    </dgm:pt>
    <dgm:pt modelId="{6585DA64-A307-44EA-839A-841889842141}">
      <dgm:prSet/>
      <dgm:spPr/>
      <dgm:t>
        <a:bodyPr/>
        <a:lstStyle/>
        <a:p>
          <a:r>
            <a:rPr lang="en-US" b="1"/>
            <a:t>pi (</a:t>
          </a:r>
          <a:r>
            <a:rPr lang="en-US"/>
            <a:t>ππ</a:t>
          </a:r>
          <a:r>
            <a:rPr lang="en-US" b="1"/>
            <a:t>)</a:t>
          </a:r>
          <a:r>
            <a:rPr lang="en-US"/>
            <a:t> – a numerical value with an endless, nonrepeating decimal, 3.14159...; the ratio of a circle’s circumference to its diameter  </a:t>
          </a:r>
        </a:p>
      </dgm:t>
    </dgm:pt>
    <dgm:pt modelId="{D2441F58-5065-4250-9225-3DCA8EA5005B}" type="parTrans" cxnId="{FCED32C0-C3C5-4F15-B575-809B5D184FC1}">
      <dgm:prSet/>
      <dgm:spPr/>
      <dgm:t>
        <a:bodyPr/>
        <a:lstStyle/>
        <a:p>
          <a:endParaRPr lang="en-US"/>
        </a:p>
      </dgm:t>
    </dgm:pt>
    <dgm:pt modelId="{1D4160C1-3709-41A6-BF4A-C66FF9308B75}" type="sibTrans" cxnId="{FCED32C0-C3C5-4F15-B575-809B5D184FC1}">
      <dgm:prSet/>
      <dgm:spPr/>
      <dgm:t>
        <a:bodyPr/>
        <a:lstStyle/>
        <a:p>
          <a:endParaRPr lang="en-US"/>
        </a:p>
      </dgm:t>
    </dgm:pt>
    <dgm:pt modelId="{852BA09E-005A-48D6-AC0B-2A272CC536E7}">
      <dgm:prSet/>
      <dgm:spPr/>
      <dgm:t>
        <a:bodyPr/>
        <a:lstStyle/>
        <a:p>
          <a:r>
            <a:rPr lang="en-US" b="1"/>
            <a:t>proportional relationship</a:t>
          </a:r>
          <a:r>
            <a:rPr lang="en-US"/>
            <a:t> – a relationship in which two or more quantities have a constant ratio  </a:t>
          </a:r>
        </a:p>
      </dgm:t>
    </dgm:pt>
    <dgm:pt modelId="{9B91D883-1783-4A0C-B9C2-B785A64A9CF6}" type="parTrans" cxnId="{577697F8-E9BA-461B-8621-88F59F57FD65}">
      <dgm:prSet/>
      <dgm:spPr/>
      <dgm:t>
        <a:bodyPr/>
        <a:lstStyle/>
        <a:p>
          <a:endParaRPr lang="en-US"/>
        </a:p>
      </dgm:t>
    </dgm:pt>
    <dgm:pt modelId="{09EF7F5E-C960-4372-8C95-76F8F32C850E}" type="sibTrans" cxnId="{577697F8-E9BA-461B-8621-88F59F57FD65}">
      <dgm:prSet/>
      <dgm:spPr/>
      <dgm:t>
        <a:bodyPr/>
        <a:lstStyle/>
        <a:p>
          <a:endParaRPr lang="en-US"/>
        </a:p>
      </dgm:t>
    </dgm:pt>
    <dgm:pt modelId="{734EFAD1-6055-4301-BDB7-BF15B1AD8F33}">
      <dgm:prSet/>
      <dgm:spPr/>
      <dgm:t>
        <a:bodyPr/>
        <a:lstStyle/>
        <a:p>
          <a:r>
            <a:rPr lang="en-US" b="1"/>
            <a:t>radius </a:t>
          </a:r>
          <a:r>
            <a:rPr lang="en-US" b="1" i="1"/>
            <a:t>(r</a:t>
          </a:r>
          <a:r>
            <a:rPr lang="en-US" b="1"/>
            <a:t>)</a:t>
          </a:r>
          <a:r>
            <a:rPr lang="en-US"/>
            <a:t> – a straight line from the center of the circle to the side of the circle</a:t>
          </a:r>
        </a:p>
      </dgm:t>
    </dgm:pt>
    <dgm:pt modelId="{24518FA0-9C99-4ECB-BC48-00FF52E5D1AA}" type="parTrans" cxnId="{B5F2B685-069F-421C-BBB0-F7C64F8B5665}">
      <dgm:prSet/>
      <dgm:spPr/>
      <dgm:t>
        <a:bodyPr/>
        <a:lstStyle/>
        <a:p>
          <a:endParaRPr lang="en-US"/>
        </a:p>
      </dgm:t>
    </dgm:pt>
    <dgm:pt modelId="{C64C9EBC-441A-47AA-B866-653EA11C5A49}" type="sibTrans" cxnId="{B5F2B685-069F-421C-BBB0-F7C64F8B5665}">
      <dgm:prSet/>
      <dgm:spPr/>
      <dgm:t>
        <a:bodyPr/>
        <a:lstStyle/>
        <a:p>
          <a:endParaRPr lang="en-US"/>
        </a:p>
      </dgm:t>
    </dgm:pt>
    <dgm:pt modelId="{AC33A695-FE03-49DA-B5E2-6D07000E4420}" type="pres">
      <dgm:prSet presAssocID="{569BCAAB-A134-482D-BC34-2329AA127199}" presName="diagram" presStyleCnt="0">
        <dgm:presLayoutVars>
          <dgm:dir/>
          <dgm:resizeHandles val="exact"/>
        </dgm:presLayoutVars>
      </dgm:prSet>
      <dgm:spPr/>
    </dgm:pt>
    <dgm:pt modelId="{C5877CA4-6944-41A5-A774-02330B18EB8B}" type="pres">
      <dgm:prSet presAssocID="{9B4D9015-3716-4B6A-9345-F769A96C8C3B}" presName="node" presStyleLbl="node1" presStyleIdx="0" presStyleCnt="6">
        <dgm:presLayoutVars>
          <dgm:bulletEnabled val="1"/>
        </dgm:presLayoutVars>
      </dgm:prSet>
      <dgm:spPr/>
    </dgm:pt>
    <dgm:pt modelId="{B0F32E11-E16F-4E71-8539-5077721FDF6F}" type="pres">
      <dgm:prSet presAssocID="{994F1E59-2EE6-4048-8640-5300B6F5486A}" presName="sibTrans" presStyleCnt="0"/>
      <dgm:spPr/>
    </dgm:pt>
    <dgm:pt modelId="{37C6EC05-F11C-4DC8-AD1C-340EA5031D04}" type="pres">
      <dgm:prSet presAssocID="{0C7E775A-1763-49F5-B453-5C7467DBC196}" presName="node" presStyleLbl="node1" presStyleIdx="1" presStyleCnt="6">
        <dgm:presLayoutVars>
          <dgm:bulletEnabled val="1"/>
        </dgm:presLayoutVars>
      </dgm:prSet>
      <dgm:spPr/>
    </dgm:pt>
    <dgm:pt modelId="{C47258B8-38D7-4F42-B8C1-A1FFB13E1896}" type="pres">
      <dgm:prSet presAssocID="{621119D0-9916-4546-9036-CB7FCAAF33F0}" presName="sibTrans" presStyleCnt="0"/>
      <dgm:spPr/>
    </dgm:pt>
    <dgm:pt modelId="{57BE206F-19DE-494A-9C40-33D84C125C9B}" type="pres">
      <dgm:prSet presAssocID="{84A2BFE0-B584-4A0E-86B0-AC0666BBDCF4}" presName="node" presStyleLbl="node1" presStyleIdx="2" presStyleCnt="6">
        <dgm:presLayoutVars>
          <dgm:bulletEnabled val="1"/>
        </dgm:presLayoutVars>
      </dgm:prSet>
      <dgm:spPr/>
    </dgm:pt>
    <dgm:pt modelId="{179EA2FC-C4AE-4D19-92EE-2A854DB713DC}" type="pres">
      <dgm:prSet presAssocID="{775C1FA0-5E52-4DFC-97C9-A1919A873542}" presName="sibTrans" presStyleCnt="0"/>
      <dgm:spPr/>
    </dgm:pt>
    <dgm:pt modelId="{384AA0FF-21CB-4A4E-89CF-9E159A94B2A7}" type="pres">
      <dgm:prSet presAssocID="{6585DA64-A307-44EA-839A-841889842141}" presName="node" presStyleLbl="node1" presStyleIdx="3" presStyleCnt="6">
        <dgm:presLayoutVars>
          <dgm:bulletEnabled val="1"/>
        </dgm:presLayoutVars>
      </dgm:prSet>
      <dgm:spPr/>
    </dgm:pt>
    <dgm:pt modelId="{C15CDA1C-C70A-4FCD-8152-77D8A6FE2353}" type="pres">
      <dgm:prSet presAssocID="{1D4160C1-3709-41A6-BF4A-C66FF9308B75}" presName="sibTrans" presStyleCnt="0"/>
      <dgm:spPr/>
    </dgm:pt>
    <dgm:pt modelId="{8DA69079-607F-42E0-9F82-EA764D4D3B1C}" type="pres">
      <dgm:prSet presAssocID="{852BA09E-005A-48D6-AC0B-2A272CC536E7}" presName="node" presStyleLbl="node1" presStyleIdx="4" presStyleCnt="6">
        <dgm:presLayoutVars>
          <dgm:bulletEnabled val="1"/>
        </dgm:presLayoutVars>
      </dgm:prSet>
      <dgm:spPr/>
    </dgm:pt>
    <dgm:pt modelId="{10A4937B-C640-477F-8776-3EDE6E8FDCFE}" type="pres">
      <dgm:prSet presAssocID="{09EF7F5E-C960-4372-8C95-76F8F32C850E}" presName="sibTrans" presStyleCnt="0"/>
      <dgm:spPr/>
    </dgm:pt>
    <dgm:pt modelId="{436130CC-FF62-41FE-BC4F-65B9C9B7F913}" type="pres">
      <dgm:prSet presAssocID="{734EFAD1-6055-4301-BDB7-BF15B1AD8F33}" presName="node" presStyleLbl="node1" presStyleIdx="5" presStyleCnt="6">
        <dgm:presLayoutVars>
          <dgm:bulletEnabled val="1"/>
        </dgm:presLayoutVars>
      </dgm:prSet>
      <dgm:spPr/>
    </dgm:pt>
  </dgm:ptLst>
  <dgm:cxnLst>
    <dgm:cxn modelId="{5914280F-9ED3-4BC6-BD78-05B722C86CF0}" type="presOf" srcId="{569BCAAB-A134-482D-BC34-2329AA127199}" destId="{AC33A695-FE03-49DA-B5E2-6D07000E4420}" srcOrd="0" destOrd="0" presId="urn:microsoft.com/office/officeart/2005/8/layout/default"/>
    <dgm:cxn modelId="{9A3BF636-FB74-40CC-8E62-7274CEF411DD}" type="presOf" srcId="{9B4D9015-3716-4B6A-9345-F769A96C8C3B}" destId="{C5877CA4-6944-41A5-A774-02330B18EB8B}" srcOrd="0" destOrd="0" presId="urn:microsoft.com/office/officeart/2005/8/layout/default"/>
    <dgm:cxn modelId="{FED2BD3B-6C76-4515-87C0-3C7D35F3ECA8}" type="presOf" srcId="{734EFAD1-6055-4301-BDB7-BF15B1AD8F33}" destId="{436130CC-FF62-41FE-BC4F-65B9C9B7F913}" srcOrd="0" destOrd="0" presId="urn:microsoft.com/office/officeart/2005/8/layout/default"/>
    <dgm:cxn modelId="{EDE2E569-B2DA-4DE8-87C3-86095D9C1505}" srcId="{569BCAAB-A134-482D-BC34-2329AA127199}" destId="{84A2BFE0-B584-4A0E-86B0-AC0666BBDCF4}" srcOrd="2" destOrd="0" parTransId="{C5D6C03C-0A34-4CB5-98E5-3DE8EA8E6885}" sibTransId="{775C1FA0-5E52-4DFC-97C9-A1919A873542}"/>
    <dgm:cxn modelId="{A6356757-04C2-41EE-BE2A-6815F20399A3}" type="presOf" srcId="{0C7E775A-1763-49F5-B453-5C7467DBC196}" destId="{37C6EC05-F11C-4DC8-AD1C-340EA5031D04}" srcOrd="0" destOrd="0" presId="urn:microsoft.com/office/officeart/2005/8/layout/default"/>
    <dgm:cxn modelId="{4F2CA17A-CFDF-43BD-BFCE-0DA2FD4CA0AE}" srcId="{569BCAAB-A134-482D-BC34-2329AA127199}" destId="{0C7E775A-1763-49F5-B453-5C7467DBC196}" srcOrd="1" destOrd="0" parTransId="{C6EC8825-B809-4F98-9DAF-F6435361C6FD}" sibTransId="{621119D0-9916-4546-9036-CB7FCAAF33F0}"/>
    <dgm:cxn modelId="{B5F2B685-069F-421C-BBB0-F7C64F8B5665}" srcId="{569BCAAB-A134-482D-BC34-2329AA127199}" destId="{734EFAD1-6055-4301-BDB7-BF15B1AD8F33}" srcOrd="5" destOrd="0" parTransId="{24518FA0-9C99-4ECB-BC48-00FF52E5D1AA}" sibTransId="{C64C9EBC-441A-47AA-B866-653EA11C5A49}"/>
    <dgm:cxn modelId="{FCED32C0-C3C5-4F15-B575-809B5D184FC1}" srcId="{569BCAAB-A134-482D-BC34-2329AA127199}" destId="{6585DA64-A307-44EA-839A-841889842141}" srcOrd="3" destOrd="0" parTransId="{D2441F58-5065-4250-9225-3DCA8EA5005B}" sibTransId="{1D4160C1-3709-41A6-BF4A-C66FF9308B75}"/>
    <dgm:cxn modelId="{A7DA0DC1-2AB5-4ECD-9020-C7014611E838}" type="presOf" srcId="{84A2BFE0-B584-4A0E-86B0-AC0666BBDCF4}" destId="{57BE206F-19DE-494A-9C40-33D84C125C9B}" srcOrd="0" destOrd="0" presId="urn:microsoft.com/office/officeart/2005/8/layout/default"/>
    <dgm:cxn modelId="{7AF5D8F0-A2F5-4C72-9C1C-283E6436F273}" srcId="{569BCAAB-A134-482D-BC34-2329AA127199}" destId="{9B4D9015-3716-4B6A-9345-F769A96C8C3B}" srcOrd="0" destOrd="0" parTransId="{3A34A50D-8EDA-4419-B76D-A753550D550A}" sibTransId="{994F1E59-2EE6-4048-8640-5300B6F5486A}"/>
    <dgm:cxn modelId="{577697F8-E9BA-461B-8621-88F59F57FD65}" srcId="{569BCAAB-A134-482D-BC34-2329AA127199}" destId="{852BA09E-005A-48D6-AC0B-2A272CC536E7}" srcOrd="4" destOrd="0" parTransId="{9B91D883-1783-4A0C-B9C2-B785A64A9CF6}" sibTransId="{09EF7F5E-C960-4372-8C95-76F8F32C850E}"/>
    <dgm:cxn modelId="{7D8757FA-BD78-4FE5-8F43-3F41794C4658}" type="presOf" srcId="{6585DA64-A307-44EA-839A-841889842141}" destId="{384AA0FF-21CB-4A4E-89CF-9E159A94B2A7}" srcOrd="0" destOrd="0" presId="urn:microsoft.com/office/officeart/2005/8/layout/default"/>
    <dgm:cxn modelId="{0BB38FFD-4E0F-4FE3-90AF-B5B81193CB11}" type="presOf" srcId="{852BA09E-005A-48D6-AC0B-2A272CC536E7}" destId="{8DA69079-607F-42E0-9F82-EA764D4D3B1C}" srcOrd="0" destOrd="0" presId="urn:microsoft.com/office/officeart/2005/8/layout/default"/>
    <dgm:cxn modelId="{6D207DA6-380C-4EB9-8113-A1F9908996C2}" type="presParOf" srcId="{AC33A695-FE03-49DA-B5E2-6D07000E4420}" destId="{C5877CA4-6944-41A5-A774-02330B18EB8B}" srcOrd="0" destOrd="0" presId="urn:microsoft.com/office/officeart/2005/8/layout/default"/>
    <dgm:cxn modelId="{CB748B9F-B1D8-42ED-9F07-C5C6A1B27CCC}" type="presParOf" srcId="{AC33A695-FE03-49DA-B5E2-6D07000E4420}" destId="{B0F32E11-E16F-4E71-8539-5077721FDF6F}" srcOrd="1" destOrd="0" presId="urn:microsoft.com/office/officeart/2005/8/layout/default"/>
    <dgm:cxn modelId="{6EA457FE-8237-4C63-A325-FC3228CAF68C}" type="presParOf" srcId="{AC33A695-FE03-49DA-B5E2-6D07000E4420}" destId="{37C6EC05-F11C-4DC8-AD1C-340EA5031D04}" srcOrd="2" destOrd="0" presId="urn:microsoft.com/office/officeart/2005/8/layout/default"/>
    <dgm:cxn modelId="{E9D7B7B3-E472-49D3-B8E6-F255427AB03C}" type="presParOf" srcId="{AC33A695-FE03-49DA-B5E2-6D07000E4420}" destId="{C47258B8-38D7-4F42-B8C1-A1FFB13E1896}" srcOrd="3" destOrd="0" presId="urn:microsoft.com/office/officeart/2005/8/layout/default"/>
    <dgm:cxn modelId="{61083D95-F674-4739-9064-0F611F131C41}" type="presParOf" srcId="{AC33A695-FE03-49DA-B5E2-6D07000E4420}" destId="{57BE206F-19DE-494A-9C40-33D84C125C9B}" srcOrd="4" destOrd="0" presId="urn:microsoft.com/office/officeart/2005/8/layout/default"/>
    <dgm:cxn modelId="{8890B9B6-B398-4B4E-89A3-5F86B01AA28B}" type="presParOf" srcId="{AC33A695-FE03-49DA-B5E2-6D07000E4420}" destId="{179EA2FC-C4AE-4D19-92EE-2A854DB713DC}" srcOrd="5" destOrd="0" presId="urn:microsoft.com/office/officeart/2005/8/layout/default"/>
    <dgm:cxn modelId="{B8827B8C-FAD5-4828-9186-C54AB1841C21}" type="presParOf" srcId="{AC33A695-FE03-49DA-B5E2-6D07000E4420}" destId="{384AA0FF-21CB-4A4E-89CF-9E159A94B2A7}" srcOrd="6" destOrd="0" presId="urn:microsoft.com/office/officeart/2005/8/layout/default"/>
    <dgm:cxn modelId="{2DEABD0B-22F5-4ACC-8BF3-7D8541C9D485}" type="presParOf" srcId="{AC33A695-FE03-49DA-B5E2-6D07000E4420}" destId="{C15CDA1C-C70A-4FCD-8152-77D8A6FE2353}" srcOrd="7" destOrd="0" presId="urn:microsoft.com/office/officeart/2005/8/layout/default"/>
    <dgm:cxn modelId="{CF251112-9250-44C0-8972-850D4884A8AD}" type="presParOf" srcId="{AC33A695-FE03-49DA-B5E2-6D07000E4420}" destId="{8DA69079-607F-42E0-9F82-EA764D4D3B1C}" srcOrd="8" destOrd="0" presId="urn:microsoft.com/office/officeart/2005/8/layout/default"/>
    <dgm:cxn modelId="{75CC9D3F-5AE2-4F82-9BB5-315ADA112AD2}" type="presParOf" srcId="{AC33A695-FE03-49DA-B5E2-6D07000E4420}" destId="{10A4937B-C640-477F-8776-3EDE6E8FDCFE}" srcOrd="9" destOrd="0" presId="urn:microsoft.com/office/officeart/2005/8/layout/default"/>
    <dgm:cxn modelId="{0314C6FE-9E8A-4B3A-9624-4CC6AFE47014}" type="presParOf" srcId="{AC33A695-FE03-49DA-B5E2-6D07000E4420}" destId="{436130CC-FF62-41FE-BC4F-65B9C9B7F91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5CDF3-5F66-4219-9914-5E54BED6A93E}">
      <dsp:nvSpPr>
        <dsp:cNvPr id="0" name=""/>
        <dsp:cNvSpPr/>
      </dsp:nvSpPr>
      <dsp:spPr>
        <a:xfrm>
          <a:off x="2935093" y="0"/>
          <a:ext cx="4645414" cy="464541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79D6BB-F2A1-4D63-97F1-446988E415CC}">
      <dsp:nvSpPr>
        <dsp:cNvPr id="0" name=""/>
        <dsp:cNvSpPr/>
      </dsp:nvSpPr>
      <dsp:spPr>
        <a:xfrm>
          <a:off x="3376407" y="441314"/>
          <a:ext cx="1811711" cy="181171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circumference (</a:t>
          </a:r>
          <a:r>
            <a:rPr lang="en-US" sz="1300" b="1" i="1" kern="1200"/>
            <a:t>C</a:t>
          </a:r>
          <a:r>
            <a:rPr lang="en-US" sz="1300" b="1" kern="1200"/>
            <a:t>)</a:t>
          </a:r>
          <a:r>
            <a:rPr lang="en-US" sz="1300" kern="1200"/>
            <a:t> – the distance around a circle</a:t>
          </a:r>
        </a:p>
      </dsp:txBody>
      <dsp:txXfrm>
        <a:off x="3464847" y="529754"/>
        <a:ext cx="1634831" cy="1634831"/>
      </dsp:txXfrm>
    </dsp:sp>
    <dsp:sp modelId="{C02F8B86-B894-43B4-AC85-BBC0C1537408}">
      <dsp:nvSpPr>
        <dsp:cNvPr id="0" name=""/>
        <dsp:cNvSpPr/>
      </dsp:nvSpPr>
      <dsp:spPr>
        <a:xfrm>
          <a:off x="5327481" y="441314"/>
          <a:ext cx="1811711" cy="181171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diameter (</a:t>
          </a:r>
          <a:r>
            <a:rPr lang="en-US" sz="1300" b="1" i="1" kern="1200"/>
            <a:t>d</a:t>
          </a:r>
          <a:r>
            <a:rPr lang="en-US" sz="1300" b="1" kern="1200"/>
            <a:t>)</a:t>
          </a:r>
          <a:r>
            <a:rPr lang="en-US" sz="1300" kern="1200"/>
            <a:t> – a straight line from one outside side of a circle to the other, passing through the center</a:t>
          </a:r>
        </a:p>
      </dsp:txBody>
      <dsp:txXfrm>
        <a:off x="5415921" y="529754"/>
        <a:ext cx="1634831" cy="1634831"/>
      </dsp:txXfrm>
    </dsp:sp>
    <dsp:sp modelId="{72166431-719A-476F-8C16-93AFA8AB6BB6}">
      <dsp:nvSpPr>
        <dsp:cNvPr id="0" name=""/>
        <dsp:cNvSpPr/>
      </dsp:nvSpPr>
      <dsp:spPr>
        <a:xfrm>
          <a:off x="3376407" y="2392388"/>
          <a:ext cx="1811711" cy="181171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pi (π)</a:t>
          </a:r>
          <a:r>
            <a:rPr lang="en-US" sz="1300" kern="1200" dirty="0"/>
            <a:t> – a numerical value with an endless, nonrepeating decimal, 3.14159...; the ratio of a circle’s circumference to its diameter</a:t>
          </a:r>
        </a:p>
      </dsp:txBody>
      <dsp:txXfrm>
        <a:off x="3464847" y="2480828"/>
        <a:ext cx="1634831" cy="1634831"/>
      </dsp:txXfrm>
    </dsp:sp>
    <dsp:sp modelId="{5885139E-63C9-4F11-A46B-5158D93FF16B}">
      <dsp:nvSpPr>
        <dsp:cNvPr id="0" name=""/>
        <dsp:cNvSpPr/>
      </dsp:nvSpPr>
      <dsp:spPr>
        <a:xfrm>
          <a:off x="5327481" y="2392388"/>
          <a:ext cx="1811711" cy="181171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radius (</a:t>
          </a:r>
          <a:r>
            <a:rPr lang="en-US" sz="1300" b="1" i="1" kern="1200"/>
            <a:t>r</a:t>
          </a:r>
          <a:r>
            <a:rPr lang="en-US" sz="1300" b="1" kern="1200"/>
            <a:t>)</a:t>
          </a:r>
          <a:r>
            <a:rPr lang="en-US" sz="1300" kern="1200"/>
            <a:t> – a straight line from the center of the circle to the outside side of the circle</a:t>
          </a:r>
        </a:p>
      </dsp:txBody>
      <dsp:txXfrm>
        <a:off x="5415921" y="2480828"/>
        <a:ext cx="1634831" cy="1634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3DD5A-93EA-4F83-8488-3B43E45ABD13}">
      <dsp:nvSpPr>
        <dsp:cNvPr id="0" name=""/>
        <dsp:cNvSpPr/>
      </dsp:nvSpPr>
      <dsp:spPr>
        <a:xfrm>
          <a:off x="0" y="652193"/>
          <a:ext cx="10515600" cy="12040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880F66-7DE2-421E-9C26-1FEF60D1A331}">
      <dsp:nvSpPr>
        <dsp:cNvPr id="0" name=""/>
        <dsp:cNvSpPr/>
      </dsp:nvSpPr>
      <dsp:spPr>
        <a:xfrm>
          <a:off x="364224" y="923104"/>
          <a:ext cx="662226" cy="662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9108B4-9337-4122-8C2C-DA50CD3A9411}">
      <dsp:nvSpPr>
        <dsp:cNvPr id="0" name=""/>
        <dsp:cNvSpPr/>
      </dsp:nvSpPr>
      <dsp:spPr>
        <a:xfrm>
          <a:off x="1390676" y="652193"/>
          <a:ext cx="9124923" cy="120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28" tIns="127428" rIns="127428" bIns="127428" numCol="1" spcCol="1270" anchor="ctr" anchorCtr="0">
          <a:noAutofit/>
        </a:bodyPr>
        <a:lstStyle/>
        <a:p>
          <a:pPr marL="0" lvl="0" indent="0" algn="l" defTabSz="977900">
            <a:lnSpc>
              <a:spcPct val="90000"/>
            </a:lnSpc>
            <a:spcBef>
              <a:spcPct val="0"/>
            </a:spcBef>
            <a:spcAft>
              <a:spcPct val="35000"/>
            </a:spcAft>
            <a:buNone/>
          </a:pPr>
          <a:r>
            <a:rPr lang="en-US" sz="2200" b="1" kern="1200"/>
            <a:t>Constant of proportionality</a:t>
          </a:r>
          <a:r>
            <a:rPr lang="en-US" sz="2200" kern="1200"/>
            <a:t>– the number representing the relationship of two numbers written as a proportion or a ratio, typically represented by the variable </a:t>
          </a:r>
          <a:r>
            <a:rPr lang="en-US" sz="2200" i="1" kern="1200"/>
            <a:t>k</a:t>
          </a:r>
          <a:r>
            <a:rPr lang="en-US" sz="2200" kern="1200"/>
            <a:t>, remains the same; other names are the </a:t>
          </a:r>
          <a:r>
            <a:rPr lang="en-US" sz="2200" i="1" kern="1200"/>
            <a:t>unit rate or rate of change</a:t>
          </a:r>
          <a:endParaRPr lang="en-US" sz="2200" kern="1200"/>
        </a:p>
      </dsp:txBody>
      <dsp:txXfrm>
        <a:off x="1390676" y="652193"/>
        <a:ext cx="9124923" cy="1204048"/>
      </dsp:txXfrm>
    </dsp:sp>
    <dsp:sp modelId="{A0F37171-EEDC-4CF5-AAF1-101929945703}">
      <dsp:nvSpPr>
        <dsp:cNvPr id="0" name=""/>
        <dsp:cNvSpPr/>
      </dsp:nvSpPr>
      <dsp:spPr>
        <a:xfrm>
          <a:off x="0" y="2157254"/>
          <a:ext cx="10515600" cy="12040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C3593-2E8B-468F-B21C-3A7FC90C125F}">
      <dsp:nvSpPr>
        <dsp:cNvPr id="0" name=""/>
        <dsp:cNvSpPr/>
      </dsp:nvSpPr>
      <dsp:spPr>
        <a:xfrm>
          <a:off x="364224" y="2428165"/>
          <a:ext cx="662226" cy="662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78D3F9-176C-4F22-99E3-4EA209D594E3}">
      <dsp:nvSpPr>
        <dsp:cNvPr id="0" name=""/>
        <dsp:cNvSpPr/>
      </dsp:nvSpPr>
      <dsp:spPr>
        <a:xfrm>
          <a:off x="1390676" y="2157254"/>
          <a:ext cx="9124923" cy="120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28" tIns="127428" rIns="127428" bIns="127428" numCol="1" spcCol="1270" anchor="ctr" anchorCtr="0">
          <a:noAutofit/>
        </a:bodyPr>
        <a:lstStyle/>
        <a:p>
          <a:pPr marL="0" lvl="0" indent="0" algn="l" defTabSz="977900">
            <a:lnSpc>
              <a:spcPct val="90000"/>
            </a:lnSpc>
            <a:spcBef>
              <a:spcPct val="0"/>
            </a:spcBef>
            <a:spcAft>
              <a:spcPct val="35000"/>
            </a:spcAft>
            <a:buNone/>
          </a:pPr>
          <a:r>
            <a:rPr lang="en-US" sz="2200" b="1" kern="1200"/>
            <a:t>Proportional relationships</a:t>
          </a:r>
          <a:r>
            <a:rPr lang="en-US" sz="2200" kern="1200"/>
            <a:t>-a relationship in which two or more quantities have a constant ratio</a:t>
          </a:r>
        </a:p>
      </dsp:txBody>
      <dsp:txXfrm>
        <a:off x="1390676" y="2157254"/>
        <a:ext cx="9124923" cy="12040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77CA4-6944-41A5-A774-02330B18EB8B}">
      <dsp:nvSpPr>
        <dsp:cNvPr id="0" name=""/>
        <dsp:cNvSpPr/>
      </dsp:nvSpPr>
      <dsp:spPr>
        <a:xfrm>
          <a:off x="320397" y="928"/>
          <a:ext cx="3085876" cy="185152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circumference (</a:t>
          </a:r>
          <a:r>
            <a:rPr lang="en-US" sz="1500" b="1" i="1" kern="1200"/>
            <a:t>C</a:t>
          </a:r>
          <a:r>
            <a:rPr lang="en-US" sz="1500" b="1" kern="1200"/>
            <a:t>)</a:t>
          </a:r>
          <a:r>
            <a:rPr lang="en-US" sz="1500" kern="1200"/>
            <a:t> – the distance around a circle  </a:t>
          </a:r>
        </a:p>
      </dsp:txBody>
      <dsp:txXfrm>
        <a:off x="320397" y="928"/>
        <a:ext cx="3085876" cy="1851526"/>
      </dsp:txXfrm>
    </dsp:sp>
    <dsp:sp modelId="{37C6EC05-F11C-4DC8-AD1C-340EA5031D04}">
      <dsp:nvSpPr>
        <dsp:cNvPr id="0" name=""/>
        <dsp:cNvSpPr/>
      </dsp:nvSpPr>
      <dsp:spPr>
        <a:xfrm>
          <a:off x="3714861" y="928"/>
          <a:ext cx="3085876" cy="185152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constant of proportionality</a:t>
          </a:r>
          <a:r>
            <a:rPr lang="en-US" sz="1500" kern="1200"/>
            <a:t> – the number representing the relationship of two numbers written as a proportion or a ratio, typically represented by the variable </a:t>
          </a:r>
          <a:r>
            <a:rPr lang="en-US" sz="1500" i="1" kern="1200"/>
            <a:t>k</a:t>
          </a:r>
          <a:r>
            <a:rPr lang="en-US" sz="1500" kern="1200"/>
            <a:t>, remains the same; other names are the </a:t>
          </a:r>
          <a:r>
            <a:rPr lang="en-US" sz="1500" i="1" kern="1200"/>
            <a:t>unit rate or rate of change</a:t>
          </a:r>
          <a:r>
            <a:rPr lang="en-US" sz="1500" kern="1200"/>
            <a:t>  </a:t>
          </a:r>
        </a:p>
      </dsp:txBody>
      <dsp:txXfrm>
        <a:off x="3714861" y="928"/>
        <a:ext cx="3085876" cy="1851526"/>
      </dsp:txXfrm>
    </dsp:sp>
    <dsp:sp modelId="{57BE206F-19DE-494A-9C40-33D84C125C9B}">
      <dsp:nvSpPr>
        <dsp:cNvPr id="0" name=""/>
        <dsp:cNvSpPr/>
      </dsp:nvSpPr>
      <dsp:spPr>
        <a:xfrm>
          <a:off x="7109326" y="928"/>
          <a:ext cx="3085876" cy="185152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diameter </a:t>
          </a:r>
          <a:r>
            <a:rPr lang="en-US" sz="1500" b="1" i="1" kern="1200"/>
            <a:t>(d)</a:t>
          </a:r>
          <a:r>
            <a:rPr lang="en-US" sz="1500" kern="1200"/>
            <a:t> – a straight line from one side of a circle to the other, passing through the center  </a:t>
          </a:r>
        </a:p>
      </dsp:txBody>
      <dsp:txXfrm>
        <a:off x="7109326" y="928"/>
        <a:ext cx="3085876" cy="1851526"/>
      </dsp:txXfrm>
    </dsp:sp>
    <dsp:sp modelId="{384AA0FF-21CB-4A4E-89CF-9E159A94B2A7}">
      <dsp:nvSpPr>
        <dsp:cNvPr id="0" name=""/>
        <dsp:cNvSpPr/>
      </dsp:nvSpPr>
      <dsp:spPr>
        <a:xfrm>
          <a:off x="320397" y="2161041"/>
          <a:ext cx="3085876" cy="185152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pi (</a:t>
          </a:r>
          <a:r>
            <a:rPr lang="en-US" sz="1500" kern="1200"/>
            <a:t>ππ</a:t>
          </a:r>
          <a:r>
            <a:rPr lang="en-US" sz="1500" b="1" kern="1200"/>
            <a:t>)</a:t>
          </a:r>
          <a:r>
            <a:rPr lang="en-US" sz="1500" kern="1200"/>
            <a:t> – a numerical value with an endless, nonrepeating decimal, 3.14159...; the ratio of a circle’s circumference to its diameter  </a:t>
          </a:r>
        </a:p>
      </dsp:txBody>
      <dsp:txXfrm>
        <a:off x="320397" y="2161041"/>
        <a:ext cx="3085876" cy="1851526"/>
      </dsp:txXfrm>
    </dsp:sp>
    <dsp:sp modelId="{8DA69079-607F-42E0-9F82-EA764D4D3B1C}">
      <dsp:nvSpPr>
        <dsp:cNvPr id="0" name=""/>
        <dsp:cNvSpPr/>
      </dsp:nvSpPr>
      <dsp:spPr>
        <a:xfrm>
          <a:off x="3714861" y="2161041"/>
          <a:ext cx="3085876" cy="185152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proportional relationship</a:t>
          </a:r>
          <a:r>
            <a:rPr lang="en-US" sz="1500" kern="1200"/>
            <a:t> – a relationship in which two or more quantities have a constant ratio  </a:t>
          </a:r>
        </a:p>
      </dsp:txBody>
      <dsp:txXfrm>
        <a:off x="3714861" y="2161041"/>
        <a:ext cx="3085876" cy="1851526"/>
      </dsp:txXfrm>
    </dsp:sp>
    <dsp:sp modelId="{436130CC-FF62-41FE-BC4F-65B9C9B7F913}">
      <dsp:nvSpPr>
        <dsp:cNvPr id="0" name=""/>
        <dsp:cNvSpPr/>
      </dsp:nvSpPr>
      <dsp:spPr>
        <a:xfrm>
          <a:off x="7109326" y="2161041"/>
          <a:ext cx="3085876" cy="185152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radius </a:t>
          </a:r>
          <a:r>
            <a:rPr lang="en-US" sz="1500" b="1" i="1" kern="1200"/>
            <a:t>(r</a:t>
          </a:r>
          <a:r>
            <a:rPr lang="en-US" sz="1500" b="1" kern="1200"/>
            <a:t>)</a:t>
          </a:r>
          <a:r>
            <a:rPr lang="en-US" sz="1500" kern="1200"/>
            <a:t> – a straight line from the center of the circle to the side of the circle</a:t>
          </a:r>
        </a:p>
      </dsp:txBody>
      <dsp:txXfrm>
        <a:off x="7109326" y="2161041"/>
        <a:ext cx="3085876" cy="185152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A6DFF-7C60-4329-9F08-91AEDFA5743B}" type="datetimeFigureOut">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B8593-26E3-4766-BA2A-0208BB23A660}" type="slidenum">
              <a:t>‹#›</a:t>
            </a:fld>
            <a:endParaRPr lang="en-US"/>
          </a:p>
        </p:txBody>
      </p:sp>
    </p:spTree>
    <p:extLst>
      <p:ext uri="{BB962C8B-B14F-4D97-AF65-F5344CB8AC3E}">
        <p14:creationId xmlns:p14="http://schemas.microsoft.com/office/powerpoint/2010/main" val="213029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our strategic guide on using the formula for the circumference of a circle. In this presentation, you'll learn how to apply this formula to your advantage.</a:t>
            </a:r>
          </a:p>
        </p:txBody>
      </p:sp>
      <p:sp>
        <p:nvSpPr>
          <p:cNvPr id="4" name="Slide Number Placeholder 3"/>
          <p:cNvSpPr>
            <a:spLocks noGrp="1"/>
          </p:cNvSpPr>
          <p:nvPr>
            <p:ph type="sldNum" sz="quarter" idx="5"/>
          </p:nvPr>
        </p:nvSpPr>
        <p:spPr/>
        <p:txBody>
          <a:bodyPr/>
          <a:lstStyle/>
          <a:p>
            <a:fld id="{AD6DC253-7870-450B-9A0B-3D808A8B5224}" type="slidenum">
              <a:t>1</a:t>
            </a:fld>
            <a:endParaRPr lang="en-US"/>
          </a:p>
        </p:txBody>
      </p:sp>
    </p:spTree>
    <p:extLst>
      <p:ext uri="{BB962C8B-B14F-4D97-AF65-F5344CB8AC3E}">
        <p14:creationId xmlns:p14="http://schemas.microsoft.com/office/powerpoint/2010/main" val="46454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the formula, let's define what circumference is and how it can be measured. It's important to understand this concept in order to use it effectively.</a:t>
            </a:r>
          </a:p>
        </p:txBody>
      </p:sp>
      <p:sp>
        <p:nvSpPr>
          <p:cNvPr id="4" name="Slide Number Placeholder 3"/>
          <p:cNvSpPr>
            <a:spLocks noGrp="1"/>
          </p:cNvSpPr>
          <p:nvPr>
            <p:ph type="sldNum" sz="quarter" idx="5"/>
          </p:nvPr>
        </p:nvSpPr>
        <p:spPr/>
        <p:txBody>
          <a:bodyPr/>
          <a:lstStyle/>
          <a:p>
            <a:fld id="{AD6DC253-7870-450B-9A0B-3D808A8B5224}" type="slidenum">
              <a:t>3</a:t>
            </a:fld>
            <a:endParaRPr lang="en-US"/>
          </a:p>
        </p:txBody>
      </p:sp>
    </p:spTree>
    <p:extLst>
      <p:ext uri="{BB962C8B-B14F-4D97-AF65-F5344CB8AC3E}">
        <p14:creationId xmlns:p14="http://schemas.microsoft.com/office/powerpoint/2010/main" val="101945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Circumference can be used in many real-world applications such as finding the distance around a race track or the amount of fencing needed to surround a circular garden. It is important to remember to label the units correctly when using the formula for circumference.</a:t>
            </a:r>
          </a:p>
        </p:txBody>
      </p:sp>
      <p:sp>
        <p:nvSpPr>
          <p:cNvPr id="4" name="Slide Number Placeholder 3"/>
          <p:cNvSpPr>
            <a:spLocks noGrp="1"/>
          </p:cNvSpPr>
          <p:nvPr>
            <p:ph type="sldNum" sz="quarter" idx="5"/>
          </p:nvPr>
        </p:nvSpPr>
        <p:spPr/>
        <p:txBody>
          <a:bodyPr/>
          <a:lstStyle/>
          <a:p>
            <a:fld id="{88DB8593-26E3-4766-BA2A-0208BB23A660}" type="slidenum">
              <a:t>4</a:t>
            </a:fld>
            <a:endParaRPr lang="en-US"/>
          </a:p>
        </p:txBody>
      </p:sp>
    </p:spTree>
    <p:extLst>
      <p:ext uri="{BB962C8B-B14F-4D97-AF65-F5344CB8AC3E}">
        <p14:creationId xmlns:p14="http://schemas.microsoft.com/office/powerpoint/2010/main" val="252339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know what circumference is, let's learn the formula for calculating it. Don't worry, it's not as complicated as it looks!</a:t>
            </a:r>
          </a:p>
        </p:txBody>
      </p:sp>
      <p:sp>
        <p:nvSpPr>
          <p:cNvPr id="4" name="Slide Number Placeholder 3"/>
          <p:cNvSpPr>
            <a:spLocks noGrp="1"/>
          </p:cNvSpPr>
          <p:nvPr>
            <p:ph type="sldNum" sz="quarter" idx="5"/>
          </p:nvPr>
        </p:nvSpPr>
        <p:spPr/>
        <p:txBody>
          <a:bodyPr/>
          <a:lstStyle/>
          <a:p>
            <a:fld id="{AD6DC253-7870-450B-9A0B-3D808A8B5224}" type="slidenum">
              <a:t>5</a:t>
            </a:fld>
            <a:endParaRPr lang="en-US"/>
          </a:p>
        </p:txBody>
      </p:sp>
    </p:spTree>
    <p:extLst>
      <p:ext uri="{BB962C8B-B14F-4D97-AF65-F5344CB8AC3E}">
        <p14:creationId xmlns:p14="http://schemas.microsoft.com/office/powerpoint/2010/main" val="809099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circles, the circumference is proportional to the diameter. That means that if you double the diameter, you will also double the circumference. The ratio of circumference to diameter is always equal to pi (π). This means that, no matter the size of the circle, if you divide the circumference by the diameter, the result will always be pi. This relationship is very useful in many areas of mathematics and science.</a:t>
            </a:r>
          </a:p>
        </p:txBody>
      </p:sp>
      <p:sp>
        <p:nvSpPr>
          <p:cNvPr id="4" name="Slide Number Placeholder 3"/>
          <p:cNvSpPr>
            <a:spLocks noGrp="1"/>
          </p:cNvSpPr>
          <p:nvPr>
            <p:ph type="sldNum" sz="quarter" idx="5"/>
          </p:nvPr>
        </p:nvSpPr>
        <p:spPr/>
        <p:txBody>
          <a:bodyPr/>
          <a:lstStyle/>
          <a:p>
            <a:fld id="{88DB8593-26E3-4766-BA2A-0208BB23A660}" type="slidenum">
              <a:t>7</a:t>
            </a:fld>
            <a:endParaRPr lang="en-US"/>
          </a:p>
        </p:txBody>
      </p:sp>
    </p:spTree>
    <p:extLst>
      <p:ext uri="{BB962C8B-B14F-4D97-AF65-F5344CB8AC3E}">
        <p14:creationId xmlns:p14="http://schemas.microsoft.com/office/powerpoint/2010/main" val="2332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constant of proportionality is another name for the unit rate. In circles, the constant of proportionality is pi (π). This means that, for any circle, if you divide the circumference by the diameter, you will always get pi as the result. The formula for the circumference of a circle, C = 2πr, uses this relationship between the circumference and the diameter to find the circumference of a circle when you know the diameter or radius. This formula is a great example of using the unit rate to find a solution to a problem.</a:t>
            </a:r>
          </a:p>
        </p:txBody>
      </p:sp>
      <p:sp>
        <p:nvSpPr>
          <p:cNvPr id="4" name="Slide Number Placeholder 3"/>
          <p:cNvSpPr>
            <a:spLocks noGrp="1"/>
          </p:cNvSpPr>
          <p:nvPr>
            <p:ph type="sldNum" sz="quarter" idx="5"/>
          </p:nvPr>
        </p:nvSpPr>
        <p:spPr/>
        <p:txBody>
          <a:bodyPr/>
          <a:lstStyle/>
          <a:p>
            <a:fld id="{88DB8593-26E3-4766-BA2A-0208BB23A660}" type="slidenum">
              <a:t>10</a:t>
            </a:fld>
            <a:endParaRPr lang="en-US"/>
          </a:p>
        </p:txBody>
      </p:sp>
    </p:spTree>
    <p:extLst>
      <p:ext uri="{BB962C8B-B14F-4D97-AF65-F5344CB8AC3E}">
        <p14:creationId xmlns:p14="http://schemas.microsoft.com/office/powerpoint/2010/main" val="223396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Congratulations! You now have a better understanding of circumference and how to use the formula to solve problems. Keep practicing and applying this concept to your math studies and everyday life.</a:t>
            </a:r>
          </a:p>
        </p:txBody>
      </p:sp>
      <p:sp>
        <p:nvSpPr>
          <p:cNvPr id="4" name="Slide Number Placeholder 3"/>
          <p:cNvSpPr>
            <a:spLocks noGrp="1"/>
          </p:cNvSpPr>
          <p:nvPr>
            <p:ph type="sldNum" sz="quarter" idx="5"/>
          </p:nvPr>
        </p:nvSpPr>
        <p:spPr/>
        <p:txBody>
          <a:bodyPr/>
          <a:lstStyle/>
          <a:p>
            <a:fld id="{AD6DC253-7870-450B-9A0B-3D808A8B5224}" type="slidenum">
              <a:t>16</a:t>
            </a:fld>
            <a:endParaRPr lang="en-US"/>
          </a:p>
        </p:txBody>
      </p:sp>
    </p:spTree>
    <p:extLst>
      <p:ext uri="{BB962C8B-B14F-4D97-AF65-F5344CB8AC3E}">
        <p14:creationId xmlns:p14="http://schemas.microsoft.com/office/powerpoint/2010/main" val="1443515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26644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16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8786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2565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892901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1284501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56748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174875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91549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633479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893435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360688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1170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757834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262387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42866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96681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4210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090C5C-8869-350C-07B0-718E38D122B2}"/>
              </a:ext>
            </a:extLst>
          </p:cNvPr>
          <p:cNvSpPr>
            <a:spLocks noGrp="1"/>
          </p:cNvSpPr>
          <p:nvPr>
            <p:ph type="body" sz="quarter" idx="13"/>
          </p:nvPr>
        </p:nvSpPr>
        <p:spPr>
          <a:xfrm>
            <a:off x="202307" y="4058900"/>
            <a:ext cx="4959350" cy="469900"/>
          </a:xfrm>
        </p:spPr>
        <p:txBody>
          <a:bodyPr/>
          <a:lstStyle/>
          <a:p>
            <a:r>
              <a:rPr lang="en-US" dirty="0"/>
              <a:t>Math 7B, Unit 5, Lesson 5</a:t>
            </a:r>
          </a:p>
        </p:txBody>
      </p:sp>
      <p:sp>
        <p:nvSpPr>
          <p:cNvPr id="3" name="Text Placeholder 2">
            <a:extLst>
              <a:ext uri="{FF2B5EF4-FFF2-40B4-BE49-F238E27FC236}">
                <a16:creationId xmlns:a16="http://schemas.microsoft.com/office/drawing/2014/main" id="{1F220525-0C58-645D-930F-958B3A040CBD}"/>
              </a:ext>
            </a:extLst>
          </p:cNvPr>
          <p:cNvSpPr>
            <a:spLocks noGrp="1"/>
          </p:cNvSpPr>
          <p:nvPr>
            <p:ph type="body" sz="quarter" idx="10"/>
          </p:nvPr>
        </p:nvSpPr>
        <p:spPr>
          <a:xfrm>
            <a:off x="202307" y="1582759"/>
            <a:ext cx="4906019" cy="2576390"/>
          </a:xfrm>
        </p:spPr>
        <p:txBody>
          <a:bodyPr/>
          <a:lstStyle/>
          <a:p>
            <a:r>
              <a:rPr lang="en-US" sz="4800" dirty="0">
                <a:solidFill>
                  <a:srgbClr val="FFFFFF"/>
                </a:solidFill>
              </a:rPr>
              <a:t>Circumference of a Circle: A Strategic Guide</a:t>
            </a:r>
            <a:endParaRPr lang="en-US" dirty="0"/>
          </a:p>
        </p:txBody>
      </p:sp>
      <p:pic>
        <p:nvPicPr>
          <p:cNvPr id="7" name="Graphic 6" descr="Arrow Circle">
            <a:extLst>
              <a:ext uri="{FF2B5EF4-FFF2-40B4-BE49-F238E27FC236}">
                <a16:creationId xmlns:a16="http://schemas.microsoft.com/office/drawing/2014/main" id="{53B245B5-DD1C-6979-7C06-8C84CC2A1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4526" y="685800"/>
            <a:ext cx="5486400" cy="5486400"/>
          </a:xfrm>
          <a:prstGeom prst="rect">
            <a:avLst/>
          </a:prstGeom>
        </p:spPr>
      </p:pic>
    </p:spTree>
    <p:extLst>
      <p:ext uri="{BB962C8B-B14F-4D97-AF65-F5344CB8AC3E}">
        <p14:creationId xmlns:p14="http://schemas.microsoft.com/office/powerpoint/2010/main" val="1678858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splay stock market charts">
            <a:extLst>
              <a:ext uri="{FF2B5EF4-FFF2-40B4-BE49-F238E27FC236}">
                <a16:creationId xmlns:a16="http://schemas.microsoft.com/office/drawing/2014/main" id="{DBCF1794-8E9F-DFA0-CD1A-EDE0C97FA413}"/>
              </a:ext>
            </a:extLst>
          </p:cNvPr>
          <p:cNvPicPr>
            <a:picLocks noGrp="1" noChangeAspect="1"/>
          </p:cNvPicPr>
          <p:nvPr>
            <p:ph sz="half" idx="1"/>
          </p:nvPr>
        </p:nvPicPr>
        <p:blipFill rotWithShape="1">
          <a:blip r:embed="rId3"/>
          <a:stretch/>
        </p:blipFill>
        <p:spPr>
          <a:xfrm>
            <a:off x="312906" y="2395140"/>
            <a:ext cx="5181600" cy="3456086"/>
          </a:xfrm>
          <a:prstGeom prst="rect">
            <a:avLst/>
          </a:prstGeom>
        </p:spPr>
      </p:pic>
      <p:sp>
        <p:nvSpPr>
          <p:cNvPr id="2" name="Title 1">
            <a:extLst>
              <a:ext uri="{FF2B5EF4-FFF2-40B4-BE49-F238E27FC236}">
                <a16:creationId xmlns:a16="http://schemas.microsoft.com/office/drawing/2014/main" id="{380A55D2-5CED-81AE-E550-5F399A93B7BA}"/>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Unit Rate and Proportionality</a:t>
            </a:r>
          </a:p>
        </p:txBody>
      </p:sp>
      <p:sp>
        <p:nvSpPr>
          <p:cNvPr id="4" name="Content Placeholder 3">
            <a:extLst>
              <a:ext uri="{FF2B5EF4-FFF2-40B4-BE49-F238E27FC236}">
                <a16:creationId xmlns:a16="http://schemas.microsoft.com/office/drawing/2014/main" id="{E63301E1-2CFB-5C58-5F28-8BDB5A0A9E85}"/>
              </a:ext>
            </a:extLst>
          </p:cNvPr>
          <p:cNvSpPr>
            <a:spLocks noGrp="1"/>
          </p:cNvSpPr>
          <p:nvPr>
            <p:ph sz="half" idx="13"/>
          </p:nvPr>
        </p:nvSpPr>
        <p:spPr>
          <a:xfrm>
            <a:off x="6551581" y="1947514"/>
            <a:ext cx="5181600" cy="4351338"/>
          </a:xfrm>
        </p:spPr>
        <p:txBody>
          <a:bodyPr vert="horz" lIns="91440" tIns="45720" rIns="91440" bIns="45720" rtlCol="0">
            <a:normAutofit/>
          </a:bodyPr>
          <a:lstStyle/>
          <a:p>
            <a:r>
              <a:rPr lang="en-US" dirty="0"/>
              <a:t>The constant of proportionality is another name for the unit rate</a:t>
            </a:r>
          </a:p>
          <a:p>
            <a:pPr marL="0" indent="0">
              <a:buNone/>
            </a:pPr>
            <a:endParaRPr lang="en-US" dirty="0"/>
          </a:p>
          <a:p>
            <a:r>
              <a:rPr lang="en-US" dirty="0"/>
              <a:t>In circles, the constant of proportionality is pi (π)</a:t>
            </a:r>
          </a:p>
          <a:p>
            <a:pPr marL="0" indent="0">
              <a:buNone/>
            </a:pPr>
            <a:endParaRPr lang="en-US" dirty="0"/>
          </a:p>
          <a:p>
            <a:r>
              <a:rPr lang="en-US" dirty="0"/>
              <a:t>The formula for the circumference of a circle is an example of using the unit rate</a:t>
            </a:r>
          </a:p>
        </p:txBody>
      </p:sp>
    </p:spTree>
    <p:extLst>
      <p:ext uri="{BB962C8B-B14F-4D97-AF65-F5344CB8AC3E}">
        <p14:creationId xmlns:p14="http://schemas.microsoft.com/office/powerpoint/2010/main" val="3903972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8791D-C965-760E-0CEF-21D6338F38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EAFB42-5563-DC04-0356-53BC958C8A0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Key Terms:</a:t>
            </a:r>
          </a:p>
        </p:txBody>
      </p:sp>
      <p:graphicFrame>
        <p:nvGraphicFramePr>
          <p:cNvPr id="5" name="Content Placeholder 2">
            <a:extLst>
              <a:ext uri="{FF2B5EF4-FFF2-40B4-BE49-F238E27FC236}">
                <a16:creationId xmlns:a16="http://schemas.microsoft.com/office/drawing/2014/main" id="{DDFF2FB4-6473-A4CD-35B1-75016E1CEC8B}"/>
              </a:ext>
            </a:extLst>
          </p:cNvPr>
          <p:cNvGraphicFramePr>
            <a:graphicFrameLocks noGrp="1"/>
          </p:cNvGraphicFramePr>
          <p:nvPr>
            <p:ph idx="1"/>
            <p:extLst>
              <p:ext uri="{D42A27DB-BD31-4B8C-83A1-F6EECF244321}">
                <p14:modId xmlns:p14="http://schemas.microsoft.com/office/powerpoint/2010/main" val="83347749"/>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0155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33786-5DA4-13EB-4D5F-5E89E0114D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C962111-E9B5-6F08-B435-FEA571AA586C}"/>
              </a:ext>
            </a:extLst>
          </p:cNvPr>
          <p:cNvSpPr>
            <a:spLocks noGrp="1"/>
          </p:cNvSpPr>
          <p:nvPr>
            <p:ph type="body" sz="quarter" idx="13"/>
          </p:nvPr>
        </p:nvSpPr>
        <p:spPr>
          <a:xfrm>
            <a:off x="202307" y="1389606"/>
            <a:ext cx="9611244" cy="1734373"/>
          </a:xfrm>
        </p:spPr>
        <p:txBody>
          <a:bodyPr/>
          <a:lstStyle/>
          <a:p>
            <a:r>
              <a:rPr lang="en-US" sz="4000" dirty="0"/>
              <a:t>The diameter of a circle is 15 feet.  Using </a:t>
            </a:r>
            <a:r>
              <a:rPr lang="en-US" sz="4400" dirty="0"/>
              <a:t>π </a:t>
            </a:r>
            <a:r>
              <a:rPr lang="en-US" sz="3600" dirty="0"/>
              <a:t>(3.14), find the circumference of the circle.</a:t>
            </a:r>
          </a:p>
          <a:p>
            <a:endParaRPr lang="en-US" sz="3600" dirty="0"/>
          </a:p>
        </p:txBody>
      </p:sp>
      <p:sp>
        <p:nvSpPr>
          <p:cNvPr id="2" name="Title 1">
            <a:extLst>
              <a:ext uri="{FF2B5EF4-FFF2-40B4-BE49-F238E27FC236}">
                <a16:creationId xmlns:a16="http://schemas.microsoft.com/office/drawing/2014/main" id="{669FDC7A-854B-9DB1-9CC7-D276AB7D054A}"/>
              </a:ext>
            </a:extLst>
          </p:cNvPr>
          <p:cNvSpPr>
            <a:spLocks noGrp="1"/>
          </p:cNvSpPr>
          <p:nvPr>
            <p:ph type="title" idx="4294967295"/>
          </p:nvPr>
        </p:nvSpPr>
        <p:spPr>
          <a:xfrm>
            <a:off x="53259" y="226373"/>
            <a:ext cx="10515600" cy="728663"/>
          </a:xfrm>
          <a:prstGeom prst="rect">
            <a:avLst/>
          </a:prstGeom>
        </p:spPr>
        <p:txBody>
          <a:bodyPr vert="horz" lIns="91440" tIns="45720" rIns="91440" bIns="45720" rtlCol="0" anchor="ctr">
            <a:normAutofit fontScale="90000"/>
          </a:bodyPr>
          <a:lstStyle/>
          <a:p>
            <a:pPr>
              <a:lnSpc>
                <a:spcPct val="100000"/>
              </a:lnSpc>
            </a:pPr>
            <a:r>
              <a:rPr lang="en-US" sz="4400" dirty="0"/>
              <a:t>Practice</a:t>
            </a:r>
          </a:p>
        </p:txBody>
      </p:sp>
      <p:sp>
        <p:nvSpPr>
          <p:cNvPr id="5" name="Oval 4">
            <a:extLst>
              <a:ext uri="{FF2B5EF4-FFF2-40B4-BE49-F238E27FC236}">
                <a16:creationId xmlns:a16="http://schemas.microsoft.com/office/drawing/2014/main" id="{636F0DBC-B5BC-84DA-260D-81F0A917AFC9}"/>
              </a:ext>
            </a:extLst>
          </p:cNvPr>
          <p:cNvSpPr/>
          <p:nvPr/>
        </p:nvSpPr>
        <p:spPr>
          <a:xfrm>
            <a:off x="4338364" y="3734021"/>
            <a:ext cx="2655340" cy="26553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B413B89-590B-8D1F-36CD-92A3850350AA}"/>
              </a:ext>
            </a:extLst>
          </p:cNvPr>
          <p:cNvSpPr>
            <a:spLocks/>
          </p:cNvSpPr>
          <p:nvPr/>
        </p:nvSpPr>
        <p:spPr>
          <a:xfrm>
            <a:off x="53259" y="2411734"/>
            <a:ext cx="7593511" cy="592124"/>
          </a:xfrm>
          <a:prstGeom prst="rect">
            <a:avLst/>
          </a:prstGeom>
        </p:spPr>
        <p:txBody>
          <a:bodyPr vert="horz" lIns="91440" tIns="45720" rIns="91440" bIns="45720" rtlCol="0" anchor="t">
            <a:normAutofit/>
          </a:bodyPr>
          <a:lstStyle/>
          <a:p>
            <a:pPr defTabSz="740664">
              <a:spcAft>
                <a:spcPts val="600"/>
              </a:spcAft>
            </a:pPr>
            <a:endParaRPr lang="en-US" dirty="0"/>
          </a:p>
        </p:txBody>
      </p:sp>
      <p:cxnSp>
        <p:nvCxnSpPr>
          <p:cNvPr id="9" name="Straight Arrow Connector 8">
            <a:extLst>
              <a:ext uri="{FF2B5EF4-FFF2-40B4-BE49-F238E27FC236}">
                <a16:creationId xmlns:a16="http://schemas.microsoft.com/office/drawing/2014/main" id="{291EBB61-C78B-80D8-46FF-5A216D8B2298}"/>
              </a:ext>
            </a:extLst>
          </p:cNvPr>
          <p:cNvCxnSpPr/>
          <p:nvPr/>
        </p:nvCxnSpPr>
        <p:spPr>
          <a:xfrm>
            <a:off x="5661885" y="3696057"/>
            <a:ext cx="40568" cy="267686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A934BC7-162C-A1B4-0820-718FB5365902}"/>
              </a:ext>
            </a:extLst>
          </p:cNvPr>
          <p:cNvSpPr txBox="1"/>
          <p:nvPr/>
        </p:nvSpPr>
        <p:spPr>
          <a:xfrm>
            <a:off x="5917277" y="4725164"/>
            <a:ext cx="951862"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40664">
              <a:spcAft>
                <a:spcPts val="600"/>
              </a:spcAft>
            </a:pPr>
            <a:r>
              <a:rPr lang="en-US" sz="1900" dirty="0"/>
              <a:t>15 feet</a:t>
            </a:r>
            <a:endParaRPr lang="en-US" dirty="0"/>
          </a:p>
        </p:txBody>
      </p:sp>
    </p:spTree>
    <p:extLst>
      <p:ext uri="{BB962C8B-B14F-4D97-AF65-F5344CB8AC3E}">
        <p14:creationId xmlns:p14="http://schemas.microsoft.com/office/powerpoint/2010/main" val="3707987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B3362-E697-1728-0F38-7B7EDA9DE8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8FAD4B-FA0F-047C-DA0B-1293CE358D85}"/>
              </a:ext>
            </a:extLst>
          </p:cNvPr>
          <p:cNvSpPr>
            <a:spLocks noGrp="1"/>
          </p:cNvSpPr>
          <p:nvPr>
            <p:ph type="title" idx="4294967295"/>
          </p:nvPr>
        </p:nvSpPr>
        <p:spPr>
          <a:xfrm>
            <a:off x="149158" y="226373"/>
            <a:ext cx="1952016" cy="728663"/>
          </a:xfrm>
          <a:prstGeom prst="rect">
            <a:avLst/>
          </a:prstGeom>
        </p:spPr>
        <p:txBody>
          <a:bodyPr vert="horz" lIns="91440" tIns="45720" rIns="91440" bIns="45720" rtlCol="0" anchor="ctr">
            <a:normAutofit fontScale="90000"/>
          </a:bodyPr>
          <a:lstStyle/>
          <a:p>
            <a:pPr>
              <a:lnSpc>
                <a:spcPct val="100000"/>
              </a:lnSpc>
            </a:pPr>
            <a:r>
              <a:rPr lang="en-US" sz="4400" dirty="0"/>
              <a:t>Practice</a:t>
            </a:r>
          </a:p>
        </p:txBody>
      </p:sp>
      <p:sp>
        <p:nvSpPr>
          <p:cNvPr id="5" name="Oval 4">
            <a:extLst>
              <a:ext uri="{FF2B5EF4-FFF2-40B4-BE49-F238E27FC236}">
                <a16:creationId xmlns:a16="http://schemas.microsoft.com/office/drawing/2014/main" id="{FFC105AA-9256-D8F7-56CC-C82523932E7E}"/>
              </a:ext>
            </a:extLst>
          </p:cNvPr>
          <p:cNvSpPr/>
          <p:nvPr/>
        </p:nvSpPr>
        <p:spPr>
          <a:xfrm>
            <a:off x="4406094" y="3239309"/>
            <a:ext cx="2655340" cy="26553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C6E5EE0-07DA-D732-5CD6-6487CEADC6A7}"/>
              </a:ext>
            </a:extLst>
          </p:cNvPr>
          <p:cNvSpPr>
            <a:spLocks/>
          </p:cNvSpPr>
          <p:nvPr/>
        </p:nvSpPr>
        <p:spPr>
          <a:xfrm>
            <a:off x="185636" y="1293052"/>
            <a:ext cx="9602886" cy="1946257"/>
          </a:xfrm>
          <a:prstGeom prst="rect">
            <a:avLst/>
          </a:prstGeom>
        </p:spPr>
        <p:txBody>
          <a:bodyPr vert="horz" lIns="91440" tIns="45720" rIns="91440" bIns="45720" rtlCol="0" anchor="t">
            <a:noAutofit/>
          </a:bodyPr>
          <a:lstStyle/>
          <a:p>
            <a:pPr defTabSz="740664">
              <a:spcAft>
                <a:spcPts val="600"/>
              </a:spcAft>
            </a:pPr>
            <a:r>
              <a:rPr lang="en-US" sz="4000" dirty="0">
                <a:latin typeface="Open Sans" panose="020B0606030504020204" pitchFamily="34" charset="0"/>
                <a:ea typeface="Open Sans" panose="020B0606030504020204" pitchFamily="34" charset="0"/>
                <a:cs typeface="Open Sans" panose="020B0606030504020204" pitchFamily="34" charset="0"/>
              </a:rPr>
              <a:t>The radius of a circle is 4 feet.  Using π (3.14), find the circumference of the circle.</a:t>
            </a:r>
          </a:p>
        </p:txBody>
      </p:sp>
      <p:cxnSp>
        <p:nvCxnSpPr>
          <p:cNvPr id="9" name="Straight Arrow Connector 8">
            <a:extLst>
              <a:ext uri="{FF2B5EF4-FFF2-40B4-BE49-F238E27FC236}">
                <a16:creationId xmlns:a16="http://schemas.microsoft.com/office/drawing/2014/main" id="{46E9BC81-22DD-F964-F334-5CFB4972B6B5}"/>
              </a:ext>
            </a:extLst>
          </p:cNvPr>
          <p:cNvCxnSpPr/>
          <p:nvPr/>
        </p:nvCxnSpPr>
        <p:spPr>
          <a:xfrm flipH="1">
            <a:off x="5770183" y="4497882"/>
            <a:ext cx="16297" cy="138032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B5BEB30-40A3-8CC7-0686-969C5C377F40}"/>
              </a:ext>
            </a:extLst>
          </p:cNvPr>
          <p:cNvSpPr txBox="1"/>
          <p:nvPr/>
        </p:nvSpPr>
        <p:spPr>
          <a:xfrm>
            <a:off x="5985007" y="4230452"/>
            <a:ext cx="951862"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40664">
              <a:spcAft>
                <a:spcPts val="600"/>
              </a:spcAft>
            </a:pPr>
            <a:r>
              <a:rPr lang="en-US" sz="1900" dirty="0"/>
              <a:t>4 feet</a:t>
            </a:r>
            <a:endParaRPr lang="en-US" dirty="0"/>
          </a:p>
        </p:txBody>
      </p:sp>
    </p:spTree>
    <p:extLst>
      <p:ext uri="{BB962C8B-B14F-4D97-AF65-F5344CB8AC3E}">
        <p14:creationId xmlns:p14="http://schemas.microsoft.com/office/powerpoint/2010/main" val="166667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2A961-589C-DC03-AA90-8F0E0BB09E2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9CA2C9B-8265-8097-21B4-961F8B76755D}"/>
              </a:ext>
            </a:extLst>
          </p:cNvPr>
          <p:cNvSpPr>
            <a:spLocks noGrp="1"/>
          </p:cNvSpPr>
          <p:nvPr>
            <p:ph type="body" sz="quarter" idx="13"/>
          </p:nvPr>
        </p:nvSpPr>
        <p:spPr/>
        <p:txBody>
          <a:bodyPr/>
          <a:lstStyle/>
          <a:p>
            <a:r>
              <a:rPr lang="en-US" sz="4800" dirty="0">
                <a:solidFill>
                  <a:srgbClr val="FFFFFF"/>
                </a:solidFill>
              </a:rPr>
              <a:t>Practice</a:t>
            </a:r>
            <a:endParaRPr lang="en-US" dirty="0"/>
          </a:p>
        </p:txBody>
      </p:sp>
      <p:sp>
        <p:nvSpPr>
          <p:cNvPr id="4" name="Text Placeholder 3">
            <a:extLst>
              <a:ext uri="{FF2B5EF4-FFF2-40B4-BE49-F238E27FC236}">
                <a16:creationId xmlns:a16="http://schemas.microsoft.com/office/drawing/2014/main" id="{2C8C933D-CD3E-06AC-BBDF-F773DEC678C8}"/>
              </a:ext>
            </a:extLst>
          </p:cNvPr>
          <p:cNvSpPr>
            <a:spLocks noGrp="1"/>
          </p:cNvSpPr>
          <p:nvPr>
            <p:ph type="body" sz="quarter" idx="14"/>
          </p:nvPr>
        </p:nvSpPr>
        <p:spPr>
          <a:xfrm>
            <a:off x="0" y="213494"/>
            <a:ext cx="4959350" cy="469900"/>
          </a:xfrm>
        </p:spPr>
        <p:txBody>
          <a:bodyPr/>
          <a:lstStyle/>
          <a:p>
            <a:r>
              <a:rPr lang="en-US" sz="4000" b="0" dirty="0">
                <a:latin typeface="+mj-lt"/>
              </a:rPr>
              <a:t>Practice</a:t>
            </a:r>
          </a:p>
        </p:txBody>
      </p:sp>
      <p:sp>
        <p:nvSpPr>
          <p:cNvPr id="2" name="Title 1">
            <a:extLst>
              <a:ext uri="{FF2B5EF4-FFF2-40B4-BE49-F238E27FC236}">
                <a16:creationId xmlns:a16="http://schemas.microsoft.com/office/drawing/2014/main" id="{9E1767AB-8DAE-C0BA-044A-44B99847791D}"/>
              </a:ext>
            </a:extLst>
          </p:cNvPr>
          <p:cNvSpPr>
            <a:spLocks noGrp="1"/>
          </p:cNvSpPr>
          <p:nvPr>
            <p:ph type="title" idx="4294967295"/>
          </p:nvPr>
        </p:nvSpPr>
        <p:spPr>
          <a:xfrm>
            <a:off x="0" y="592138"/>
            <a:ext cx="9915525" cy="1104900"/>
          </a:xfrm>
        </p:spPr>
        <p:txBody>
          <a:bodyPr vert="horz" lIns="91440" tIns="45720" rIns="91440" bIns="45720" rtlCol="0" anchor="ctr">
            <a:normAutofit/>
          </a:bodyPr>
          <a:lstStyle/>
          <a:p>
            <a:pPr>
              <a:lnSpc>
                <a:spcPct val="100000"/>
              </a:lnSpc>
            </a:pPr>
            <a:endParaRPr lang="en-US" sz="4400" dirty="0">
              <a:solidFill>
                <a:srgbClr val="FFFFFF"/>
              </a:solidFill>
            </a:endParaRPr>
          </a:p>
        </p:txBody>
      </p:sp>
      <p:sp>
        <p:nvSpPr>
          <p:cNvPr id="5" name="Oval 4">
            <a:extLst>
              <a:ext uri="{FF2B5EF4-FFF2-40B4-BE49-F238E27FC236}">
                <a16:creationId xmlns:a16="http://schemas.microsoft.com/office/drawing/2014/main" id="{F362510E-E95D-C5C4-1697-F2014D360E19}"/>
              </a:ext>
            </a:extLst>
          </p:cNvPr>
          <p:cNvSpPr/>
          <p:nvPr/>
        </p:nvSpPr>
        <p:spPr>
          <a:xfrm>
            <a:off x="4058415" y="3657600"/>
            <a:ext cx="2655340" cy="26553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9DBBF82-C4F7-CE8D-F9E0-FF1711386D59}"/>
              </a:ext>
            </a:extLst>
          </p:cNvPr>
          <p:cNvSpPr>
            <a:spLocks/>
          </p:cNvSpPr>
          <p:nvPr/>
        </p:nvSpPr>
        <p:spPr>
          <a:xfrm>
            <a:off x="172900" y="954009"/>
            <a:ext cx="9401838" cy="2023533"/>
          </a:xfrm>
          <a:prstGeom prst="rect">
            <a:avLst/>
          </a:prstGeom>
        </p:spPr>
        <p:txBody>
          <a:bodyPr vert="horz" lIns="91440" tIns="45720" rIns="91440" bIns="45720" rtlCol="0" anchor="t">
            <a:noAutofit/>
          </a:bodyPr>
          <a:lstStyle/>
          <a:p>
            <a:pPr defTabSz="740664">
              <a:spcAft>
                <a:spcPts val="600"/>
              </a:spcAft>
            </a:pPr>
            <a:r>
              <a:rPr lang="en-US" sz="4000" dirty="0">
                <a:latin typeface="Open Sans" panose="020B0606030504020204" pitchFamily="34" charset="0"/>
                <a:ea typeface="Open Sans" panose="020B0606030504020204" pitchFamily="34" charset="0"/>
                <a:cs typeface="Open Sans" panose="020B0606030504020204" pitchFamily="34" charset="0"/>
              </a:rPr>
              <a:t>If the circumference around a circle is 1,200 inches, how can you find the diameter?</a:t>
            </a:r>
          </a:p>
        </p:txBody>
      </p:sp>
      <p:cxnSp>
        <p:nvCxnSpPr>
          <p:cNvPr id="9" name="Straight Arrow Connector 8">
            <a:extLst>
              <a:ext uri="{FF2B5EF4-FFF2-40B4-BE49-F238E27FC236}">
                <a16:creationId xmlns:a16="http://schemas.microsoft.com/office/drawing/2014/main" id="{D5A752CA-04F2-CE14-FE03-C87AA18D85DC}"/>
              </a:ext>
            </a:extLst>
          </p:cNvPr>
          <p:cNvCxnSpPr>
            <a:cxnSpLocks/>
            <a:stCxn id="5" idx="0"/>
          </p:cNvCxnSpPr>
          <p:nvPr/>
        </p:nvCxnSpPr>
        <p:spPr>
          <a:xfrm flipH="1">
            <a:off x="5377011" y="3657600"/>
            <a:ext cx="9074" cy="2638897"/>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181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ED286-2AEB-2741-CF1A-0BAC720EF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9F212-D480-AC26-850E-7C956D02150A}"/>
              </a:ext>
            </a:extLst>
          </p:cNvPr>
          <p:cNvSpPr>
            <a:spLocks noGrp="1"/>
          </p:cNvSpPr>
          <p:nvPr>
            <p:ph type="title"/>
          </p:nvPr>
        </p:nvSpPr>
        <p:spPr/>
        <p:txBody>
          <a:bodyPr vert="horz" lIns="91440" tIns="45720" rIns="91440" bIns="45720" rtlCol="0" anchor="ctr">
            <a:normAutofit/>
          </a:bodyPr>
          <a:lstStyle/>
          <a:p>
            <a:pPr>
              <a:lnSpc>
                <a:spcPct val="100000"/>
              </a:lnSpc>
            </a:pPr>
            <a:r>
              <a:rPr lang="en-US" sz="4400">
                <a:solidFill>
                  <a:srgbClr val="FFFFFF"/>
                </a:solidFill>
              </a:rPr>
              <a:t>Practice</a:t>
            </a:r>
          </a:p>
        </p:txBody>
      </p:sp>
      <p:sp>
        <p:nvSpPr>
          <p:cNvPr id="5" name="Oval 4">
            <a:extLst>
              <a:ext uri="{FF2B5EF4-FFF2-40B4-BE49-F238E27FC236}">
                <a16:creationId xmlns:a16="http://schemas.microsoft.com/office/drawing/2014/main" id="{4271BD19-04AC-4DFA-930A-D5792E1C4ED9}"/>
              </a:ext>
            </a:extLst>
          </p:cNvPr>
          <p:cNvSpPr/>
          <p:nvPr/>
        </p:nvSpPr>
        <p:spPr>
          <a:xfrm>
            <a:off x="2323619" y="2811567"/>
            <a:ext cx="2655340" cy="26553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C8CA631-DC15-9474-B3D7-01C208773D79}"/>
              </a:ext>
            </a:extLst>
          </p:cNvPr>
          <p:cNvSpPr>
            <a:spLocks/>
          </p:cNvSpPr>
          <p:nvPr/>
        </p:nvSpPr>
        <p:spPr>
          <a:xfrm>
            <a:off x="961029" y="1145300"/>
            <a:ext cx="6072160" cy="592124"/>
          </a:xfrm>
          <a:prstGeom prst="rect">
            <a:avLst/>
          </a:prstGeom>
        </p:spPr>
        <p:txBody>
          <a:bodyPr vert="horz" lIns="91440" tIns="45720" rIns="91440" bIns="45720" rtlCol="0" anchor="t">
            <a:noAutofit/>
          </a:bodyPr>
          <a:lstStyle/>
          <a:p>
            <a:pPr defTabSz="740664">
              <a:spcAft>
                <a:spcPts val="600"/>
              </a:spcAft>
            </a:pPr>
            <a:r>
              <a:rPr lang="en-US" sz="4000" dirty="0"/>
              <a:t>Find the area of the circle.  </a:t>
            </a:r>
          </a:p>
        </p:txBody>
      </p:sp>
      <p:cxnSp>
        <p:nvCxnSpPr>
          <p:cNvPr id="9" name="Straight Arrow Connector 8">
            <a:extLst>
              <a:ext uri="{FF2B5EF4-FFF2-40B4-BE49-F238E27FC236}">
                <a16:creationId xmlns:a16="http://schemas.microsoft.com/office/drawing/2014/main" id="{E7E3E13D-3B44-E5B5-862A-B92A6058EDC4}"/>
              </a:ext>
            </a:extLst>
          </p:cNvPr>
          <p:cNvCxnSpPr/>
          <p:nvPr/>
        </p:nvCxnSpPr>
        <p:spPr>
          <a:xfrm flipH="1">
            <a:off x="3642215" y="4070140"/>
            <a:ext cx="16297" cy="138032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D987D4B-F8E9-18D3-C930-89F392F0DB81}"/>
              </a:ext>
            </a:extLst>
          </p:cNvPr>
          <p:cNvSpPr txBox="1"/>
          <p:nvPr/>
        </p:nvSpPr>
        <p:spPr>
          <a:xfrm>
            <a:off x="3866472" y="4129713"/>
            <a:ext cx="7534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3 feet</a:t>
            </a:r>
          </a:p>
        </p:txBody>
      </p:sp>
    </p:spTree>
    <p:extLst>
      <p:ext uri="{BB962C8B-B14F-4D97-AF65-F5344CB8AC3E}">
        <p14:creationId xmlns:p14="http://schemas.microsoft.com/office/powerpoint/2010/main" val="3387025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46E3-D1BC-EFBB-740E-D2CB33856131}"/>
              </a:ext>
            </a:extLst>
          </p:cNvPr>
          <p:cNvSpPr>
            <a:spLocks noGrp="1"/>
          </p:cNvSpPr>
          <p:nvPr>
            <p:ph type="title"/>
          </p:nvPr>
        </p:nvSpPr>
        <p:spPr>
          <a:xfrm>
            <a:off x="1068224" y="972461"/>
            <a:ext cx="2307364" cy="728152"/>
          </a:xfrm>
        </p:spPr>
        <p:txBody>
          <a:bodyPr>
            <a:normAutofit/>
          </a:bodyPr>
          <a:lstStyle/>
          <a:p>
            <a:r>
              <a:rPr lang="en-US" dirty="0"/>
              <a:t>Review</a:t>
            </a:r>
          </a:p>
        </p:txBody>
      </p:sp>
      <p:sp>
        <p:nvSpPr>
          <p:cNvPr id="3" name="Content Placeholder 2">
            <a:extLst>
              <a:ext uri="{FF2B5EF4-FFF2-40B4-BE49-F238E27FC236}">
                <a16:creationId xmlns:a16="http://schemas.microsoft.com/office/drawing/2014/main" id="{99196658-DB69-7884-ABA7-2D72CA898AEB}"/>
              </a:ext>
            </a:extLst>
          </p:cNvPr>
          <p:cNvSpPr>
            <a:spLocks noGrp="1"/>
          </p:cNvSpPr>
          <p:nvPr>
            <p:ph idx="1"/>
          </p:nvPr>
        </p:nvSpPr>
        <p:spPr>
          <a:xfrm>
            <a:off x="1375873" y="1939895"/>
            <a:ext cx="5589767" cy="4061389"/>
          </a:xfrm>
        </p:spPr>
        <p:txBody>
          <a:bodyPr>
            <a:normAutofit/>
          </a:bodyPr>
          <a:lstStyle/>
          <a:p>
            <a:r>
              <a:rPr lang="en-US" dirty="0"/>
              <a:t>Circumference is the distance around the edge of a circle.</a:t>
            </a:r>
          </a:p>
          <a:p>
            <a:pPr marL="0" indent="0">
              <a:buNone/>
            </a:pPr>
            <a:endParaRPr lang="en-US" dirty="0"/>
          </a:p>
          <a:p>
            <a:r>
              <a:rPr lang="en-US" dirty="0"/>
              <a:t>The formula for circumference is C = 2</a:t>
            </a:r>
            <a:r>
              <a:rPr lang="el-GR" dirty="0"/>
              <a:t>π</a:t>
            </a:r>
            <a:r>
              <a:rPr lang="en-US" dirty="0"/>
              <a:t>r, where C is the circumference, </a:t>
            </a:r>
            <a:r>
              <a:rPr lang="el-GR" dirty="0"/>
              <a:t>π </a:t>
            </a:r>
            <a:r>
              <a:rPr lang="en-US" dirty="0"/>
              <a:t>is pi, and r is the radius of the circle.</a:t>
            </a:r>
          </a:p>
          <a:p>
            <a:pPr marL="0" indent="0">
              <a:buNone/>
            </a:pPr>
            <a:endParaRPr lang="en-US" dirty="0"/>
          </a:p>
          <a:p>
            <a:r>
              <a:rPr lang="en-US" dirty="0"/>
              <a:t>Circumference can be used to solve many geometry and real-life problems.</a:t>
            </a:r>
          </a:p>
        </p:txBody>
      </p:sp>
      <p:pic>
        <p:nvPicPr>
          <p:cNvPr id="4" name="Picture 2" descr="Circumference of a Circle (Perimeter of Circle) | Formula">
            <a:extLst>
              <a:ext uri="{FF2B5EF4-FFF2-40B4-BE49-F238E27FC236}">
                <a16:creationId xmlns:a16="http://schemas.microsoft.com/office/drawing/2014/main" id="{F177F86B-C943-91E5-BF6B-EC6944DAA2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00" r="10357"/>
          <a:stretch/>
        </p:blipFill>
        <p:spPr bwMode="auto">
          <a:xfrm>
            <a:off x="7413520" y="1039342"/>
            <a:ext cx="4644955" cy="3519984"/>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244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BF75-5BB7-D7F8-BDA3-870AE38C6D5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Key Terms:</a:t>
            </a:r>
          </a:p>
        </p:txBody>
      </p:sp>
      <p:graphicFrame>
        <p:nvGraphicFramePr>
          <p:cNvPr id="6" name="Content Placeholder 2">
            <a:extLst>
              <a:ext uri="{FF2B5EF4-FFF2-40B4-BE49-F238E27FC236}">
                <a16:creationId xmlns:a16="http://schemas.microsoft.com/office/drawing/2014/main" id="{F93ECAA0-57F4-9877-349B-C8E00B86277A}"/>
              </a:ext>
            </a:extLst>
          </p:cNvPr>
          <p:cNvGraphicFramePr/>
          <p:nvPr>
            <p:extLst>
              <p:ext uri="{D42A27DB-BD31-4B8C-83A1-F6EECF244321}">
                <p14:modId xmlns:p14="http://schemas.microsoft.com/office/powerpoint/2010/main" val="3511839920"/>
              </p:ext>
            </p:extLst>
          </p:nvPr>
        </p:nvGraphicFramePr>
        <p:xfrm>
          <a:off x="968828" y="1735931"/>
          <a:ext cx="10515600" cy="4645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284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57F196-12DA-0C84-DB42-0224FB1E0F00}"/>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dirty="0"/>
              <a:t>Circumference is the distance around the edge of a circle.</a:t>
            </a:r>
          </a:p>
          <a:p>
            <a:r>
              <a:rPr lang="en-US" dirty="0"/>
              <a:t>It's like measuring the perimeter of a shape, but for circles.</a:t>
            </a:r>
          </a:p>
          <a:p>
            <a:r>
              <a:rPr lang="en-US" dirty="0"/>
              <a:t>Circumference is an important measurement in geometry and can help us solve many problems.</a:t>
            </a:r>
          </a:p>
        </p:txBody>
      </p:sp>
      <p:sp>
        <p:nvSpPr>
          <p:cNvPr id="2" name="Title 1">
            <a:extLst>
              <a:ext uri="{FF2B5EF4-FFF2-40B4-BE49-F238E27FC236}">
                <a16:creationId xmlns:a16="http://schemas.microsoft.com/office/drawing/2014/main" id="{E4A59A6F-1865-4396-5D5C-26600B3F6276}"/>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What is Circumference?</a:t>
            </a:r>
            <a:endParaRPr lang="en-US"/>
          </a:p>
        </p:txBody>
      </p:sp>
      <p:pic>
        <p:nvPicPr>
          <p:cNvPr id="1026" name="Picture 2" descr="Circumference of a Circle (Perimeter of Circle) | Formula">
            <a:extLst>
              <a:ext uri="{FF2B5EF4-FFF2-40B4-BE49-F238E27FC236}">
                <a16:creationId xmlns:a16="http://schemas.microsoft.com/office/drawing/2014/main" id="{F2B14DAA-7380-47C5-AEC9-9C96895802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00" r="10357"/>
          <a:stretch/>
        </p:blipFill>
        <p:spPr bwMode="auto">
          <a:xfrm>
            <a:off x="6708845" y="2431915"/>
            <a:ext cx="4644955" cy="3519984"/>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738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Make a Great Garden Fence | Garden Fence DIY">
            <a:extLst>
              <a:ext uri="{FF2B5EF4-FFF2-40B4-BE49-F238E27FC236}">
                <a16:creationId xmlns:a16="http://schemas.microsoft.com/office/drawing/2014/main" id="{D59D706C-E440-4A84-F877-D36650979D1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90728" y="2509736"/>
            <a:ext cx="5181600" cy="35505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4FFB63-D3A9-21E0-15C2-64A7FB01EDBE}"/>
              </a:ext>
            </a:extLst>
          </p:cNvPr>
          <p:cNvSpPr>
            <a:spLocks noGrp="1"/>
          </p:cNvSpPr>
          <p:nvPr>
            <p:ph type="title"/>
          </p:nvPr>
        </p:nvSpPr>
        <p:spPr/>
        <p:txBody>
          <a:bodyPr vert="horz" lIns="91440" tIns="45720" rIns="91440" bIns="45720" rtlCol="0" anchor="ctr">
            <a:normAutofit/>
          </a:bodyPr>
          <a:lstStyle/>
          <a:p>
            <a:r>
              <a:rPr lang="en-US" sz="3400" dirty="0"/>
              <a:t>Real-World Applications of Circumference</a:t>
            </a:r>
          </a:p>
        </p:txBody>
      </p:sp>
      <p:sp>
        <p:nvSpPr>
          <p:cNvPr id="4" name="Content Placeholder 3">
            <a:extLst>
              <a:ext uri="{FF2B5EF4-FFF2-40B4-BE49-F238E27FC236}">
                <a16:creationId xmlns:a16="http://schemas.microsoft.com/office/drawing/2014/main" id="{3368A844-40C7-6660-B288-CCDB3CDE296E}"/>
              </a:ext>
            </a:extLst>
          </p:cNvPr>
          <p:cNvSpPr>
            <a:spLocks noGrp="1"/>
          </p:cNvSpPr>
          <p:nvPr>
            <p:ph sz="half" idx="13"/>
          </p:nvPr>
        </p:nvSpPr>
        <p:spPr>
          <a:xfrm>
            <a:off x="6464031" y="2617795"/>
            <a:ext cx="5181600" cy="1973660"/>
          </a:xfrm>
        </p:spPr>
        <p:txBody>
          <a:bodyPr vert="horz" lIns="91440" tIns="45720" rIns="91440" bIns="45720" rtlCol="0">
            <a:normAutofit fontScale="92500" lnSpcReduction="10000"/>
          </a:bodyPr>
          <a:lstStyle/>
          <a:p>
            <a:r>
              <a:rPr lang="en-US" dirty="0"/>
              <a:t>Using circumference to find the distance around a circular track</a:t>
            </a:r>
          </a:p>
          <a:p>
            <a:pPr marL="0" indent="0">
              <a:buNone/>
            </a:pPr>
            <a:endParaRPr lang="en-US" dirty="0"/>
          </a:p>
          <a:p>
            <a:r>
              <a:rPr lang="en-US" dirty="0"/>
              <a:t>Using circumference to find the amount of fencing needed to enclose a circular garden</a:t>
            </a:r>
          </a:p>
        </p:txBody>
      </p:sp>
    </p:spTree>
    <p:extLst>
      <p:ext uri="{BB962C8B-B14F-4D97-AF65-F5344CB8AC3E}">
        <p14:creationId xmlns:p14="http://schemas.microsoft.com/office/powerpoint/2010/main" val="425105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E03CC19-6C31-936D-A6B5-8C106156E060}"/>
              </a:ext>
            </a:extLst>
          </p:cNvPr>
          <p:cNvSpPr>
            <a:spLocks noGrp="1"/>
          </p:cNvSpPr>
          <p:nvPr>
            <p:ph sz="half" idx="1"/>
          </p:nvPr>
        </p:nvSpPr>
        <p:spPr>
          <a:xfrm>
            <a:off x="1168940" y="2263193"/>
            <a:ext cx="6943928" cy="2858877"/>
          </a:xfrm>
        </p:spPr>
        <p:txBody>
          <a:bodyPr vert="horz" lIns="91440" tIns="45720" rIns="91440" bIns="45720" rtlCol="0">
            <a:normAutofit fontScale="92500" lnSpcReduction="20000"/>
          </a:bodyPr>
          <a:lstStyle/>
          <a:p>
            <a:r>
              <a:rPr lang="en-US" dirty="0"/>
              <a:t>The formula for circumference is C = 2πr, where C is the circumference, π is pi (approx. 3.14), and r is the radius of the circle.</a:t>
            </a:r>
          </a:p>
          <a:p>
            <a:pPr marL="0" indent="0">
              <a:buNone/>
            </a:pPr>
            <a:endParaRPr lang="en-US" dirty="0"/>
          </a:p>
          <a:p>
            <a:r>
              <a:rPr lang="en-US" dirty="0"/>
              <a:t>The radius is half the diameter, which is the distance across the circle through its center.</a:t>
            </a:r>
          </a:p>
          <a:p>
            <a:pPr marL="0" indent="0">
              <a:buNone/>
            </a:pPr>
            <a:endParaRPr lang="en-US" dirty="0"/>
          </a:p>
          <a:p>
            <a:r>
              <a:rPr lang="en-US" dirty="0"/>
              <a:t>Knowing the formula and the value of pi, we can calculate the circumference of any circle.</a:t>
            </a:r>
          </a:p>
        </p:txBody>
      </p:sp>
      <p:sp>
        <p:nvSpPr>
          <p:cNvPr id="2" name="Title 1">
            <a:extLst>
              <a:ext uri="{FF2B5EF4-FFF2-40B4-BE49-F238E27FC236}">
                <a16:creationId xmlns:a16="http://schemas.microsoft.com/office/drawing/2014/main" id="{838C4568-761F-AEF7-4609-C1CF0A9405F3}"/>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The Formula for Circumference</a:t>
            </a:r>
          </a:p>
        </p:txBody>
      </p:sp>
      <p:pic>
        <p:nvPicPr>
          <p:cNvPr id="7" name="Content Placeholder 6" descr="An illustration shows a circle with a line from the center point to a point on the surface of the circle labeled as radius. A line across the center of the circle is labeled as diameter. A circular line arrow around the circle is labeled as circumference.">
            <a:extLst>
              <a:ext uri="{FF2B5EF4-FFF2-40B4-BE49-F238E27FC236}">
                <a16:creationId xmlns:a16="http://schemas.microsoft.com/office/drawing/2014/main" id="{DB76FC5A-3D9D-109A-4E70-B7EA2D30D320}"/>
              </a:ext>
            </a:extLst>
          </p:cNvPr>
          <p:cNvPicPr>
            <a:picLocks noGrp="1" noChangeAspect="1"/>
          </p:cNvPicPr>
          <p:nvPr>
            <p:ph sz="half" idx="13"/>
          </p:nvPr>
        </p:nvPicPr>
        <p:blipFill rotWithShape="1">
          <a:blip r:embed="rId3"/>
          <a:srcRect l="26959" r="26796"/>
          <a:stretch/>
        </p:blipFill>
        <p:spPr>
          <a:xfrm>
            <a:off x="8531158" y="1811976"/>
            <a:ext cx="3210128" cy="3729097"/>
          </a:xfrm>
          <a:prstGeom prst="rect">
            <a:avLst/>
          </a:prstGeom>
          <a:noFill/>
        </p:spPr>
      </p:pic>
    </p:spTree>
    <p:extLst>
      <p:ext uri="{BB962C8B-B14F-4D97-AF65-F5344CB8AC3E}">
        <p14:creationId xmlns:p14="http://schemas.microsoft.com/office/powerpoint/2010/main" val="902132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26A62-18FB-18AB-F89F-F1A4BDCFC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4CEF4A-4DF6-D1F8-5AF6-2799E4C3BB22}"/>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Key Terms:</a:t>
            </a:r>
            <a:endParaRPr lang="en-US"/>
          </a:p>
        </p:txBody>
      </p:sp>
      <p:graphicFrame>
        <p:nvGraphicFramePr>
          <p:cNvPr id="6" name="Content Placeholder 2">
            <a:extLst>
              <a:ext uri="{FF2B5EF4-FFF2-40B4-BE49-F238E27FC236}">
                <a16:creationId xmlns:a16="http://schemas.microsoft.com/office/drawing/2014/main" id="{0BC0161B-3195-1C61-37AD-A475468705E3}"/>
              </a:ext>
            </a:extLst>
          </p:cNvPr>
          <p:cNvGraphicFramePr/>
          <p:nvPr>
            <p:extLst>
              <p:ext uri="{D42A27DB-BD31-4B8C-83A1-F6EECF244321}">
                <p14:modId xmlns:p14="http://schemas.microsoft.com/office/powerpoint/2010/main" val="225388920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8573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8FCA-71A4-135E-6107-B9CF676558B1}"/>
              </a:ext>
            </a:extLst>
          </p:cNvPr>
          <p:cNvSpPr>
            <a:spLocks noGrp="1"/>
          </p:cNvSpPr>
          <p:nvPr>
            <p:ph type="title"/>
          </p:nvPr>
        </p:nvSpPr>
        <p:spPr/>
        <p:txBody>
          <a:bodyPr vert="horz" lIns="91440" tIns="45720" rIns="91440" bIns="45720" rtlCol="0" anchor="ctr">
            <a:normAutofit fontScale="90000"/>
          </a:bodyPr>
          <a:lstStyle/>
          <a:p>
            <a:r>
              <a:rPr lang="en-US" sz="3100" dirty="0"/>
              <a:t>Proportional Relationship between Diameter and Circumference</a:t>
            </a:r>
          </a:p>
        </p:txBody>
      </p:sp>
      <p:sp>
        <p:nvSpPr>
          <p:cNvPr id="4" name="Content Placeholder 3">
            <a:extLst>
              <a:ext uri="{FF2B5EF4-FFF2-40B4-BE49-F238E27FC236}">
                <a16:creationId xmlns:a16="http://schemas.microsoft.com/office/drawing/2014/main" id="{19E62041-2C75-5139-1AAA-B165A83E47EB}"/>
              </a:ext>
            </a:extLst>
          </p:cNvPr>
          <p:cNvSpPr>
            <a:spLocks noGrp="1"/>
          </p:cNvSpPr>
          <p:nvPr>
            <p:ph sz="half" idx="4294967295"/>
          </p:nvPr>
        </p:nvSpPr>
        <p:spPr>
          <a:xfrm>
            <a:off x="6573838" y="2138363"/>
            <a:ext cx="5618162" cy="4033837"/>
          </a:xfrm>
        </p:spPr>
        <p:txBody>
          <a:bodyPr vert="horz" lIns="91440" tIns="45720" rIns="91440" bIns="45720" rtlCol="0">
            <a:normAutofit/>
          </a:bodyPr>
          <a:lstStyle/>
          <a:p>
            <a:r>
              <a:rPr lang="en-US" dirty="0"/>
              <a:t>Circumference and diameter are proportional in a circle</a:t>
            </a:r>
          </a:p>
          <a:p>
            <a:r>
              <a:rPr lang="en-US" dirty="0"/>
              <a:t>As the diameter of a circle increases, so does the circumference</a:t>
            </a:r>
          </a:p>
          <a:p>
            <a:r>
              <a:rPr lang="en-US" dirty="0"/>
              <a:t>The ratio of circumference to diameter is always equal to pi (π)</a:t>
            </a:r>
          </a:p>
        </p:txBody>
      </p:sp>
      <p:pic>
        <p:nvPicPr>
          <p:cNvPr id="3076" name="Picture 4" descr="Circumference Formula for Circle">
            <a:extLst>
              <a:ext uri="{FF2B5EF4-FFF2-40B4-BE49-F238E27FC236}">
                <a16:creationId xmlns:a16="http://schemas.microsoft.com/office/drawing/2014/main" id="{C109F939-4EC7-FD84-330A-070068E1B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40" y="2451369"/>
            <a:ext cx="5021215" cy="310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183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EF45D-1BFC-B70A-7A22-9B3986FDA383}"/>
              </a:ext>
            </a:extLst>
          </p:cNvPr>
          <p:cNvSpPr>
            <a:spLocks noGrp="1"/>
          </p:cNvSpPr>
          <p:nvPr>
            <p:ph type="title"/>
          </p:nvPr>
        </p:nvSpPr>
        <p:spPr/>
        <p:txBody>
          <a:bodyPr vert="horz" lIns="91440" tIns="45720" rIns="91440" bIns="45720" rtlCol="0" anchor="ctr">
            <a:normAutofit/>
          </a:bodyPr>
          <a:lstStyle/>
          <a:p>
            <a:pPr>
              <a:lnSpc>
                <a:spcPct val="100000"/>
              </a:lnSpc>
            </a:pPr>
            <a:r>
              <a:rPr lang="en-US" sz="4400" dirty="0"/>
              <a:t>Practice</a:t>
            </a:r>
          </a:p>
        </p:txBody>
      </p:sp>
      <p:sp>
        <p:nvSpPr>
          <p:cNvPr id="5" name="Oval 4">
            <a:extLst>
              <a:ext uri="{FF2B5EF4-FFF2-40B4-BE49-F238E27FC236}">
                <a16:creationId xmlns:a16="http://schemas.microsoft.com/office/drawing/2014/main" id="{0C0CEE2A-A9D6-21DC-165C-85C124D6E309}"/>
              </a:ext>
            </a:extLst>
          </p:cNvPr>
          <p:cNvSpPr/>
          <p:nvPr/>
        </p:nvSpPr>
        <p:spPr>
          <a:xfrm>
            <a:off x="4193086" y="3429000"/>
            <a:ext cx="2655340" cy="26553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29FDB4C-8E8F-C496-FE12-3C63FABA25E6}"/>
              </a:ext>
            </a:extLst>
          </p:cNvPr>
          <p:cNvSpPr>
            <a:spLocks/>
          </p:cNvSpPr>
          <p:nvPr/>
        </p:nvSpPr>
        <p:spPr>
          <a:xfrm>
            <a:off x="1796601" y="2369005"/>
            <a:ext cx="7593511" cy="592124"/>
          </a:xfrm>
          <a:prstGeom prst="rect">
            <a:avLst/>
          </a:prstGeom>
        </p:spPr>
        <p:txBody>
          <a:bodyPr vert="horz" lIns="91440" tIns="45720" rIns="91440" bIns="45720" rtlCol="0" anchor="t">
            <a:normAutofit/>
          </a:bodyPr>
          <a:lstStyle/>
          <a:p>
            <a:pPr defTabSz="740664">
              <a:spcAft>
                <a:spcPts val="600"/>
              </a:spcAft>
            </a:pPr>
            <a:r>
              <a:rPr lang="en-US" sz="2000" kern="1200" dirty="0">
                <a:latin typeface="+mn-lt"/>
                <a:ea typeface="+mn-ea"/>
                <a:cs typeface="+mn-cs"/>
              </a:rPr>
              <a:t>How would you </a:t>
            </a:r>
            <a:r>
              <a:rPr lang="en-US" sz="2000" kern="1200" dirty="0">
                <a:latin typeface="Open Sans" panose="020B0606030504020204" pitchFamily="34" charset="0"/>
                <a:ea typeface="Open Sans" panose="020B0606030504020204" pitchFamily="34" charset="0"/>
                <a:cs typeface="Open Sans" panose="020B0606030504020204" pitchFamily="34" charset="0"/>
              </a:rPr>
              <a:t>find</a:t>
            </a:r>
            <a:r>
              <a:rPr lang="en-US" sz="2000" kern="1200" dirty="0">
                <a:latin typeface="+mn-lt"/>
                <a:ea typeface="+mn-ea"/>
                <a:cs typeface="+mn-cs"/>
              </a:rPr>
              <a:t> the circumference of a circle if the diameter is 9</a:t>
            </a:r>
            <a:r>
              <a:rPr lang="en-US" sz="2000" dirty="0"/>
              <a:t>?</a:t>
            </a:r>
            <a:endParaRPr lang="en-US" sz="2800" dirty="0"/>
          </a:p>
        </p:txBody>
      </p:sp>
      <p:cxnSp>
        <p:nvCxnSpPr>
          <p:cNvPr id="9" name="Straight Arrow Connector 8">
            <a:extLst>
              <a:ext uri="{FF2B5EF4-FFF2-40B4-BE49-F238E27FC236}">
                <a16:creationId xmlns:a16="http://schemas.microsoft.com/office/drawing/2014/main" id="{20AF42FA-B4CE-83EC-8372-052DAC62C27E}"/>
              </a:ext>
            </a:extLst>
          </p:cNvPr>
          <p:cNvCxnSpPr/>
          <p:nvPr/>
        </p:nvCxnSpPr>
        <p:spPr>
          <a:xfrm>
            <a:off x="5520756" y="3429000"/>
            <a:ext cx="40568" cy="263136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5CEF99-E97D-F02C-BEAF-DABFAD8BF6A7}"/>
              </a:ext>
            </a:extLst>
          </p:cNvPr>
          <p:cNvSpPr txBox="1"/>
          <p:nvPr/>
        </p:nvSpPr>
        <p:spPr>
          <a:xfrm>
            <a:off x="5575020" y="4560911"/>
            <a:ext cx="398065" cy="3915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40664">
              <a:spcAft>
                <a:spcPts val="600"/>
              </a:spcAft>
            </a:pPr>
            <a:r>
              <a:rPr lang="en-US" sz="1944" kern="1200" dirty="0">
                <a:solidFill>
                  <a:schemeClr val="tx1"/>
                </a:solidFill>
                <a:latin typeface="+mn-lt"/>
                <a:ea typeface="+mn-ea"/>
                <a:cs typeface="+mn-cs"/>
              </a:rPr>
              <a:t>9</a:t>
            </a:r>
            <a:endParaRPr lang="en-US" sz="2400" dirty="0"/>
          </a:p>
        </p:txBody>
      </p:sp>
    </p:spTree>
    <p:extLst>
      <p:ext uri="{BB962C8B-B14F-4D97-AF65-F5344CB8AC3E}">
        <p14:creationId xmlns:p14="http://schemas.microsoft.com/office/powerpoint/2010/main" val="131831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91E9B-3DF1-47A9-11B5-601C408B4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491242-0BB4-4202-7325-F958E42BBB7A}"/>
              </a:ext>
            </a:extLst>
          </p:cNvPr>
          <p:cNvSpPr>
            <a:spLocks noGrp="1"/>
          </p:cNvSpPr>
          <p:nvPr>
            <p:ph type="title"/>
          </p:nvPr>
        </p:nvSpPr>
        <p:spPr/>
        <p:txBody>
          <a:bodyPr vert="horz" lIns="91440" tIns="45720" rIns="91440" bIns="45720" rtlCol="0" anchor="ctr">
            <a:normAutofit/>
          </a:bodyPr>
          <a:lstStyle/>
          <a:p>
            <a:pPr>
              <a:lnSpc>
                <a:spcPct val="100000"/>
              </a:lnSpc>
            </a:pPr>
            <a:r>
              <a:rPr lang="en-US" sz="4400" dirty="0"/>
              <a:t>Practice</a:t>
            </a:r>
          </a:p>
        </p:txBody>
      </p:sp>
      <p:sp>
        <p:nvSpPr>
          <p:cNvPr id="5" name="Oval 4">
            <a:extLst>
              <a:ext uri="{FF2B5EF4-FFF2-40B4-BE49-F238E27FC236}">
                <a16:creationId xmlns:a16="http://schemas.microsoft.com/office/drawing/2014/main" id="{9AEAE93E-B365-7CE5-421D-3F84BA5FCED8}"/>
              </a:ext>
            </a:extLst>
          </p:cNvPr>
          <p:cNvSpPr/>
          <p:nvPr/>
        </p:nvSpPr>
        <p:spPr>
          <a:xfrm>
            <a:off x="4153175" y="3429000"/>
            <a:ext cx="2655340" cy="265534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BEEDF170-5163-F492-65EB-CF93299483CE}"/>
              </a:ext>
            </a:extLst>
          </p:cNvPr>
          <p:cNvSpPr>
            <a:spLocks/>
          </p:cNvSpPr>
          <p:nvPr/>
        </p:nvSpPr>
        <p:spPr>
          <a:xfrm>
            <a:off x="1952459" y="2359417"/>
            <a:ext cx="7593511" cy="592124"/>
          </a:xfrm>
          <a:prstGeom prst="rect">
            <a:avLst/>
          </a:prstGeom>
        </p:spPr>
        <p:txBody>
          <a:bodyPr vert="horz" lIns="91440" tIns="45720" rIns="91440" bIns="45720" rtlCol="0" anchor="t">
            <a:normAutofit fontScale="92500"/>
          </a:bodyPr>
          <a:lstStyle/>
          <a:p>
            <a:pPr defTabSz="740664">
              <a:spcAft>
                <a:spcPts val="600"/>
              </a:spcAft>
            </a:pPr>
            <a:r>
              <a:rPr lang="en-US" sz="2000" kern="1200" dirty="0">
                <a:latin typeface="Open Sans" panose="020B0606030504020204" pitchFamily="34" charset="0"/>
                <a:ea typeface="Open Sans" panose="020B0606030504020204" pitchFamily="34" charset="0"/>
                <a:cs typeface="Open Sans" panose="020B0606030504020204" pitchFamily="34" charset="0"/>
              </a:rPr>
              <a:t>How would you find the circumference of a circle if the </a:t>
            </a:r>
            <a:r>
              <a:rPr lang="en-US" sz="2000" dirty="0">
                <a:latin typeface="Open Sans" panose="020B0606030504020204" pitchFamily="34" charset="0"/>
                <a:ea typeface="Open Sans" panose="020B0606030504020204" pitchFamily="34" charset="0"/>
                <a:cs typeface="Open Sans" panose="020B0606030504020204" pitchFamily="34" charset="0"/>
              </a:rPr>
              <a:t>radius is</a:t>
            </a:r>
            <a:r>
              <a:rPr lang="en-US" sz="2000" kern="120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5?</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Arrow Connector 8">
            <a:extLst>
              <a:ext uri="{FF2B5EF4-FFF2-40B4-BE49-F238E27FC236}">
                <a16:creationId xmlns:a16="http://schemas.microsoft.com/office/drawing/2014/main" id="{05DD8DD6-824E-37D2-A57D-773AC3D4AE95}"/>
              </a:ext>
            </a:extLst>
          </p:cNvPr>
          <p:cNvCxnSpPr/>
          <p:nvPr/>
        </p:nvCxnSpPr>
        <p:spPr>
          <a:xfrm flipH="1">
            <a:off x="5517264" y="4642080"/>
            <a:ext cx="27670" cy="142581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A8CFE4-6289-7ABB-E881-714DCFB17A7D}"/>
              </a:ext>
            </a:extLst>
          </p:cNvPr>
          <p:cNvSpPr txBox="1"/>
          <p:nvPr/>
        </p:nvSpPr>
        <p:spPr>
          <a:xfrm>
            <a:off x="5732088" y="4420143"/>
            <a:ext cx="599295" cy="3915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40664">
              <a:spcAft>
                <a:spcPts val="600"/>
              </a:spcAft>
            </a:pPr>
            <a:r>
              <a:rPr lang="en-US" sz="1900" dirty="0"/>
              <a:t>5</a:t>
            </a:r>
            <a:endParaRPr lang="en-US" dirty="0"/>
          </a:p>
        </p:txBody>
      </p:sp>
    </p:spTree>
    <p:extLst>
      <p:ext uri="{BB962C8B-B14F-4D97-AF65-F5344CB8AC3E}">
        <p14:creationId xmlns:p14="http://schemas.microsoft.com/office/powerpoint/2010/main" val="3571546465"/>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SharedWithUsers xmlns="bcd61488-c322-43d0-89b6-881a41f9ed06">
      <UserInfo>
        <DisplayName>Ashley Seeley</DisplayName>
        <AccountId>762</AccountId>
        <AccountType/>
      </UserInfo>
    </SharedWithUsers>
  </documentManagement>
</p:properties>
</file>

<file path=customXml/itemProps1.xml><?xml version="1.0" encoding="utf-8"?>
<ds:datastoreItem xmlns:ds="http://schemas.openxmlformats.org/officeDocument/2006/customXml" ds:itemID="{7BCC2FBD-C9AB-4172-9032-A544E9CECB1B}">
  <ds:schemaRefs>
    <ds:schemaRef ds:uri="http://schemas.microsoft.com/sharepoint/v3/contenttype/forms"/>
  </ds:schemaRefs>
</ds:datastoreItem>
</file>

<file path=customXml/itemProps2.xml><?xml version="1.0" encoding="utf-8"?>
<ds:datastoreItem xmlns:ds="http://schemas.openxmlformats.org/officeDocument/2006/customXml" ds:itemID="{CCE1ACE6-5A83-4768-9398-E37674BED4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95287F-A7C4-4A13-8C79-E8D1B0065A28}">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Pearson Theme</Template>
  <TotalTime>24</TotalTime>
  <Words>1049</Words>
  <Application>Microsoft Office PowerPoint</Application>
  <PresentationFormat>Widescreen</PresentationFormat>
  <Paragraphs>79</Paragraphs>
  <Slides>17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Open Sans</vt:lpstr>
      <vt:lpstr>Open Sans Light</vt:lpstr>
      <vt:lpstr>Open Sans Semibold</vt:lpstr>
      <vt:lpstr>Pearson Theme</vt:lpstr>
      <vt:lpstr>PowerPoint Presentation</vt:lpstr>
      <vt:lpstr>Key Terms:</vt:lpstr>
      <vt:lpstr>What is Circumference?</vt:lpstr>
      <vt:lpstr>Real-World Applications of Circumference</vt:lpstr>
      <vt:lpstr>The Formula for Circumference</vt:lpstr>
      <vt:lpstr>Key Terms:</vt:lpstr>
      <vt:lpstr>Proportional Relationship between Diameter and Circumference</vt:lpstr>
      <vt:lpstr>Practice</vt:lpstr>
      <vt:lpstr>Practice</vt:lpstr>
      <vt:lpstr>Unit Rate and Proportionality</vt:lpstr>
      <vt:lpstr>Key Terms:</vt:lpstr>
      <vt:lpstr>Practice</vt:lpstr>
      <vt:lpstr>Practice</vt:lpstr>
      <vt:lpstr>PowerPoint Presentation</vt:lpstr>
      <vt:lpstr>Practice</vt:lpstr>
      <vt:lpstr>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130</cp:revision>
  <dcterms:created xsi:type="dcterms:W3CDTF">2023-12-14T16:22:30Z</dcterms:created>
  <dcterms:modified xsi:type="dcterms:W3CDTF">2024-01-21T21:56:33Z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