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16"/>
  </p:notesMasterIdLst>
  <p:sldIdLst>
    <p:sldId id="305" r:id="rId5"/>
    <p:sldId id="337" r:id="rId6"/>
    <p:sldId id="338" r:id="rId7"/>
    <p:sldId id="315" r:id="rId8"/>
    <p:sldId id="263" r:id="rId9"/>
    <p:sldId id="258" r:id="rId10"/>
    <p:sldId id="339" r:id="rId11"/>
    <p:sldId id="265" r:id="rId12"/>
    <p:sldId id="270" r:id="rId13"/>
    <p:sldId id="261" r:id="rId14"/>
    <p:sldId id="30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7F9F26-3547-683C-4F4E-B8DAAA610735}" v="24" dt="2024-01-17T20:18:32.0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2" d="100"/>
          <a:sy n="112" d="100"/>
        </p:scale>
        <p:origin x="16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A2A8D1-1B79-4E2C-85F3-D30681A75035}" type="datetimeFigureOut">
              <a:rPr lang="en-US" smtClean="0"/>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7F82ED-C6A2-4FBA-B26C-E09650E7E2CB}" type="slidenum">
              <a:rPr lang="en-US" smtClean="0"/>
              <a:t>‹#›</a:t>
            </a:fld>
            <a:endParaRPr lang="en-US"/>
          </a:p>
        </p:txBody>
      </p:sp>
    </p:spTree>
    <p:extLst>
      <p:ext uri="{BB962C8B-B14F-4D97-AF65-F5344CB8AC3E}">
        <p14:creationId xmlns:p14="http://schemas.microsoft.com/office/powerpoint/2010/main" val="2482187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know what complementary angles are, let's learn how to write equations for them. To write an equation for unknown complementary angles, we need to use variables. Let's use 'x' to represent one angle, and 'y' to represent the other angle. Since the angles are complementary, we know that they add up to 90 degrees. This means we can set up an equation: x + y = 90.</a:t>
            </a:r>
          </a:p>
        </p:txBody>
      </p:sp>
      <p:sp>
        <p:nvSpPr>
          <p:cNvPr id="4" name="Slide Number Placeholder 3"/>
          <p:cNvSpPr>
            <a:spLocks noGrp="1"/>
          </p:cNvSpPr>
          <p:nvPr>
            <p:ph type="sldNum" sz="quarter" idx="5"/>
          </p:nvPr>
        </p:nvSpPr>
        <p:spPr/>
        <p:txBody>
          <a:bodyPr/>
          <a:lstStyle/>
          <a:p>
            <a:fld id="{F27F82ED-C6A2-4FBA-B26C-E09650E7E2CB}" type="slidenum">
              <a:rPr lang="en-US" smtClean="0"/>
              <a:t>6</a:t>
            </a:fld>
            <a:endParaRPr lang="en-US"/>
          </a:p>
        </p:txBody>
      </p:sp>
    </p:spTree>
    <p:extLst>
      <p:ext uri="{BB962C8B-B14F-4D97-AF65-F5344CB8AC3E}">
        <p14:creationId xmlns:p14="http://schemas.microsoft.com/office/powerpoint/2010/main" val="851069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real-world example can be used to demonstrate the practicality and usefulness of complementary angles in everyday life. It also highlights the importance of understanding angle measurements in various fields.</a:t>
            </a:r>
          </a:p>
        </p:txBody>
      </p:sp>
      <p:sp>
        <p:nvSpPr>
          <p:cNvPr id="4" name="Slide Number Placeholder 3"/>
          <p:cNvSpPr>
            <a:spLocks noGrp="1"/>
          </p:cNvSpPr>
          <p:nvPr>
            <p:ph type="sldNum" sz="quarter" idx="5"/>
          </p:nvPr>
        </p:nvSpPr>
        <p:spPr/>
        <p:txBody>
          <a:bodyPr/>
          <a:lstStyle/>
          <a:p>
            <a:fld id="{F27F82ED-C6A2-4FBA-B26C-E09650E7E2CB}" type="slidenum">
              <a:rPr lang="en-US" smtClean="0"/>
              <a:t>9</a:t>
            </a:fld>
            <a:endParaRPr lang="en-US"/>
          </a:p>
        </p:txBody>
      </p:sp>
    </p:spTree>
    <p:extLst>
      <p:ext uri="{BB962C8B-B14F-4D97-AF65-F5344CB8AC3E}">
        <p14:creationId xmlns:p14="http://schemas.microsoft.com/office/powerpoint/2010/main" val="2896619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Congratulations on learning how to write an equation for unknown complementary angles! Remember to use x + y = 90 as your equation. Practice as much as you can to become an expert. Keep up the great work!</a:t>
            </a:r>
          </a:p>
        </p:txBody>
      </p:sp>
      <p:sp>
        <p:nvSpPr>
          <p:cNvPr id="4" name="Slide Number Placeholder 3"/>
          <p:cNvSpPr>
            <a:spLocks noGrp="1"/>
          </p:cNvSpPr>
          <p:nvPr>
            <p:ph type="sldNum" sz="quarter" idx="5"/>
          </p:nvPr>
        </p:nvSpPr>
        <p:spPr/>
        <p:txBody>
          <a:bodyPr/>
          <a:lstStyle/>
          <a:p>
            <a:fld id="{F27F82ED-C6A2-4FBA-B26C-E09650E7E2CB}" type="slidenum">
              <a:rPr lang="en-US" smtClean="0"/>
              <a:t>10</a:t>
            </a:fld>
            <a:endParaRPr lang="en-US"/>
          </a:p>
        </p:txBody>
      </p:sp>
    </p:spTree>
    <p:extLst>
      <p:ext uri="{BB962C8B-B14F-4D97-AF65-F5344CB8AC3E}">
        <p14:creationId xmlns:p14="http://schemas.microsoft.com/office/powerpoint/2010/main" val="215981729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345624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763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1937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9646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2548188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935752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1/31/2024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3180054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1/31/2024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4153429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980215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978398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877547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691331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654356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002364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531841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777593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83716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xml"/><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A6A02A-E5DE-AEC1-5639-751CB757FAE9}"/>
              </a:ext>
            </a:extLst>
          </p:cNvPr>
          <p:cNvSpPr>
            <a:spLocks noGrp="1"/>
          </p:cNvSpPr>
          <p:nvPr>
            <p:ph type="body" sz="quarter" idx="10"/>
          </p:nvPr>
        </p:nvSpPr>
        <p:spPr>
          <a:xfrm>
            <a:off x="0" y="1260979"/>
            <a:ext cx="7246833" cy="1781323"/>
          </a:xfrm>
        </p:spPr>
        <p:txBody>
          <a:bodyPr>
            <a:normAutofit fontScale="70000" lnSpcReduction="20000"/>
          </a:bodyPr>
          <a:lstStyle/>
          <a:p>
            <a:pPr>
              <a:lnSpc>
                <a:spcPct val="90000"/>
              </a:lnSpc>
            </a:pPr>
            <a:r>
              <a:rPr lang="en-US" sz="3100" dirty="0">
                <a:solidFill>
                  <a:srgbClr val="FFFFFF"/>
                </a:solidFill>
              </a:rPr>
              <a:t>Math 7 B</a:t>
            </a:r>
          </a:p>
          <a:p>
            <a:pPr>
              <a:lnSpc>
                <a:spcPct val="90000"/>
              </a:lnSpc>
            </a:pPr>
            <a:br>
              <a:rPr lang="en-US" sz="3100" dirty="0">
                <a:solidFill>
                  <a:srgbClr val="FFFFFF"/>
                </a:solidFill>
              </a:rPr>
            </a:br>
            <a:r>
              <a:rPr lang="en-US" sz="3100" dirty="0">
                <a:solidFill>
                  <a:srgbClr val="FFFFFF"/>
                </a:solidFill>
              </a:rPr>
              <a:t>Unit 3: Angle Pairs</a:t>
            </a:r>
          </a:p>
          <a:p>
            <a:pPr>
              <a:lnSpc>
                <a:spcPct val="90000"/>
              </a:lnSpc>
            </a:pPr>
            <a:br>
              <a:rPr lang="en-US" sz="3100" dirty="0">
                <a:solidFill>
                  <a:srgbClr val="FFFFFF"/>
                </a:solidFill>
              </a:rPr>
            </a:br>
            <a:r>
              <a:rPr lang="en-US" sz="3100" dirty="0">
                <a:solidFill>
                  <a:srgbClr val="FFFFFF"/>
                </a:solidFill>
              </a:rPr>
              <a:t>Lesson 5: Solve Equations with Complementary Angles</a:t>
            </a:r>
          </a:p>
        </p:txBody>
      </p:sp>
      <p:pic>
        <p:nvPicPr>
          <p:cNvPr id="5" name="Picture 4" descr="Complementary Angles | ChiliMath">
            <a:extLst>
              <a:ext uri="{FF2B5EF4-FFF2-40B4-BE49-F238E27FC236}">
                <a16:creationId xmlns:a16="http://schemas.microsoft.com/office/drawing/2014/main" id="{AA4A1B91-D32A-8BBD-6679-49BABBEFF835}"/>
              </a:ext>
            </a:extLst>
          </p:cNvPr>
          <p:cNvPicPr>
            <a:picLocks noChangeAspect="1"/>
          </p:cNvPicPr>
          <p:nvPr/>
        </p:nvPicPr>
        <p:blipFill>
          <a:blip r:embed="rId2"/>
          <a:stretch>
            <a:fillRect/>
          </a:stretch>
        </p:blipFill>
        <p:spPr>
          <a:xfrm>
            <a:off x="319473" y="3569671"/>
            <a:ext cx="2563099" cy="2666352"/>
          </a:xfrm>
          <a:prstGeom prst="rect">
            <a:avLst/>
          </a:prstGeom>
        </p:spPr>
      </p:pic>
    </p:spTree>
    <p:extLst>
      <p:ext uri="{BB962C8B-B14F-4D97-AF65-F5344CB8AC3E}">
        <p14:creationId xmlns:p14="http://schemas.microsoft.com/office/powerpoint/2010/main" val="3445897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9A2B811-776D-8CD0-70D1-4961FBBEE6F2}"/>
              </a:ext>
            </a:extLst>
          </p:cNvPr>
          <p:cNvSpPr>
            <a:spLocks noGrp="1"/>
          </p:cNvSpPr>
          <p:nvPr>
            <p:ph type="body" sz="quarter" idx="13"/>
          </p:nvPr>
        </p:nvSpPr>
        <p:spPr>
          <a:xfrm>
            <a:off x="243490" y="320254"/>
            <a:ext cx="4906019" cy="1238250"/>
          </a:xfrm>
        </p:spPr>
        <p:txBody>
          <a:bodyPr vert="horz" lIns="91440" tIns="45720" rIns="91440" bIns="45720" rtlCol="0">
            <a:normAutofit/>
          </a:bodyPr>
          <a:lstStyle/>
          <a:p>
            <a:r>
              <a:rPr lang="en-US" dirty="0">
                <a:solidFill>
                  <a:srgbClr val="FFFFFF"/>
                </a:solidFill>
              </a:rPr>
              <a:t>Wrap Up</a:t>
            </a:r>
          </a:p>
        </p:txBody>
      </p:sp>
      <p:sp>
        <p:nvSpPr>
          <p:cNvPr id="3" name="Text Placeholder 2">
            <a:extLst>
              <a:ext uri="{FF2B5EF4-FFF2-40B4-BE49-F238E27FC236}">
                <a16:creationId xmlns:a16="http://schemas.microsoft.com/office/drawing/2014/main" id="{B38F5796-9799-7CBB-8630-68780EE41C25}"/>
              </a:ext>
            </a:extLst>
          </p:cNvPr>
          <p:cNvSpPr>
            <a:spLocks noGrp="1"/>
          </p:cNvSpPr>
          <p:nvPr>
            <p:ph type="body" sz="quarter" idx="14"/>
          </p:nvPr>
        </p:nvSpPr>
        <p:spPr>
          <a:xfrm>
            <a:off x="114448" y="1715169"/>
            <a:ext cx="6944377" cy="4070334"/>
          </a:xfrm>
        </p:spPr>
        <p:txBody>
          <a:bodyPr/>
          <a:lstStyle/>
          <a:p>
            <a:pPr algn="ctr"/>
            <a:r>
              <a:rPr lang="en-US" dirty="0">
                <a:solidFill>
                  <a:srgbClr val="FFFFFF"/>
                </a:solidFill>
              </a:rPr>
              <a:t>Great job!  Now you know how to write and solve an equation for unknown complementary angles.</a:t>
            </a:r>
          </a:p>
          <a:p>
            <a:pPr algn="ctr"/>
            <a:endParaRPr lang="en-US" dirty="0">
              <a:solidFill>
                <a:srgbClr val="FFFFFF"/>
              </a:solidFill>
            </a:endParaRPr>
          </a:p>
          <a:p>
            <a:pPr algn="ctr"/>
            <a:r>
              <a:rPr lang="en-US" dirty="0">
                <a:solidFill>
                  <a:srgbClr val="FFFFFF"/>
                </a:solidFill>
              </a:rPr>
              <a:t>Remember to use x + y = 90 as your equation.</a:t>
            </a:r>
          </a:p>
          <a:p>
            <a:pPr algn="ctr"/>
            <a:endParaRPr lang="en-US" dirty="0">
              <a:solidFill>
                <a:srgbClr val="FFFFFF"/>
              </a:solidFill>
            </a:endParaRPr>
          </a:p>
          <a:p>
            <a:pPr algn="ctr"/>
            <a:r>
              <a:rPr lang="en-US" dirty="0">
                <a:solidFill>
                  <a:srgbClr val="FFFFFF"/>
                </a:solidFill>
              </a:rPr>
              <a:t>Practice, practice, practice!</a:t>
            </a:r>
          </a:p>
          <a:p>
            <a:pPr algn="ctr"/>
            <a:endParaRPr lang="en-US" dirty="0">
              <a:solidFill>
                <a:srgbClr val="FFFFFF"/>
              </a:solidFill>
            </a:endParaRPr>
          </a:p>
          <a:p>
            <a:endParaRPr lang="en-US" dirty="0"/>
          </a:p>
        </p:txBody>
      </p:sp>
    </p:spTree>
    <p:extLst>
      <p:ext uri="{BB962C8B-B14F-4D97-AF65-F5344CB8AC3E}">
        <p14:creationId xmlns:p14="http://schemas.microsoft.com/office/powerpoint/2010/main" val="2072134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10428-E868-1145-BF1E-5BF23376EE88}"/>
              </a:ext>
            </a:extLst>
          </p:cNvPr>
          <p:cNvSpPr>
            <a:spLocks noGrp="1"/>
          </p:cNvSpPr>
          <p:nvPr>
            <p:ph type="title"/>
          </p:nvPr>
        </p:nvSpPr>
        <p:spPr/>
        <p:txBody>
          <a:bodyPr/>
          <a:lstStyle/>
          <a:p>
            <a:r>
              <a:rPr lang="en-US" dirty="0"/>
              <a:t>Key Words</a:t>
            </a:r>
          </a:p>
        </p:txBody>
      </p:sp>
      <p:sp>
        <p:nvSpPr>
          <p:cNvPr id="4" name="Slide Number Placeholder 3">
            <a:extLst>
              <a:ext uri="{FF2B5EF4-FFF2-40B4-BE49-F238E27FC236}">
                <a16:creationId xmlns:a16="http://schemas.microsoft.com/office/drawing/2014/main" id="{7AC609DE-D797-1040-B33C-D5FE92706F29}"/>
              </a:ext>
            </a:extLst>
          </p:cNvPr>
          <p:cNvSpPr>
            <a:spLocks noGrp="1"/>
          </p:cNvSpPr>
          <p:nvPr>
            <p:ph type="sldNum" sz="quarter" idx="12"/>
          </p:nvPr>
        </p:nvSpPr>
        <p:spPr/>
        <p:txBody>
          <a:bodyPr/>
          <a:lstStyle/>
          <a:p>
            <a:pPr>
              <a:defRPr/>
            </a:pPr>
            <a:fld id="{EEAC2BAD-9516-2B47-9900-7FC05ED2F002}" type="slidenum">
              <a:rPr lang="en-US" smtClean="0"/>
              <a:pPr>
                <a:defRPr/>
              </a:pPr>
              <a:t>2</a:t>
            </a:fld>
            <a:endParaRPr lang="en-US"/>
          </a:p>
        </p:txBody>
      </p:sp>
      <p:sp>
        <p:nvSpPr>
          <p:cNvPr id="7" name="object 12">
            <a:extLst>
              <a:ext uri="{FF2B5EF4-FFF2-40B4-BE49-F238E27FC236}">
                <a16:creationId xmlns:a16="http://schemas.microsoft.com/office/drawing/2014/main" id="{4D426830-B064-4240-AF3D-AAAA26E56546}"/>
              </a:ext>
            </a:extLst>
          </p:cNvPr>
          <p:cNvSpPr txBox="1"/>
          <p:nvPr/>
        </p:nvSpPr>
        <p:spPr>
          <a:xfrm>
            <a:off x="707786" y="3544607"/>
            <a:ext cx="2226179"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defRPr sz="1400">
                <a:latin typeface="Open Sans Light"/>
                <a:ea typeface="Open Sans Light"/>
                <a:cs typeface="Open Sans Light"/>
                <a:sym typeface="Open Sans Light"/>
              </a:defRPr>
            </a:lvl1pPr>
          </a:lstStyle>
          <a:p>
            <a:pPr lvl="0"/>
            <a:r>
              <a:rPr lang="en-US" dirty="0"/>
              <a:t>two angles that are side by side and share a common ray and vertex</a:t>
            </a:r>
          </a:p>
        </p:txBody>
      </p:sp>
      <p:sp>
        <p:nvSpPr>
          <p:cNvPr id="8" name="object 12">
            <a:extLst>
              <a:ext uri="{FF2B5EF4-FFF2-40B4-BE49-F238E27FC236}">
                <a16:creationId xmlns:a16="http://schemas.microsoft.com/office/drawing/2014/main" id="{6B1F4F47-6877-1E45-8D03-E9921184D7EE}"/>
              </a:ext>
            </a:extLst>
          </p:cNvPr>
          <p:cNvSpPr txBox="1"/>
          <p:nvPr/>
        </p:nvSpPr>
        <p:spPr>
          <a:xfrm>
            <a:off x="707786" y="2700545"/>
            <a:ext cx="2053580"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400">
                <a:latin typeface="Open Sans Light"/>
                <a:ea typeface="Open Sans Light"/>
                <a:cs typeface="Open Sans Light"/>
                <a:sym typeface="Open Sans Light"/>
              </a:defRPr>
            </a:lvl1pPr>
          </a:lstStyle>
          <a:p>
            <a:r>
              <a:rPr lang="en-US" sz="2000" b="1" dirty="0"/>
              <a:t>adjacent angles </a:t>
            </a:r>
            <a:r>
              <a:rPr lang="en-US" sz="2000" dirty="0"/>
              <a:t>–</a:t>
            </a:r>
            <a:endParaRPr lang="en-ZA" sz="1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bject 12">
            <a:extLst>
              <a:ext uri="{FF2B5EF4-FFF2-40B4-BE49-F238E27FC236}">
                <a16:creationId xmlns:a16="http://schemas.microsoft.com/office/drawing/2014/main" id="{08EC8271-0876-BE41-8AEF-D0B3FCF032EC}"/>
              </a:ext>
            </a:extLst>
          </p:cNvPr>
          <p:cNvSpPr txBox="1"/>
          <p:nvPr/>
        </p:nvSpPr>
        <p:spPr>
          <a:xfrm>
            <a:off x="3557869" y="3544607"/>
            <a:ext cx="2226179"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defRPr sz="1400">
                <a:latin typeface="Open Sans Light"/>
                <a:ea typeface="Open Sans Light"/>
                <a:cs typeface="Open Sans Light"/>
                <a:sym typeface="Open Sans Light"/>
              </a:defRPr>
            </a:lvl1pPr>
          </a:lstStyle>
          <a:p>
            <a:pPr lvl="0"/>
            <a:r>
              <a:rPr lang="en-US" dirty="0"/>
              <a:t>two angles whose measures have a sum of 90 degrees</a:t>
            </a:r>
          </a:p>
        </p:txBody>
      </p:sp>
      <p:sp>
        <p:nvSpPr>
          <p:cNvPr id="12" name="object 12">
            <a:extLst>
              <a:ext uri="{FF2B5EF4-FFF2-40B4-BE49-F238E27FC236}">
                <a16:creationId xmlns:a16="http://schemas.microsoft.com/office/drawing/2014/main" id="{9B0A9F21-63AE-E24D-A661-0448017C710A}"/>
              </a:ext>
            </a:extLst>
          </p:cNvPr>
          <p:cNvSpPr txBox="1"/>
          <p:nvPr/>
        </p:nvSpPr>
        <p:spPr>
          <a:xfrm>
            <a:off x="3557869" y="2638989"/>
            <a:ext cx="2053580"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400">
                <a:latin typeface="Open Sans Light"/>
                <a:ea typeface="Open Sans Light"/>
                <a:cs typeface="Open Sans Light"/>
                <a:sym typeface="Open Sans Light"/>
              </a:defRPr>
            </a:lvl1pPr>
          </a:lstStyle>
          <a:p>
            <a:r>
              <a:rPr lang="en-US" sz="2000" b="1" dirty="0"/>
              <a:t>complementary angles </a:t>
            </a:r>
            <a:r>
              <a:rPr lang="en-US" sz="2000" dirty="0"/>
              <a:t>–</a:t>
            </a:r>
            <a:endParaRPr lang="en-ZA" sz="1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object 12">
            <a:extLst>
              <a:ext uri="{FF2B5EF4-FFF2-40B4-BE49-F238E27FC236}">
                <a16:creationId xmlns:a16="http://schemas.microsoft.com/office/drawing/2014/main" id="{AF99182D-1EFD-F84A-8A98-F0236C745812}"/>
              </a:ext>
            </a:extLst>
          </p:cNvPr>
          <p:cNvSpPr txBox="1"/>
          <p:nvPr/>
        </p:nvSpPr>
        <p:spPr>
          <a:xfrm>
            <a:off x="6419307" y="3544607"/>
            <a:ext cx="2226179"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defRPr sz="1400">
                <a:latin typeface="Open Sans Light"/>
                <a:ea typeface="Open Sans Light"/>
                <a:cs typeface="Open Sans Light"/>
                <a:sym typeface="Open Sans Light"/>
              </a:defRPr>
            </a:lvl1pPr>
          </a:lstStyle>
          <a:p>
            <a:pPr lvl="0"/>
            <a:r>
              <a:rPr lang="en-US" dirty="0"/>
              <a:t>a mathematical expression with an equal sign, containing numbers, variables, and/or operations</a:t>
            </a:r>
          </a:p>
        </p:txBody>
      </p:sp>
      <p:sp>
        <p:nvSpPr>
          <p:cNvPr id="16" name="object 12">
            <a:extLst>
              <a:ext uri="{FF2B5EF4-FFF2-40B4-BE49-F238E27FC236}">
                <a16:creationId xmlns:a16="http://schemas.microsoft.com/office/drawing/2014/main" id="{27377375-BC0F-914E-B04B-D393A1535C4E}"/>
              </a:ext>
            </a:extLst>
          </p:cNvPr>
          <p:cNvSpPr txBox="1"/>
          <p:nvPr/>
        </p:nvSpPr>
        <p:spPr>
          <a:xfrm>
            <a:off x="6419307" y="2700545"/>
            <a:ext cx="2053580"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400">
                <a:latin typeface="Open Sans Light"/>
                <a:ea typeface="Open Sans Light"/>
                <a:cs typeface="Open Sans Light"/>
                <a:sym typeface="Open Sans Light"/>
              </a:defRPr>
            </a:lvl1pPr>
          </a:lstStyle>
          <a:p>
            <a:r>
              <a:rPr lang="en-US" sz="2000" b="1" dirty="0"/>
              <a:t>equation</a:t>
            </a:r>
            <a:r>
              <a:rPr lang="en-US" sz="2000" dirty="0"/>
              <a:t> –</a:t>
            </a:r>
            <a:endParaRPr lang="en-ZA" sz="1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object 12">
            <a:extLst>
              <a:ext uri="{FF2B5EF4-FFF2-40B4-BE49-F238E27FC236}">
                <a16:creationId xmlns:a16="http://schemas.microsoft.com/office/drawing/2014/main" id="{2CA48371-CDBB-7D47-8F18-823DF51C9247}"/>
              </a:ext>
            </a:extLst>
          </p:cNvPr>
          <p:cNvSpPr txBox="1"/>
          <p:nvPr/>
        </p:nvSpPr>
        <p:spPr>
          <a:xfrm>
            <a:off x="9239532" y="3544607"/>
            <a:ext cx="2226179"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defRPr sz="1400">
                <a:latin typeface="Open Sans Light"/>
                <a:ea typeface="Open Sans Light"/>
                <a:cs typeface="Open Sans Light"/>
                <a:sym typeface="Open Sans Light"/>
              </a:defRPr>
            </a:lvl1pPr>
          </a:lstStyle>
          <a:p>
            <a:pPr lvl="0"/>
            <a:r>
              <a:rPr lang="en-US" dirty="0"/>
              <a:t>a math sentence using numbers, operations, and variable(s), but does not include an equal sign</a:t>
            </a:r>
          </a:p>
        </p:txBody>
      </p:sp>
      <p:sp>
        <p:nvSpPr>
          <p:cNvPr id="21" name="object 12">
            <a:extLst>
              <a:ext uri="{FF2B5EF4-FFF2-40B4-BE49-F238E27FC236}">
                <a16:creationId xmlns:a16="http://schemas.microsoft.com/office/drawing/2014/main" id="{CFF1D01E-F1AB-5949-9632-4F3A4F8ECA94}"/>
              </a:ext>
            </a:extLst>
          </p:cNvPr>
          <p:cNvSpPr txBox="1"/>
          <p:nvPr/>
        </p:nvSpPr>
        <p:spPr>
          <a:xfrm>
            <a:off x="9239532" y="2700545"/>
            <a:ext cx="2053580"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400">
                <a:latin typeface="Open Sans Light"/>
                <a:ea typeface="Open Sans Light"/>
                <a:cs typeface="Open Sans Light"/>
                <a:sym typeface="Open Sans Light"/>
              </a:defRPr>
            </a:lvl1pPr>
          </a:lstStyle>
          <a:p>
            <a:r>
              <a:rPr lang="en-US" sz="2000" b="1" dirty="0"/>
              <a:t>expression</a:t>
            </a:r>
            <a:r>
              <a:rPr lang="en-US" sz="2000" dirty="0"/>
              <a:t> –</a:t>
            </a:r>
            <a:endParaRPr lang="en-ZA" sz="1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Rounded Rectangle 18">
            <a:extLst>
              <a:ext uri="{FF2B5EF4-FFF2-40B4-BE49-F238E27FC236}">
                <a16:creationId xmlns:a16="http://schemas.microsoft.com/office/drawing/2014/main" id="{13CDF115-2885-8262-75D4-163D3AF63726}"/>
              </a:ext>
            </a:extLst>
          </p:cNvPr>
          <p:cNvSpPr/>
          <p:nvPr/>
        </p:nvSpPr>
        <p:spPr>
          <a:xfrm>
            <a:off x="515939" y="2367162"/>
            <a:ext cx="2651085" cy="3393537"/>
          </a:xfrm>
          <a:prstGeom prst="roundRect">
            <a:avLst/>
          </a:prstGeom>
          <a:noFill/>
          <a:ln w="28575">
            <a:solidFill>
              <a:srgbClr val="BBEB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5946DC10-5BF0-919B-67D3-A9C6C16A4FF2}"/>
              </a:ext>
            </a:extLst>
          </p:cNvPr>
          <p:cNvSpPr/>
          <p:nvPr/>
        </p:nvSpPr>
        <p:spPr>
          <a:xfrm>
            <a:off x="3345415" y="2372124"/>
            <a:ext cx="2651085" cy="3393537"/>
          </a:xfrm>
          <a:prstGeom prst="roundRect">
            <a:avLst/>
          </a:prstGeom>
          <a:noFill/>
          <a:ln w="28575">
            <a:solidFill>
              <a:srgbClr val="BBEB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31DF84A2-1434-6F14-CB85-A91FE495EAA5}"/>
              </a:ext>
            </a:extLst>
          </p:cNvPr>
          <p:cNvSpPr/>
          <p:nvPr/>
        </p:nvSpPr>
        <p:spPr>
          <a:xfrm>
            <a:off x="6174891" y="2343389"/>
            <a:ext cx="2651085" cy="3393537"/>
          </a:xfrm>
          <a:prstGeom prst="roundRect">
            <a:avLst/>
          </a:prstGeom>
          <a:noFill/>
          <a:ln w="28575">
            <a:solidFill>
              <a:srgbClr val="BBEB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EEE655D5-2299-6F45-5CF6-88C9CB8D1D71}"/>
              </a:ext>
            </a:extLst>
          </p:cNvPr>
          <p:cNvSpPr/>
          <p:nvPr/>
        </p:nvSpPr>
        <p:spPr>
          <a:xfrm>
            <a:off x="9004367" y="2348351"/>
            <a:ext cx="2651085" cy="3393537"/>
          </a:xfrm>
          <a:prstGeom prst="roundRect">
            <a:avLst/>
          </a:prstGeom>
          <a:noFill/>
          <a:ln w="28575">
            <a:solidFill>
              <a:srgbClr val="BBEB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yellow diamond shaped object&#10;&#10;Description automatically generated">
            <a:extLst>
              <a:ext uri="{FF2B5EF4-FFF2-40B4-BE49-F238E27FC236}">
                <a16:creationId xmlns:a16="http://schemas.microsoft.com/office/drawing/2014/main" id="{A317D0AA-E3A6-15F6-43F4-3E78D2C8B6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3271" y="1768893"/>
            <a:ext cx="799386" cy="799386"/>
          </a:xfrm>
          <a:prstGeom prst="rect">
            <a:avLst/>
          </a:prstGeom>
        </p:spPr>
      </p:pic>
      <p:pic>
        <p:nvPicPr>
          <p:cNvPr id="31" name="Picture 30" descr="A pink diamond on a black background&#10;&#10;Description automatically generated">
            <a:extLst>
              <a:ext uri="{FF2B5EF4-FFF2-40B4-BE49-F238E27FC236}">
                <a16:creationId xmlns:a16="http://schemas.microsoft.com/office/drawing/2014/main" id="{73D89EC8-D9E3-4823-4F8B-EE6194B3A3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7274" y="1116112"/>
            <a:ext cx="844245" cy="844245"/>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D2866989-D6C4-1EEB-0952-CADDB524AF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1519" y="516524"/>
            <a:ext cx="1187589" cy="1187589"/>
          </a:xfrm>
          <a:prstGeom prst="rect">
            <a:avLst/>
          </a:prstGeom>
        </p:spPr>
      </p:pic>
      <p:pic>
        <p:nvPicPr>
          <p:cNvPr id="33" name="Picture 32" descr="A purple diamond shaped object&#10;&#10;Description automatically generated">
            <a:extLst>
              <a:ext uri="{FF2B5EF4-FFF2-40B4-BE49-F238E27FC236}">
                <a16:creationId xmlns:a16="http://schemas.microsoft.com/office/drawing/2014/main" id="{9A47EEEA-5CAA-D398-ED19-864819C591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1162" y="-628650"/>
            <a:ext cx="1497186" cy="1497186"/>
          </a:xfrm>
          <a:prstGeom prst="rect">
            <a:avLst/>
          </a:prstGeom>
        </p:spPr>
      </p:pic>
    </p:spTree>
    <p:extLst>
      <p:ext uri="{BB962C8B-B14F-4D97-AF65-F5344CB8AC3E}">
        <p14:creationId xmlns:p14="http://schemas.microsoft.com/office/powerpoint/2010/main" val="1205803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10428-E868-1145-BF1E-5BF23376EE88}"/>
              </a:ext>
            </a:extLst>
          </p:cNvPr>
          <p:cNvSpPr>
            <a:spLocks noGrp="1"/>
          </p:cNvSpPr>
          <p:nvPr>
            <p:ph type="title"/>
          </p:nvPr>
        </p:nvSpPr>
        <p:spPr/>
        <p:txBody>
          <a:bodyPr/>
          <a:lstStyle/>
          <a:p>
            <a:r>
              <a:rPr lang="en-US" dirty="0"/>
              <a:t>Key Words</a:t>
            </a:r>
          </a:p>
        </p:txBody>
      </p:sp>
      <p:sp>
        <p:nvSpPr>
          <p:cNvPr id="4" name="Slide Number Placeholder 3">
            <a:extLst>
              <a:ext uri="{FF2B5EF4-FFF2-40B4-BE49-F238E27FC236}">
                <a16:creationId xmlns:a16="http://schemas.microsoft.com/office/drawing/2014/main" id="{7AC609DE-D797-1040-B33C-D5FE92706F29}"/>
              </a:ext>
            </a:extLst>
          </p:cNvPr>
          <p:cNvSpPr>
            <a:spLocks noGrp="1"/>
          </p:cNvSpPr>
          <p:nvPr>
            <p:ph type="sldNum" sz="quarter" idx="12"/>
          </p:nvPr>
        </p:nvSpPr>
        <p:spPr/>
        <p:txBody>
          <a:bodyPr/>
          <a:lstStyle/>
          <a:p>
            <a:pPr>
              <a:defRPr/>
            </a:pPr>
            <a:fld id="{EEAC2BAD-9516-2B47-9900-7FC05ED2F002}" type="slidenum">
              <a:rPr lang="en-US" smtClean="0"/>
              <a:pPr>
                <a:defRPr/>
              </a:pPr>
              <a:t>3</a:t>
            </a:fld>
            <a:endParaRPr lang="en-US"/>
          </a:p>
        </p:txBody>
      </p:sp>
      <p:sp>
        <p:nvSpPr>
          <p:cNvPr id="7" name="object 12">
            <a:extLst>
              <a:ext uri="{FF2B5EF4-FFF2-40B4-BE49-F238E27FC236}">
                <a16:creationId xmlns:a16="http://schemas.microsoft.com/office/drawing/2014/main" id="{4D426830-B064-4240-AF3D-AAAA26E56546}"/>
              </a:ext>
            </a:extLst>
          </p:cNvPr>
          <p:cNvSpPr txBox="1"/>
          <p:nvPr/>
        </p:nvSpPr>
        <p:spPr>
          <a:xfrm>
            <a:off x="1798354" y="3507487"/>
            <a:ext cx="2226179"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defRPr sz="1400">
                <a:latin typeface="Open Sans Light"/>
                <a:ea typeface="Open Sans Light"/>
                <a:cs typeface="Open Sans Light"/>
                <a:sym typeface="Open Sans Light"/>
              </a:defRPr>
            </a:lvl1pPr>
          </a:lstStyle>
          <a:p>
            <a:pPr lvl="0"/>
            <a:r>
              <a:rPr lang="en-US" dirty="0"/>
              <a:t>an angle that measures 90 degrees</a:t>
            </a:r>
          </a:p>
        </p:txBody>
      </p:sp>
      <p:sp>
        <p:nvSpPr>
          <p:cNvPr id="8" name="object 12">
            <a:extLst>
              <a:ext uri="{FF2B5EF4-FFF2-40B4-BE49-F238E27FC236}">
                <a16:creationId xmlns:a16="http://schemas.microsoft.com/office/drawing/2014/main" id="{6B1F4F47-6877-1E45-8D03-E9921184D7EE}"/>
              </a:ext>
            </a:extLst>
          </p:cNvPr>
          <p:cNvSpPr txBox="1"/>
          <p:nvPr/>
        </p:nvSpPr>
        <p:spPr>
          <a:xfrm>
            <a:off x="1798354" y="2663425"/>
            <a:ext cx="2053580"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400">
                <a:latin typeface="Open Sans Light"/>
                <a:ea typeface="Open Sans Light"/>
                <a:cs typeface="Open Sans Light"/>
                <a:sym typeface="Open Sans Light"/>
              </a:defRPr>
            </a:lvl1pPr>
          </a:lstStyle>
          <a:p>
            <a:r>
              <a:rPr lang="en-US" sz="2800" b="1" dirty="0"/>
              <a:t>right angle </a:t>
            </a:r>
            <a:r>
              <a:rPr lang="en-US" sz="2800" dirty="0"/>
              <a:t>–</a:t>
            </a:r>
            <a:endParaRPr lang="en-ZA" sz="1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bject 12">
            <a:extLst>
              <a:ext uri="{FF2B5EF4-FFF2-40B4-BE49-F238E27FC236}">
                <a16:creationId xmlns:a16="http://schemas.microsoft.com/office/drawing/2014/main" id="{08EC8271-0876-BE41-8AEF-D0B3FCF032EC}"/>
              </a:ext>
            </a:extLst>
          </p:cNvPr>
          <p:cNvSpPr txBox="1"/>
          <p:nvPr/>
        </p:nvSpPr>
        <p:spPr>
          <a:xfrm>
            <a:off x="4648437" y="3507487"/>
            <a:ext cx="2226179"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defRPr sz="1400">
                <a:latin typeface="Open Sans Light"/>
                <a:ea typeface="Open Sans Light"/>
                <a:cs typeface="Open Sans Light"/>
                <a:sym typeface="Open Sans Light"/>
              </a:defRPr>
            </a:lvl1pPr>
          </a:lstStyle>
          <a:p>
            <a:pPr lvl="0"/>
            <a:r>
              <a:rPr lang="en-US" dirty="0"/>
              <a:t>the process of writing an expression in the shortest way possible that is equivalent to the original expression</a:t>
            </a:r>
          </a:p>
        </p:txBody>
      </p:sp>
      <p:sp>
        <p:nvSpPr>
          <p:cNvPr id="12" name="object 12">
            <a:extLst>
              <a:ext uri="{FF2B5EF4-FFF2-40B4-BE49-F238E27FC236}">
                <a16:creationId xmlns:a16="http://schemas.microsoft.com/office/drawing/2014/main" id="{9B0A9F21-63AE-E24D-A661-0448017C710A}"/>
              </a:ext>
            </a:extLst>
          </p:cNvPr>
          <p:cNvSpPr txBox="1"/>
          <p:nvPr/>
        </p:nvSpPr>
        <p:spPr>
          <a:xfrm>
            <a:off x="4648437" y="2601869"/>
            <a:ext cx="2053580"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400">
                <a:latin typeface="Open Sans Light"/>
                <a:ea typeface="Open Sans Light"/>
                <a:cs typeface="Open Sans Light"/>
                <a:sym typeface="Open Sans Light"/>
              </a:defRPr>
            </a:lvl1pPr>
          </a:lstStyle>
          <a:p>
            <a:r>
              <a:rPr lang="en-US" sz="2800" b="1" dirty="0"/>
              <a:t>simplify</a:t>
            </a:r>
            <a:r>
              <a:rPr lang="en-US" sz="2800" dirty="0"/>
              <a:t> –</a:t>
            </a:r>
            <a:endParaRPr lang="en-ZA" sz="1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object 12">
            <a:extLst>
              <a:ext uri="{FF2B5EF4-FFF2-40B4-BE49-F238E27FC236}">
                <a16:creationId xmlns:a16="http://schemas.microsoft.com/office/drawing/2014/main" id="{AF99182D-1EFD-F84A-8A98-F0236C745812}"/>
              </a:ext>
            </a:extLst>
          </p:cNvPr>
          <p:cNvSpPr txBox="1"/>
          <p:nvPr/>
        </p:nvSpPr>
        <p:spPr>
          <a:xfrm>
            <a:off x="7509875" y="3507487"/>
            <a:ext cx="2226179"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defRPr sz="1400">
                <a:latin typeface="Open Sans Light"/>
                <a:ea typeface="Open Sans Light"/>
                <a:cs typeface="Open Sans Light"/>
                <a:sym typeface="Open Sans Light"/>
              </a:defRPr>
            </a:lvl1pPr>
          </a:lstStyle>
          <a:p>
            <a:pPr lvl="0"/>
            <a:r>
              <a:rPr lang="en-US" dirty="0"/>
              <a:t>a letter used to represent a number that is unknown</a:t>
            </a:r>
          </a:p>
        </p:txBody>
      </p:sp>
      <p:sp>
        <p:nvSpPr>
          <p:cNvPr id="16" name="object 12">
            <a:extLst>
              <a:ext uri="{FF2B5EF4-FFF2-40B4-BE49-F238E27FC236}">
                <a16:creationId xmlns:a16="http://schemas.microsoft.com/office/drawing/2014/main" id="{27377375-BC0F-914E-B04B-D393A1535C4E}"/>
              </a:ext>
            </a:extLst>
          </p:cNvPr>
          <p:cNvSpPr txBox="1"/>
          <p:nvPr/>
        </p:nvSpPr>
        <p:spPr>
          <a:xfrm>
            <a:off x="7509875" y="2663425"/>
            <a:ext cx="2053580"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400">
                <a:latin typeface="Open Sans Light"/>
                <a:ea typeface="Open Sans Light"/>
                <a:cs typeface="Open Sans Light"/>
                <a:sym typeface="Open Sans Light"/>
              </a:defRPr>
            </a:lvl1pPr>
          </a:lstStyle>
          <a:p>
            <a:r>
              <a:rPr lang="en-US" sz="2800" b="1" dirty="0"/>
              <a:t>variable</a:t>
            </a:r>
            <a:r>
              <a:rPr lang="en-US" sz="2800" dirty="0"/>
              <a:t> –</a:t>
            </a:r>
            <a:endParaRPr lang="en-ZA" sz="1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Rounded Rectangle 18">
            <a:extLst>
              <a:ext uri="{FF2B5EF4-FFF2-40B4-BE49-F238E27FC236}">
                <a16:creationId xmlns:a16="http://schemas.microsoft.com/office/drawing/2014/main" id="{13CDF115-2885-8262-75D4-163D3AF63726}"/>
              </a:ext>
            </a:extLst>
          </p:cNvPr>
          <p:cNvSpPr/>
          <p:nvPr/>
        </p:nvSpPr>
        <p:spPr>
          <a:xfrm>
            <a:off x="1606507" y="2330042"/>
            <a:ext cx="2651085" cy="3393537"/>
          </a:xfrm>
          <a:prstGeom prst="roundRect">
            <a:avLst/>
          </a:prstGeom>
          <a:noFill/>
          <a:ln w="28575">
            <a:solidFill>
              <a:srgbClr val="BBEB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5946DC10-5BF0-919B-67D3-A9C6C16A4FF2}"/>
              </a:ext>
            </a:extLst>
          </p:cNvPr>
          <p:cNvSpPr/>
          <p:nvPr/>
        </p:nvSpPr>
        <p:spPr>
          <a:xfrm>
            <a:off x="4435983" y="2335004"/>
            <a:ext cx="2651085" cy="3393537"/>
          </a:xfrm>
          <a:prstGeom prst="roundRect">
            <a:avLst/>
          </a:prstGeom>
          <a:noFill/>
          <a:ln w="28575">
            <a:solidFill>
              <a:srgbClr val="BBEB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31DF84A2-1434-6F14-CB85-A91FE495EAA5}"/>
              </a:ext>
            </a:extLst>
          </p:cNvPr>
          <p:cNvSpPr/>
          <p:nvPr/>
        </p:nvSpPr>
        <p:spPr>
          <a:xfrm>
            <a:off x="7265459" y="2306269"/>
            <a:ext cx="2651085" cy="3393537"/>
          </a:xfrm>
          <a:prstGeom prst="roundRect">
            <a:avLst/>
          </a:prstGeom>
          <a:noFill/>
          <a:ln w="28575">
            <a:solidFill>
              <a:srgbClr val="BBEB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yellow diamond shaped object&#10;&#10;Description automatically generated">
            <a:extLst>
              <a:ext uri="{FF2B5EF4-FFF2-40B4-BE49-F238E27FC236}">
                <a16:creationId xmlns:a16="http://schemas.microsoft.com/office/drawing/2014/main" id="{A317D0AA-E3A6-15F6-43F4-3E78D2C8B6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3271" y="1768893"/>
            <a:ext cx="799386" cy="799386"/>
          </a:xfrm>
          <a:prstGeom prst="rect">
            <a:avLst/>
          </a:prstGeom>
        </p:spPr>
      </p:pic>
      <p:pic>
        <p:nvPicPr>
          <p:cNvPr id="31" name="Picture 30" descr="A pink diamond on a black background&#10;&#10;Description automatically generated">
            <a:extLst>
              <a:ext uri="{FF2B5EF4-FFF2-40B4-BE49-F238E27FC236}">
                <a16:creationId xmlns:a16="http://schemas.microsoft.com/office/drawing/2014/main" id="{73D89EC8-D9E3-4823-4F8B-EE6194B3A3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7274" y="1116112"/>
            <a:ext cx="844245" cy="844245"/>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D2866989-D6C4-1EEB-0952-CADDB524AF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1519" y="516524"/>
            <a:ext cx="1187589" cy="1187589"/>
          </a:xfrm>
          <a:prstGeom prst="rect">
            <a:avLst/>
          </a:prstGeom>
        </p:spPr>
      </p:pic>
      <p:pic>
        <p:nvPicPr>
          <p:cNvPr id="33" name="Picture 32" descr="A purple diamond shaped object&#10;&#10;Description automatically generated">
            <a:extLst>
              <a:ext uri="{FF2B5EF4-FFF2-40B4-BE49-F238E27FC236}">
                <a16:creationId xmlns:a16="http://schemas.microsoft.com/office/drawing/2014/main" id="{9A47EEEA-5CAA-D398-ED19-864819C591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1162" y="-628650"/>
            <a:ext cx="1497186" cy="1497186"/>
          </a:xfrm>
          <a:prstGeom prst="rect">
            <a:avLst/>
          </a:prstGeom>
        </p:spPr>
      </p:pic>
    </p:spTree>
    <p:extLst>
      <p:ext uri="{BB962C8B-B14F-4D97-AF65-F5344CB8AC3E}">
        <p14:creationId xmlns:p14="http://schemas.microsoft.com/office/powerpoint/2010/main" val="2541179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E9FA03D-6DE9-35BB-C699-69B4CF24789B}"/>
              </a:ext>
            </a:extLst>
          </p:cNvPr>
          <p:cNvSpPr>
            <a:spLocks noGrp="1"/>
          </p:cNvSpPr>
          <p:nvPr>
            <p:ph type="title"/>
          </p:nvPr>
        </p:nvSpPr>
        <p:spPr>
          <a:xfrm>
            <a:off x="960438" y="1006475"/>
            <a:ext cx="10515600" cy="728663"/>
          </a:xfrm>
        </p:spPr>
        <p:txBody>
          <a:bodyPr vert="horz" lIns="91440" tIns="45720" rIns="91440" bIns="45720" rtlCol="0" anchor="ctr">
            <a:normAutofit fontScale="90000"/>
          </a:bodyPr>
          <a:lstStyle/>
          <a:p>
            <a:pPr>
              <a:lnSpc>
                <a:spcPct val="100000"/>
              </a:lnSpc>
            </a:pPr>
            <a:r>
              <a:rPr lang="en-US" dirty="0"/>
              <a:t>What are Complementary Angles?</a:t>
            </a:r>
          </a:p>
        </p:txBody>
      </p:sp>
      <p:pic>
        <p:nvPicPr>
          <p:cNvPr id="4" name="Content Placeholder 6" descr="Complementary and Supplementary Angles – Definition with Examples">
            <a:extLst>
              <a:ext uri="{FF2B5EF4-FFF2-40B4-BE49-F238E27FC236}">
                <a16:creationId xmlns:a16="http://schemas.microsoft.com/office/drawing/2014/main" id="{F6730E08-81ED-1951-4959-CC52CCDBC5DA}"/>
              </a:ext>
            </a:extLst>
          </p:cNvPr>
          <p:cNvPicPr>
            <a:picLocks noChangeAspect="1"/>
          </p:cNvPicPr>
          <p:nvPr/>
        </p:nvPicPr>
        <p:blipFill rotWithShape="1">
          <a:blip r:embed="rId2"/>
          <a:stretch/>
        </p:blipFill>
        <p:spPr>
          <a:xfrm>
            <a:off x="585992" y="2643326"/>
            <a:ext cx="4611687" cy="3105202"/>
          </a:xfrm>
          <a:prstGeom prst="rect">
            <a:avLst/>
          </a:prstGeom>
        </p:spPr>
      </p:pic>
      <p:sp>
        <p:nvSpPr>
          <p:cNvPr id="6" name="Content Placeholder 3">
            <a:extLst>
              <a:ext uri="{FF2B5EF4-FFF2-40B4-BE49-F238E27FC236}">
                <a16:creationId xmlns:a16="http://schemas.microsoft.com/office/drawing/2014/main" id="{1F4167B6-F018-8D27-D58D-27FC737B83A6}"/>
              </a:ext>
            </a:extLst>
          </p:cNvPr>
          <p:cNvSpPr txBox="1">
            <a:spLocks/>
          </p:cNvSpPr>
          <p:nvPr/>
        </p:nvSpPr>
        <p:spPr>
          <a:xfrm>
            <a:off x="6409189" y="2169402"/>
            <a:ext cx="5589767" cy="3579126"/>
          </a:xfr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1700"/>
              <a:t>Complementary angles are pairs of angles that add up to 90°.</a:t>
            </a:r>
          </a:p>
          <a:p>
            <a:pPr>
              <a:lnSpc>
                <a:spcPct val="110000"/>
              </a:lnSpc>
            </a:pPr>
            <a:r>
              <a:rPr lang="en-US" sz="1700"/>
              <a:t>Complementary angles can be adjacent or nonadjacent angles. </a:t>
            </a:r>
          </a:p>
          <a:p>
            <a:pPr lvl="1">
              <a:lnSpc>
                <a:spcPct val="110000"/>
              </a:lnSpc>
            </a:pPr>
            <a:r>
              <a:rPr lang="en-US" sz="1700"/>
              <a:t>If the two angles are adjacent, then they will form a right angle, or an angle measure of 90°.</a:t>
            </a:r>
          </a:p>
          <a:p>
            <a:pPr lvl="1">
              <a:lnSpc>
                <a:spcPct val="110000"/>
              </a:lnSpc>
            </a:pPr>
            <a:r>
              <a:rPr lang="en-US" sz="1700"/>
              <a:t>If the angles are nonadjacent, the angles will not share a common side, but their measures will still total 90°.</a:t>
            </a:r>
          </a:p>
          <a:p>
            <a:pPr>
              <a:lnSpc>
                <a:spcPct val="110000"/>
              </a:lnSpc>
            </a:pPr>
            <a:r>
              <a:rPr lang="en-US" sz="1700"/>
              <a:t>Complementary angles are always acute angles</a:t>
            </a:r>
            <a:endParaRPr lang="en-US" sz="1700" dirty="0"/>
          </a:p>
        </p:txBody>
      </p:sp>
    </p:spTree>
    <p:extLst>
      <p:ext uri="{BB962C8B-B14F-4D97-AF65-F5344CB8AC3E}">
        <p14:creationId xmlns:p14="http://schemas.microsoft.com/office/powerpoint/2010/main" val="638737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29C67-F22B-E9DA-EA05-781CDA8E1F29}"/>
              </a:ext>
            </a:extLst>
          </p:cNvPr>
          <p:cNvSpPr>
            <a:spLocks noGrp="1"/>
          </p:cNvSpPr>
          <p:nvPr>
            <p:ph type="title"/>
          </p:nvPr>
        </p:nvSpPr>
        <p:spPr/>
        <p:txBody>
          <a:bodyPr/>
          <a:lstStyle/>
          <a:p>
            <a:r>
              <a:rPr lang="en-US" dirty="0"/>
              <a:t>Examples of Complementary Angles</a:t>
            </a:r>
          </a:p>
        </p:txBody>
      </p:sp>
      <p:sp>
        <p:nvSpPr>
          <p:cNvPr id="4" name="Content Placeholder 3">
            <a:extLst>
              <a:ext uri="{FF2B5EF4-FFF2-40B4-BE49-F238E27FC236}">
                <a16:creationId xmlns:a16="http://schemas.microsoft.com/office/drawing/2014/main" id="{D3E250FD-A936-6C00-C65D-FF4A7EB4B1C4}"/>
              </a:ext>
            </a:extLst>
          </p:cNvPr>
          <p:cNvSpPr>
            <a:spLocks noGrp="1"/>
          </p:cNvSpPr>
          <p:nvPr>
            <p:ph sz="half" idx="4294967295"/>
          </p:nvPr>
        </p:nvSpPr>
        <p:spPr>
          <a:xfrm>
            <a:off x="3165717" y="2739253"/>
            <a:ext cx="8428037" cy="941532"/>
          </a:xfrm>
        </p:spPr>
        <p:txBody>
          <a:bodyPr/>
          <a:lstStyle/>
          <a:p>
            <a:r>
              <a:rPr lang="en-US" sz="2000" dirty="0"/>
              <a:t>The angle measures of 70° and 20° are adjacent angles because they share a common side and vertex. These two adjacent angles are also complementary: 70°+20°=90°</a:t>
            </a:r>
          </a:p>
        </p:txBody>
      </p:sp>
      <p:pic>
        <p:nvPicPr>
          <p:cNvPr id="6" name="Picture 5">
            <a:extLst>
              <a:ext uri="{FF2B5EF4-FFF2-40B4-BE49-F238E27FC236}">
                <a16:creationId xmlns:a16="http://schemas.microsoft.com/office/drawing/2014/main" id="{07230AAC-62BC-11C2-61C8-B2AAD12AA00C}"/>
              </a:ext>
            </a:extLst>
          </p:cNvPr>
          <p:cNvPicPr>
            <a:picLocks noChangeAspect="1"/>
          </p:cNvPicPr>
          <p:nvPr/>
        </p:nvPicPr>
        <p:blipFill>
          <a:blip r:embed="rId2"/>
          <a:stretch>
            <a:fillRect/>
          </a:stretch>
        </p:blipFill>
        <p:spPr>
          <a:xfrm>
            <a:off x="908775" y="2254295"/>
            <a:ext cx="1778091" cy="1911448"/>
          </a:xfrm>
          <a:prstGeom prst="rect">
            <a:avLst/>
          </a:prstGeom>
        </p:spPr>
      </p:pic>
      <p:sp>
        <p:nvSpPr>
          <p:cNvPr id="7" name="Content Placeholder 3">
            <a:extLst>
              <a:ext uri="{FF2B5EF4-FFF2-40B4-BE49-F238E27FC236}">
                <a16:creationId xmlns:a16="http://schemas.microsoft.com/office/drawing/2014/main" id="{04F8D104-FF78-7CD4-FE8A-C2A0B7BB40B5}"/>
              </a:ext>
            </a:extLst>
          </p:cNvPr>
          <p:cNvSpPr txBox="1">
            <a:spLocks/>
          </p:cNvSpPr>
          <p:nvPr/>
        </p:nvSpPr>
        <p:spPr>
          <a:xfrm>
            <a:off x="3165717" y="4690235"/>
            <a:ext cx="8579969" cy="132589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angles measuring 65° and 25° are nonadjacent because they do not share a common side or vertex. However, the two angles are also complementary: 65°+25°=90°</a:t>
            </a:r>
          </a:p>
        </p:txBody>
      </p:sp>
      <p:pic>
        <p:nvPicPr>
          <p:cNvPr id="9" name="Picture 8">
            <a:extLst>
              <a:ext uri="{FF2B5EF4-FFF2-40B4-BE49-F238E27FC236}">
                <a16:creationId xmlns:a16="http://schemas.microsoft.com/office/drawing/2014/main" id="{CFA7C313-59E1-8F4B-7B9C-2826BDAE6EB4}"/>
              </a:ext>
            </a:extLst>
          </p:cNvPr>
          <p:cNvPicPr>
            <a:picLocks noChangeAspect="1"/>
          </p:cNvPicPr>
          <p:nvPr/>
        </p:nvPicPr>
        <p:blipFill>
          <a:blip r:embed="rId3"/>
          <a:stretch>
            <a:fillRect/>
          </a:stretch>
        </p:blipFill>
        <p:spPr>
          <a:xfrm>
            <a:off x="711914" y="4438734"/>
            <a:ext cx="2171812" cy="1828894"/>
          </a:xfrm>
          <a:prstGeom prst="rect">
            <a:avLst/>
          </a:prstGeom>
        </p:spPr>
      </p:pic>
    </p:spTree>
    <p:extLst>
      <p:ext uri="{BB962C8B-B14F-4D97-AF65-F5344CB8AC3E}">
        <p14:creationId xmlns:p14="http://schemas.microsoft.com/office/powerpoint/2010/main" val="2508093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9B536-5841-63B4-85A4-5DD8E5E21C1E}"/>
              </a:ext>
            </a:extLst>
          </p:cNvPr>
          <p:cNvSpPr>
            <a:spLocks noGrp="1"/>
          </p:cNvSpPr>
          <p:nvPr>
            <p:ph type="title"/>
          </p:nvPr>
        </p:nvSpPr>
        <p:spPr>
          <a:xfrm>
            <a:off x="1238120" y="766629"/>
            <a:ext cx="7767334" cy="1422527"/>
          </a:xfrm>
        </p:spPr>
        <p:txBody>
          <a:bodyPr vert="horz" lIns="91440" tIns="45720" rIns="91440" bIns="45720" rtlCol="0" anchor="ctr">
            <a:normAutofit/>
          </a:bodyPr>
          <a:lstStyle/>
          <a:p>
            <a:r>
              <a:rPr lang="en-US" sz="3700" dirty="0"/>
              <a:t>Writing and Solving Equations for Complementary Angles</a:t>
            </a:r>
          </a:p>
        </p:txBody>
      </p:sp>
      <p:sp>
        <p:nvSpPr>
          <p:cNvPr id="4" name="Content Placeholder 3">
            <a:extLst>
              <a:ext uri="{FF2B5EF4-FFF2-40B4-BE49-F238E27FC236}">
                <a16:creationId xmlns:a16="http://schemas.microsoft.com/office/drawing/2014/main" id="{89C62042-B19A-2F62-5531-28EBE7C11581}"/>
              </a:ext>
            </a:extLst>
          </p:cNvPr>
          <p:cNvSpPr>
            <a:spLocks noGrp="1"/>
          </p:cNvSpPr>
          <p:nvPr>
            <p:ph sz="half" idx="4294967295"/>
          </p:nvPr>
        </p:nvSpPr>
        <p:spPr>
          <a:xfrm>
            <a:off x="369455" y="2869479"/>
            <a:ext cx="7837488" cy="3579812"/>
          </a:xfrm>
        </p:spPr>
        <p:txBody>
          <a:bodyPr vert="horz" lIns="91440" tIns="45720" rIns="91440" bIns="45720" rtlCol="0">
            <a:normAutofit/>
          </a:bodyPr>
          <a:lstStyle/>
          <a:p>
            <a:r>
              <a:rPr lang="en-US" sz="2000" dirty="0"/>
              <a:t>Because complementary angles always equal 90°, we can write an equation to solve for an unknown angle measure. Use the operation of addition with the two angles, and set them equal to 90°</a:t>
            </a:r>
          </a:p>
          <a:p>
            <a:r>
              <a:rPr lang="en-US" sz="2000" dirty="0"/>
              <a:t>We can use algebra to solve for unknown angles.</a:t>
            </a:r>
          </a:p>
          <a:p>
            <a:pPr lvl="1"/>
            <a:r>
              <a:rPr lang="en-US" sz="2000" dirty="0"/>
              <a:t>For example, if we know one angle is 30 degrees, we can use the equation x + y = 90 to solve for the other angle.</a:t>
            </a:r>
          </a:p>
          <a:p>
            <a:pPr lvl="1"/>
            <a:r>
              <a:rPr lang="en-US" sz="2000" dirty="0"/>
              <a:t>x + y = 90 can be rearranged to solve for x or y.</a:t>
            </a:r>
          </a:p>
          <a:p>
            <a:r>
              <a:rPr lang="en-US" sz="2000" dirty="0"/>
              <a:t>Expressions can also be used in place of a single variable for unknown angles.</a:t>
            </a:r>
          </a:p>
        </p:txBody>
      </p:sp>
      <p:pic>
        <p:nvPicPr>
          <p:cNvPr id="3" name="Picture 2" descr="Complementary Angles - ArgoPrep">
            <a:extLst>
              <a:ext uri="{FF2B5EF4-FFF2-40B4-BE49-F238E27FC236}">
                <a16:creationId xmlns:a16="http://schemas.microsoft.com/office/drawing/2014/main" id="{2B4B0524-7F2E-8162-0E0D-704162121D47}"/>
              </a:ext>
            </a:extLst>
          </p:cNvPr>
          <p:cNvPicPr>
            <a:picLocks noChangeAspect="1"/>
          </p:cNvPicPr>
          <p:nvPr/>
        </p:nvPicPr>
        <p:blipFill>
          <a:blip r:embed="rId3"/>
          <a:stretch>
            <a:fillRect/>
          </a:stretch>
        </p:blipFill>
        <p:spPr>
          <a:xfrm>
            <a:off x="8562108" y="3066990"/>
            <a:ext cx="3352141" cy="2125828"/>
          </a:xfrm>
          <a:prstGeom prst="rect">
            <a:avLst/>
          </a:prstGeom>
        </p:spPr>
      </p:pic>
    </p:spTree>
    <p:extLst>
      <p:ext uri="{BB962C8B-B14F-4D97-AF65-F5344CB8AC3E}">
        <p14:creationId xmlns:p14="http://schemas.microsoft.com/office/powerpoint/2010/main" val="1555776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80F4FE4-FBFF-40A5-6A72-07DA7F32BBBB}"/>
              </a:ext>
            </a:extLst>
          </p:cNvPr>
          <p:cNvSpPr>
            <a:spLocks noGrp="1"/>
          </p:cNvSpPr>
          <p:nvPr>
            <p:ph idx="1"/>
          </p:nvPr>
        </p:nvSpPr>
        <p:spPr>
          <a:xfrm>
            <a:off x="489527" y="2009616"/>
            <a:ext cx="11388437" cy="4594383"/>
          </a:xfrm>
        </p:spPr>
        <p:txBody>
          <a:bodyPr/>
          <a:lstStyle/>
          <a:p>
            <a:pPr marL="0" indent="0">
              <a:buNone/>
            </a:pPr>
            <a:r>
              <a:rPr lang="en-US" b="1" dirty="0"/>
              <a:t>Write an equation of two complementary nonadjacent angles whose measures are expressed as (3x)° and (x+5)°.</a:t>
            </a:r>
          </a:p>
          <a:p>
            <a:r>
              <a:rPr lang="en-US" dirty="0"/>
              <a:t>First, complementary angles always equal 90°. Therefore, the equation will equal 90°.</a:t>
            </a:r>
          </a:p>
          <a:p>
            <a:r>
              <a:rPr lang="en-US" dirty="0"/>
              <a:t>The two angles are given as expressions. Addition is the operation that takes place between the two complementary angles. Include the entire expression in the place of each angle measure: (3x) and (x+5).</a:t>
            </a:r>
          </a:p>
          <a:p>
            <a:r>
              <a:rPr lang="en-US" dirty="0"/>
              <a:t>(3x)° + (x+5)° = 90° </a:t>
            </a:r>
            <a:r>
              <a:rPr lang="en-US" dirty="0">
                <a:sym typeface="Wingdings" panose="05000000000000000000" pitchFamily="2" charset="2"/>
              </a:rPr>
              <a:t> Set the expression to equal </a:t>
            </a:r>
            <a:r>
              <a:rPr lang="en-US" dirty="0"/>
              <a:t>90°.</a:t>
            </a:r>
          </a:p>
          <a:p>
            <a:r>
              <a:rPr lang="en-US" dirty="0"/>
              <a:t>3x° + x° + 5° = 90° </a:t>
            </a:r>
            <a:r>
              <a:rPr lang="en-US" dirty="0">
                <a:sym typeface="Wingdings" panose="05000000000000000000" pitchFamily="2" charset="2"/>
              </a:rPr>
              <a:t> Simplify.</a:t>
            </a:r>
            <a:endParaRPr lang="en-US" dirty="0"/>
          </a:p>
          <a:p>
            <a:r>
              <a:rPr lang="en-US" dirty="0"/>
              <a:t>4x° + 5° = 90°</a:t>
            </a:r>
          </a:p>
          <a:p>
            <a:endParaRPr lang="en-US" dirty="0"/>
          </a:p>
        </p:txBody>
      </p:sp>
      <p:sp>
        <p:nvSpPr>
          <p:cNvPr id="3" name="Title 1">
            <a:extLst>
              <a:ext uri="{FF2B5EF4-FFF2-40B4-BE49-F238E27FC236}">
                <a16:creationId xmlns:a16="http://schemas.microsoft.com/office/drawing/2014/main" id="{54FD4196-B837-8DE1-F41D-4EA7B93672C2}"/>
              </a:ext>
            </a:extLst>
          </p:cNvPr>
          <p:cNvSpPr>
            <a:spLocks noGrp="1"/>
          </p:cNvSpPr>
          <p:nvPr>
            <p:ph type="title"/>
          </p:nvPr>
        </p:nvSpPr>
        <p:spPr>
          <a:xfrm>
            <a:off x="968827" y="581602"/>
            <a:ext cx="11103099" cy="1219489"/>
          </a:xfrm>
        </p:spPr>
        <p:txBody>
          <a:bodyPr/>
          <a:lstStyle/>
          <a:p>
            <a:r>
              <a:rPr lang="en-US" sz="4000" dirty="0"/>
              <a:t>Writing Equations of Complementary Angles - Example</a:t>
            </a:r>
          </a:p>
        </p:txBody>
      </p:sp>
    </p:spTree>
    <p:extLst>
      <p:ext uri="{BB962C8B-B14F-4D97-AF65-F5344CB8AC3E}">
        <p14:creationId xmlns:p14="http://schemas.microsoft.com/office/powerpoint/2010/main" val="551007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4E4A4-F4A8-E0AD-02CF-013487FE3ABB}"/>
              </a:ext>
            </a:extLst>
          </p:cNvPr>
          <p:cNvSpPr>
            <a:spLocks noGrp="1"/>
          </p:cNvSpPr>
          <p:nvPr>
            <p:ph type="title"/>
          </p:nvPr>
        </p:nvSpPr>
        <p:spPr>
          <a:xfrm>
            <a:off x="91641" y="187601"/>
            <a:ext cx="11980616" cy="1325890"/>
          </a:xfrm>
        </p:spPr>
        <p:txBody>
          <a:bodyPr/>
          <a:lstStyle/>
          <a:p>
            <a:r>
              <a:rPr lang="en-US" dirty="0"/>
              <a:t>Solving Equations of Complementary Angles - Example</a:t>
            </a:r>
          </a:p>
        </p:txBody>
      </p:sp>
      <p:sp>
        <p:nvSpPr>
          <p:cNvPr id="5" name="Content Placeholder 4">
            <a:extLst>
              <a:ext uri="{FF2B5EF4-FFF2-40B4-BE49-F238E27FC236}">
                <a16:creationId xmlns:a16="http://schemas.microsoft.com/office/drawing/2014/main" id="{5B82F4B0-996E-6D89-088C-253B30E3E11A}"/>
              </a:ext>
            </a:extLst>
          </p:cNvPr>
          <p:cNvSpPr>
            <a:spLocks noGrp="1"/>
          </p:cNvSpPr>
          <p:nvPr>
            <p:ph sz="half" idx="1"/>
          </p:nvPr>
        </p:nvSpPr>
        <p:spPr>
          <a:xfrm>
            <a:off x="2351315" y="1339273"/>
            <a:ext cx="9427028" cy="5039503"/>
          </a:xfrm>
        </p:spPr>
        <p:txBody>
          <a:bodyPr>
            <a:normAutofit fontScale="92500" lnSpcReduction="20000"/>
          </a:bodyPr>
          <a:lstStyle/>
          <a:p>
            <a:pPr marL="0" indent="0">
              <a:buNone/>
            </a:pPr>
            <a:r>
              <a:rPr lang="en-US" dirty="0"/>
              <a:t>Set up an equation and solve for </a:t>
            </a:r>
            <a:r>
              <a:rPr lang="en-US" i="1" dirty="0"/>
              <a:t>x</a:t>
            </a:r>
            <a:r>
              <a:rPr lang="en-US" dirty="0"/>
              <a:t>. Then use it to solve for both angle measures. </a:t>
            </a:r>
          </a:p>
          <a:p>
            <a:r>
              <a:rPr lang="en-US" dirty="0"/>
              <a:t>First, set up an equation using the expressions given and then solve for the variable: </a:t>
            </a:r>
            <a:r>
              <a:rPr lang="en-US" dirty="0" err="1"/>
              <a:t>m∠CBD+m∠DBA</a:t>
            </a:r>
            <a:r>
              <a:rPr lang="en-US" dirty="0"/>
              <a:t> = </a:t>
            </a:r>
            <a:r>
              <a:rPr lang="en-US" dirty="0" err="1"/>
              <a:t>m∠CBA</a:t>
            </a:r>
            <a:r>
              <a:rPr lang="en-US" dirty="0"/>
              <a:t> </a:t>
            </a:r>
            <a:r>
              <a:rPr lang="en-US" dirty="0">
                <a:sym typeface="Wingdings" panose="05000000000000000000" pitchFamily="2" charset="2"/>
              </a:rPr>
              <a:t> </a:t>
            </a:r>
            <a:r>
              <a:rPr lang="en-US" dirty="0"/>
              <a:t>(7x−9)°+(4x)°=90°</a:t>
            </a:r>
          </a:p>
          <a:p>
            <a:pPr lvl="1"/>
            <a:r>
              <a:rPr lang="en-US" dirty="0"/>
              <a:t>(7x−9)°+(4x)°= 90°</a:t>
            </a:r>
          </a:p>
          <a:p>
            <a:pPr lvl="1"/>
            <a:r>
              <a:rPr lang="en-US" dirty="0"/>
              <a:t>11</a:t>
            </a:r>
            <a:r>
              <a:rPr lang="en-US" i="1" dirty="0"/>
              <a:t>x</a:t>
            </a:r>
            <a:r>
              <a:rPr lang="en-US" dirty="0"/>
              <a:t>° - 9 = 90°</a:t>
            </a:r>
          </a:p>
          <a:p>
            <a:pPr lvl="1"/>
            <a:r>
              <a:rPr lang="en-US" dirty="0"/>
              <a:t>11x° = 99°</a:t>
            </a:r>
          </a:p>
          <a:p>
            <a:pPr lvl="1"/>
            <a:r>
              <a:rPr lang="en-US" i="1" dirty="0"/>
              <a:t>x</a:t>
            </a:r>
            <a:r>
              <a:rPr lang="en-US" dirty="0"/>
              <a:t> = 9</a:t>
            </a:r>
          </a:p>
          <a:p>
            <a:r>
              <a:rPr lang="en-US" dirty="0"/>
              <a:t>Now, solve for the missing angle measure using the variable answer.</a:t>
            </a:r>
          </a:p>
          <a:p>
            <a:pPr lvl="1"/>
            <a:r>
              <a:rPr lang="en-US" dirty="0"/>
              <a:t>∠CBD </a:t>
            </a:r>
            <a:r>
              <a:rPr lang="en-US" dirty="0">
                <a:sym typeface="Wingdings" panose="05000000000000000000" pitchFamily="2" charset="2"/>
              </a:rPr>
              <a:t> 7</a:t>
            </a:r>
            <a:r>
              <a:rPr lang="en-US" i="1" dirty="0">
                <a:sym typeface="Wingdings" panose="05000000000000000000" pitchFamily="2" charset="2"/>
              </a:rPr>
              <a:t>x</a:t>
            </a:r>
            <a:r>
              <a:rPr lang="en-US" dirty="0">
                <a:sym typeface="Wingdings" panose="05000000000000000000" pitchFamily="2" charset="2"/>
              </a:rPr>
              <a:t>-9; 7(9) – 9; 63-9; 54</a:t>
            </a:r>
          </a:p>
          <a:p>
            <a:pPr lvl="1"/>
            <a:r>
              <a:rPr lang="en-US" dirty="0"/>
              <a:t>∠DBA</a:t>
            </a:r>
            <a:r>
              <a:rPr lang="en-US" dirty="0">
                <a:sym typeface="Wingdings" panose="05000000000000000000" pitchFamily="2" charset="2"/>
              </a:rPr>
              <a:t> 4</a:t>
            </a:r>
            <a:r>
              <a:rPr lang="en-US" i="1" dirty="0">
                <a:sym typeface="Wingdings" panose="05000000000000000000" pitchFamily="2" charset="2"/>
              </a:rPr>
              <a:t>x</a:t>
            </a:r>
            <a:r>
              <a:rPr lang="en-US" dirty="0">
                <a:sym typeface="Wingdings" panose="05000000000000000000" pitchFamily="2" charset="2"/>
              </a:rPr>
              <a:t>; 4(9); 36</a:t>
            </a:r>
          </a:p>
          <a:p>
            <a:r>
              <a:rPr lang="en-US" dirty="0">
                <a:sym typeface="Wingdings" panose="05000000000000000000" pitchFamily="2" charset="2"/>
              </a:rPr>
              <a:t>Check the work by adding the two angle measures and verifying they equal 90°</a:t>
            </a:r>
          </a:p>
          <a:p>
            <a:pPr lvl="1"/>
            <a:r>
              <a:rPr lang="en-US" dirty="0">
                <a:sym typeface="Wingdings" panose="05000000000000000000" pitchFamily="2" charset="2"/>
              </a:rPr>
              <a:t>54° + 36° = 90°</a:t>
            </a:r>
          </a:p>
          <a:p>
            <a:pPr lvl="1"/>
            <a:endParaRPr lang="en-US" dirty="0">
              <a:sym typeface="Wingdings" panose="05000000000000000000" pitchFamily="2" charset="2"/>
            </a:endParaRPr>
          </a:p>
          <a:p>
            <a:endParaRPr lang="en-US" dirty="0"/>
          </a:p>
        </p:txBody>
      </p:sp>
      <p:pic>
        <p:nvPicPr>
          <p:cNvPr id="7" name="Picture 6">
            <a:extLst>
              <a:ext uri="{FF2B5EF4-FFF2-40B4-BE49-F238E27FC236}">
                <a16:creationId xmlns:a16="http://schemas.microsoft.com/office/drawing/2014/main" id="{A74D4053-925A-3ED4-BDEF-4BD57DBA76C2}"/>
              </a:ext>
            </a:extLst>
          </p:cNvPr>
          <p:cNvPicPr>
            <a:picLocks noChangeAspect="1"/>
          </p:cNvPicPr>
          <p:nvPr/>
        </p:nvPicPr>
        <p:blipFill>
          <a:blip r:embed="rId2"/>
          <a:stretch>
            <a:fillRect/>
          </a:stretch>
        </p:blipFill>
        <p:spPr>
          <a:xfrm>
            <a:off x="91641" y="1858925"/>
            <a:ext cx="2082907" cy="2528348"/>
          </a:xfrm>
          <a:prstGeom prst="rect">
            <a:avLst/>
          </a:prstGeom>
        </p:spPr>
      </p:pic>
    </p:spTree>
    <p:extLst>
      <p:ext uri="{BB962C8B-B14F-4D97-AF65-F5344CB8AC3E}">
        <p14:creationId xmlns:p14="http://schemas.microsoft.com/office/powerpoint/2010/main" val="123370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F298E03-7F8F-8C11-5902-18EB8FE42A6A}"/>
              </a:ext>
            </a:extLst>
          </p:cNvPr>
          <p:cNvSpPr>
            <a:spLocks noGrp="1"/>
          </p:cNvSpPr>
          <p:nvPr>
            <p:ph type="body" sz="quarter" idx="13"/>
          </p:nvPr>
        </p:nvSpPr>
        <p:spPr>
          <a:xfrm>
            <a:off x="375736" y="1501597"/>
            <a:ext cx="5720264" cy="4904509"/>
          </a:xfrm>
        </p:spPr>
        <p:txBody>
          <a:bodyPr vert="horz" lIns="91440" tIns="45720" rIns="91440" bIns="45720" rtlCol="0">
            <a:normAutofit/>
          </a:bodyPr>
          <a:lstStyle/>
          <a:p>
            <a:pPr marL="285750" indent="-285750">
              <a:lnSpc>
                <a:spcPct val="110000"/>
              </a:lnSpc>
              <a:buFont typeface="Arial" panose="020B0604020202020204" pitchFamily="34" charset="0"/>
              <a:buChar char="•"/>
            </a:pPr>
            <a:r>
              <a:rPr lang="en-US" sz="1600" dirty="0"/>
              <a:t>Complementary angles can be used to determine the angle at which a ladder should be placed against a wall to ensure the ladder is at a safe angle.</a:t>
            </a:r>
          </a:p>
          <a:p>
            <a:pPr marL="285750" indent="-285750">
              <a:lnSpc>
                <a:spcPct val="110000"/>
              </a:lnSpc>
              <a:buFont typeface="Arial" panose="020B0604020202020204" pitchFamily="34" charset="0"/>
              <a:buChar char="•"/>
            </a:pPr>
            <a:r>
              <a:rPr lang="en-US" sz="1600" dirty="0"/>
              <a:t>Imagine a ladder is leaning against a wall. If the ladder is too steep, it can be unsafe for the person climbing it. If it's not steep enough, it can be difficult to climb and may also be unstable.</a:t>
            </a:r>
          </a:p>
          <a:p>
            <a:pPr marL="285750" indent="-285750">
              <a:lnSpc>
                <a:spcPct val="110000"/>
              </a:lnSpc>
              <a:buFont typeface="Arial" panose="020B0604020202020204" pitchFamily="34" charset="0"/>
              <a:buChar char="•"/>
            </a:pPr>
            <a:r>
              <a:rPr lang="en-US" sz="1600" dirty="0"/>
              <a:t>To find the optimal angle for the ladder, we can use the equation x + y = 90, where x is the angle between the ladder and the ground, and y is the angle between the ladder and the wall.</a:t>
            </a:r>
          </a:p>
          <a:p>
            <a:pPr marL="285750" indent="-285750">
              <a:lnSpc>
                <a:spcPct val="110000"/>
              </a:lnSpc>
              <a:buFont typeface="Arial" panose="020B0604020202020204" pitchFamily="34" charset="0"/>
              <a:buChar char="•"/>
            </a:pPr>
            <a:r>
              <a:rPr lang="en-US" sz="1600" dirty="0"/>
              <a:t>By using complementary angles, we can determine the angle at which the ladder should be placed to ensure it is at a safe and stable angle.</a:t>
            </a:r>
          </a:p>
        </p:txBody>
      </p:sp>
      <p:sp>
        <p:nvSpPr>
          <p:cNvPr id="3" name="Text Placeholder 2">
            <a:extLst>
              <a:ext uri="{FF2B5EF4-FFF2-40B4-BE49-F238E27FC236}">
                <a16:creationId xmlns:a16="http://schemas.microsoft.com/office/drawing/2014/main" id="{F854635D-BB81-C79C-2ADF-3F7B1EADF7A0}"/>
              </a:ext>
            </a:extLst>
          </p:cNvPr>
          <p:cNvSpPr>
            <a:spLocks noGrp="1"/>
          </p:cNvSpPr>
          <p:nvPr>
            <p:ph type="body" sz="quarter" idx="14"/>
          </p:nvPr>
        </p:nvSpPr>
        <p:spPr>
          <a:xfrm>
            <a:off x="132057" y="451894"/>
            <a:ext cx="5720264" cy="619524"/>
          </a:xfrm>
        </p:spPr>
        <p:txBody>
          <a:bodyPr/>
          <a:lstStyle/>
          <a:p>
            <a:r>
              <a:rPr lang="en-US" dirty="0"/>
              <a:t>Real World Example</a:t>
            </a:r>
          </a:p>
        </p:txBody>
      </p:sp>
    </p:spTree>
    <p:extLst>
      <p:ext uri="{BB962C8B-B14F-4D97-AF65-F5344CB8AC3E}">
        <p14:creationId xmlns:p14="http://schemas.microsoft.com/office/powerpoint/2010/main" val="1944139075"/>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B3F96E-1AA8-4537-8831-45B5713C7268}">
  <ds:schemaRefs>
    <ds:schemaRef ds:uri="http://schemas.microsoft.com/sharepoint/v3/contenttype/forms"/>
  </ds:schemaRefs>
</ds:datastoreItem>
</file>

<file path=customXml/itemProps2.xml><?xml version="1.0" encoding="utf-8"?>
<ds:datastoreItem xmlns:ds="http://schemas.openxmlformats.org/officeDocument/2006/customXml" ds:itemID="{FAADA839-1D01-45E3-8908-DE479EA1E2E2}">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customXml/itemProps3.xml><?xml version="1.0" encoding="utf-8"?>
<ds:datastoreItem xmlns:ds="http://schemas.openxmlformats.org/officeDocument/2006/customXml" ds:itemID="{A244C94A-1743-4723-BB43-CDEC1D2C9E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Connections Academy Brand PPT_2024 (1)</Template>
  <TotalTime>9010</TotalTime>
  <Words>1020</Words>
  <Application>Microsoft Office PowerPoint</Application>
  <PresentationFormat>Widescreen</PresentationFormat>
  <Paragraphs>72</Paragraphs>
  <Slides>11</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Open Sans</vt:lpstr>
      <vt:lpstr>Open Sans Light</vt:lpstr>
      <vt:lpstr>Open Sans SemiBold</vt:lpstr>
      <vt:lpstr>Office Theme</vt:lpstr>
      <vt:lpstr>PowerPoint Presentation</vt:lpstr>
      <vt:lpstr>Key Words</vt:lpstr>
      <vt:lpstr>Key Words</vt:lpstr>
      <vt:lpstr>What are Complementary Angles?</vt:lpstr>
      <vt:lpstr>Examples of Complementary Angles</vt:lpstr>
      <vt:lpstr>Writing and Solving Equations for Complementary Angles</vt:lpstr>
      <vt:lpstr>Writing Equations of Complementary Angles - Example</vt:lpstr>
      <vt:lpstr>Solving Equations of Complementary Angles - Example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7B  Unit 3: Angle Pairs  Lesson 3: Solve Equations with Adjacent Angles</dc:title>
  <dc:creator>Maureen Schilpp</dc:creator>
  <cp:lastModifiedBy>Rachel Murray</cp:lastModifiedBy>
  <cp:revision>41</cp:revision>
  <dcterms:created xsi:type="dcterms:W3CDTF">2023-12-13T14:20:49Z</dcterms:created>
  <dcterms:modified xsi:type="dcterms:W3CDTF">2024-01-31T21:10:21Z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