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3"/>
  </p:notesMasterIdLst>
  <p:sldIdLst>
    <p:sldId id="264" r:id="rId5"/>
    <p:sldId id="263" r:id="rId6"/>
    <p:sldId id="257" r:id="rId7"/>
    <p:sldId id="259" r:id="rId8"/>
    <p:sldId id="261" r:id="rId9"/>
    <p:sldId id="269" r:id="rId10"/>
    <p:sldId id="265" r:id="rId11"/>
    <p:sldId id="266" r:id="rId12"/>
    <p:sldId id="276" r:id="rId13"/>
    <p:sldId id="270" r:id="rId14"/>
    <p:sldId id="271" r:id="rId15"/>
    <p:sldId id="272" r:id="rId16"/>
    <p:sldId id="273" r:id="rId17"/>
    <p:sldId id="274" r:id="rId18"/>
    <p:sldId id="275" r:id="rId19"/>
    <p:sldId id="267" r:id="rId20"/>
    <p:sldId id="268" r:id="rId21"/>
    <p:sldId id="30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6CA231-54A4-6DC5-FC1F-161EBBD987E4}" v="117" dt="2024-01-18T16:31:00.7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4" d="100"/>
          <a:sy n="104" d="100"/>
        </p:scale>
        <p:origin x="72"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A5317-B2E6-45E8-9618-5BD41A5AECEB}" type="datetimeFigureOut">
              <a:rPr lang="en-US" smtClean="0"/>
              <a:t>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AE8447-AA52-4114-B8CE-B0E8133F7FA6}" type="slidenum">
              <a:rPr lang="en-US" smtClean="0"/>
              <a:t>‹#›</a:t>
            </a:fld>
            <a:endParaRPr lang="en-US"/>
          </a:p>
        </p:txBody>
      </p:sp>
    </p:spTree>
    <p:extLst>
      <p:ext uri="{BB962C8B-B14F-4D97-AF65-F5344CB8AC3E}">
        <p14:creationId xmlns:p14="http://schemas.microsoft.com/office/powerpoint/2010/main" val="3679974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Vertical angles are opposite angles formed when two lines intersect. They are always congruent, which means they have the same measure. If we know the measurement of one vertical angle, we can use that to find the measurement of the other. For example, if we have an angle with a measure of 40 degrees, we know that the vertical angle across from it also measures 40 degrees. We can use this information to write an equation to find a missing angle. Let's look at an example.</a:t>
            </a:r>
          </a:p>
        </p:txBody>
      </p:sp>
      <p:sp>
        <p:nvSpPr>
          <p:cNvPr id="4" name="Slide Number Placeholder 3"/>
          <p:cNvSpPr>
            <a:spLocks noGrp="1"/>
          </p:cNvSpPr>
          <p:nvPr>
            <p:ph type="sldNum" sz="quarter" idx="5"/>
          </p:nvPr>
        </p:nvSpPr>
        <p:spPr/>
        <p:txBody>
          <a:bodyPr/>
          <a:lstStyle/>
          <a:p>
            <a:fld id="{EA4147CB-EEE1-4706-86E6-4253A2B803F5}" type="slidenum">
              <a:rPr lang="en-US" smtClean="0"/>
              <a:t>3</a:t>
            </a:fld>
            <a:endParaRPr lang="en-US"/>
          </a:p>
        </p:txBody>
      </p:sp>
    </p:spTree>
    <p:extLst>
      <p:ext uri="{BB962C8B-B14F-4D97-AF65-F5344CB8AC3E}">
        <p14:creationId xmlns:p14="http://schemas.microsoft.com/office/powerpoint/2010/main" val="1679089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Supplementary angles are two angles that add up to 180 degrees. If we know the measure of one supplementary angle, we can use that to find the measure of the other. For example, if we have an angle that measures 80 degrees, we know that the supplementary angle measures 100 degrees. We can use this information to write an equation to find a missing angle.</a:t>
            </a:r>
          </a:p>
        </p:txBody>
      </p:sp>
      <p:sp>
        <p:nvSpPr>
          <p:cNvPr id="4" name="Slide Number Placeholder 3"/>
          <p:cNvSpPr>
            <a:spLocks noGrp="1"/>
          </p:cNvSpPr>
          <p:nvPr>
            <p:ph type="sldNum" sz="quarter" idx="5"/>
          </p:nvPr>
        </p:nvSpPr>
        <p:spPr/>
        <p:txBody>
          <a:bodyPr/>
          <a:lstStyle/>
          <a:p>
            <a:fld id="{EA4147CB-EEE1-4706-86E6-4253A2B803F5}" type="slidenum">
              <a:rPr lang="en-US" smtClean="0"/>
              <a:t>4</a:t>
            </a:fld>
            <a:endParaRPr lang="en-US"/>
          </a:p>
        </p:txBody>
      </p:sp>
    </p:spTree>
    <p:extLst>
      <p:ext uri="{BB962C8B-B14F-4D97-AF65-F5344CB8AC3E}">
        <p14:creationId xmlns:p14="http://schemas.microsoft.com/office/powerpoint/2010/main" val="231075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Complementary angles are two angles that add up to 90 degrees. If we know the measure of one complementary angle, we can use that to find the measure of the other. For example, if we have an angle that measures 30 degrees, we know that the complementary angle measures 60 degrees. We can use this information to write an equation to find a missing angle.</a:t>
            </a:r>
          </a:p>
        </p:txBody>
      </p:sp>
      <p:sp>
        <p:nvSpPr>
          <p:cNvPr id="4" name="Slide Number Placeholder 3"/>
          <p:cNvSpPr>
            <a:spLocks noGrp="1"/>
          </p:cNvSpPr>
          <p:nvPr>
            <p:ph type="sldNum" sz="quarter" idx="5"/>
          </p:nvPr>
        </p:nvSpPr>
        <p:spPr/>
        <p:txBody>
          <a:bodyPr/>
          <a:lstStyle/>
          <a:p>
            <a:fld id="{EA4147CB-EEE1-4706-86E6-4253A2B803F5}" type="slidenum">
              <a:rPr lang="en-US" smtClean="0"/>
              <a:t>5</a:t>
            </a:fld>
            <a:endParaRPr lang="en-US"/>
          </a:p>
        </p:txBody>
      </p:sp>
    </p:spTree>
    <p:extLst>
      <p:ext uri="{BB962C8B-B14F-4D97-AF65-F5344CB8AC3E}">
        <p14:creationId xmlns:p14="http://schemas.microsoft.com/office/powerpoint/2010/main" val="4138883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Architects use angles to create structures that are safe and functional. By using the principles of angle relationships, they can determine how load is distributed on a structure, and calculate how much material is needed for a project. For example, if they are designing a bridge, they need to make sure that the angles and supports of the bridge can handle the weight of the vehicles that will be using it. By using angle relationships, they can determine the ideal design for the bridge and ensure that it is safe for use.</a:t>
            </a:r>
          </a:p>
        </p:txBody>
      </p:sp>
      <p:sp>
        <p:nvSpPr>
          <p:cNvPr id="4" name="Slide Number Placeholder 3"/>
          <p:cNvSpPr>
            <a:spLocks noGrp="1"/>
          </p:cNvSpPr>
          <p:nvPr>
            <p:ph type="sldNum" sz="quarter" idx="5"/>
          </p:nvPr>
        </p:nvSpPr>
        <p:spPr/>
        <p:txBody>
          <a:bodyPr/>
          <a:lstStyle/>
          <a:p>
            <a:fld id="{B7AE8447-AA52-4114-B8CE-B0E8133F7FA6}" type="slidenum">
              <a:rPr lang="en-US" smtClean="0"/>
              <a:t>16</a:t>
            </a:fld>
            <a:endParaRPr lang="en-US"/>
          </a:p>
        </p:txBody>
      </p:sp>
    </p:spTree>
    <p:extLst>
      <p:ext uri="{BB962C8B-B14F-4D97-AF65-F5344CB8AC3E}">
        <p14:creationId xmlns:p14="http://schemas.microsoft.com/office/powerpoint/2010/main" val="2471837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covered the main concepts of angle pairs, including complementary, supplementary, and vertical angles. We also discussed real-world applications of angles in architectural design. Remember that adjacent angles share a vertex and a side, vertical angles are equal, and supplementary angles add up to 180 degrees. Complementary angles add up to 90 degrees. These concepts can be used to solve for missing angle measurements and have important practical applications.</a:t>
            </a:r>
          </a:p>
        </p:txBody>
      </p:sp>
      <p:sp>
        <p:nvSpPr>
          <p:cNvPr id="4" name="Slide Number Placeholder 3"/>
          <p:cNvSpPr>
            <a:spLocks noGrp="1"/>
          </p:cNvSpPr>
          <p:nvPr>
            <p:ph type="sldNum" sz="quarter" idx="5"/>
          </p:nvPr>
        </p:nvSpPr>
        <p:spPr/>
        <p:txBody>
          <a:bodyPr/>
          <a:lstStyle/>
          <a:p>
            <a:fld id="{B7AE8447-AA52-4114-B8CE-B0E8133F7FA6}" type="slidenum">
              <a:rPr lang="en-US" smtClean="0"/>
              <a:t>17</a:t>
            </a:fld>
            <a:endParaRPr lang="en-US"/>
          </a:p>
        </p:txBody>
      </p:sp>
    </p:spTree>
    <p:extLst>
      <p:ext uri="{BB962C8B-B14F-4D97-AF65-F5344CB8AC3E}">
        <p14:creationId xmlns:p14="http://schemas.microsoft.com/office/powerpoint/2010/main" val="229368750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em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emf"/><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4.emf"/><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B419B49-3EA7-E991-C6D2-EA150F9ECAAF}"/>
              </a:ext>
            </a:extLst>
          </p:cNvPr>
          <p:cNvSpPr/>
          <p:nvPr/>
        </p:nvSpPr>
        <p:spPr>
          <a:xfrm>
            <a:off x="0" y="-1"/>
            <a:ext cx="12192000" cy="6858000"/>
          </a:xfrm>
          <a:prstGeom prst="rect">
            <a:avLst/>
          </a:prstGeom>
          <a:solidFill>
            <a:srgbClr val="BBEB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Picture 64" descr="A person wearing headphones and writing on paper&#10;&#10;Description automatically generated">
            <a:extLst>
              <a:ext uri="{FF2B5EF4-FFF2-40B4-BE49-F238E27FC236}">
                <a16:creationId xmlns:a16="http://schemas.microsoft.com/office/drawing/2014/main" id="{7F6D90CE-B15E-6C73-9E3F-C6435A62B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5881" y="1777915"/>
            <a:ext cx="5013087" cy="5013087"/>
          </a:xfrm>
          <a:prstGeom prst="rect">
            <a:avLst/>
          </a:prstGeom>
        </p:spPr>
      </p:pic>
      <p:pic>
        <p:nvPicPr>
          <p:cNvPr id="26" name="Picture 25" descr="A blue diamond shaped object on a black background&#10;&#10;Description automatically generated">
            <a:extLst>
              <a:ext uri="{FF2B5EF4-FFF2-40B4-BE49-F238E27FC236}">
                <a16:creationId xmlns:a16="http://schemas.microsoft.com/office/drawing/2014/main" id="{14A77F50-24C7-1428-AD65-69671AEE4A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7043" y="1223086"/>
            <a:ext cx="707529" cy="707529"/>
          </a:xfrm>
          <a:prstGeom prst="rect">
            <a:avLst/>
          </a:prstGeom>
        </p:spPr>
      </p:pic>
      <p:pic>
        <p:nvPicPr>
          <p:cNvPr id="27" name="Picture 26" descr="A blue diamond shaped object on a black background&#10;&#10;Description automatically generated">
            <a:extLst>
              <a:ext uri="{FF2B5EF4-FFF2-40B4-BE49-F238E27FC236}">
                <a16:creationId xmlns:a16="http://schemas.microsoft.com/office/drawing/2014/main" id="{60980F19-DF67-26E1-9FE8-F73810987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9175" y="-58440"/>
            <a:ext cx="1104489" cy="1104489"/>
          </a:xfrm>
          <a:prstGeom prst="rect">
            <a:avLst/>
          </a:prstGeom>
        </p:spPr>
      </p:pic>
      <p:pic>
        <p:nvPicPr>
          <p:cNvPr id="28" name="Picture 27" descr="A blue diamond shaped object on a black background&#10;&#10;Description automatically generated">
            <a:extLst>
              <a:ext uri="{FF2B5EF4-FFF2-40B4-BE49-F238E27FC236}">
                <a16:creationId xmlns:a16="http://schemas.microsoft.com/office/drawing/2014/main" id="{4A1F1399-E977-14F0-88FC-E75FAE2C95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5621" y="-401687"/>
            <a:ext cx="1390448" cy="1390448"/>
          </a:xfrm>
          <a:prstGeom prst="rect">
            <a:avLst/>
          </a:prstGeom>
        </p:spPr>
      </p:pic>
      <p:pic>
        <p:nvPicPr>
          <p:cNvPr id="29" name="Picture 28" descr="A blue diamond shaped object on a black background&#10;&#10;Description automatically generated">
            <a:extLst>
              <a:ext uri="{FF2B5EF4-FFF2-40B4-BE49-F238E27FC236}">
                <a16:creationId xmlns:a16="http://schemas.microsoft.com/office/drawing/2014/main" id="{23082DA4-1330-5D37-5871-F9BA28D14B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9050" y="-179286"/>
            <a:ext cx="2015975" cy="2015975"/>
          </a:xfrm>
          <a:prstGeom prst="rect">
            <a:avLst/>
          </a:prstGeom>
        </p:spPr>
      </p:pic>
      <p:pic>
        <p:nvPicPr>
          <p:cNvPr id="30" name="Picture 29" descr="A blue diamond shaped object on a black background&#10;&#10;Description automatically generated">
            <a:extLst>
              <a:ext uri="{FF2B5EF4-FFF2-40B4-BE49-F238E27FC236}">
                <a16:creationId xmlns:a16="http://schemas.microsoft.com/office/drawing/2014/main" id="{7FA3AFB5-309D-4F60-FA42-FA8778EE48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2420" y="417751"/>
            <a:ext cx="2743200" cy="2743200"/>
          </a:xfrm>
          <a:prstGeom prst="rect">
            <a:avLst/>
          </a:prstGeom>
        </p:spPr>
      </p:pic>
      <p:pic>
        <p:nvPicPr>
          <p:cNvPr id="31" name="Picture 30" descr="A blue diamond shaped object on a black background&#10;&#10;Description automatically generated">
            <a:extLst>
              <a:ext uri="{FF2B5EF4-FFF2-40B4-BE49-F238E27FC236}">
                <a16:creationId xmlns:a16="http://schemas.microsoft.com/office/drawing/2014/main" id="{8DA73FC6-B2FA-178C-0952-3914F1D254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16205" y="1353259"/>
            <a:ext cx="1003919" cy="1003919"/>
          </a:xfrm>
          <a:prstGeom prst="rect">
            <a:avLst/>
          </a:prstGeom>
        </p:spPr>
      </p:pic>
      <p:pic>
        <p:nvPicPr>
          <p:cNvPr id="32" name="Picture 31" descr="A blue diamond shaped object on a black background&#10;&#10;Description automatically generated">
            <a:extLst>
              <a:ext uri="{FF2B5EF4-FFF2-40B4-BE49-F238E27FC236}">
                <a16:creationId xmlns:a16="http://schemas.microsoft.com/office/drawing/2014/main" id="{759E67F9-5058-03B7-5F1A-7E4C01D1B0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53249" y="2641520"/>
            <a:ext cx="1574959" cy="1574959"/>
          </a:xfrm>
          <a:prstGeom prst="rect">
            <a:avLst/>
          </a:prstGeom>
        </p:spPr>
      </p:pic>
      <p:pic>
        <p:nvPicPr>
          <p:cNvPr id="33" name="Picture 32" descr="A blue diamond shaped object on a black background&#10;&#10;Description automatically generated">
            <a:extLst>
              <a:ext uri="{FF2B5EF4-FFF2-40B4-BE49-F238E27FC236}">
                <a16:creationId xmlns:a16="http://schemas.microsoft.com/office/drawing/2014/main" id="{65B335EA-EFDE-3403-C2B2-CF866FD945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05025" y="203200"/>
            <a:ext cx="473430" cy="473430"/>
          </a:xfrm>
          <a:prstGeom prst="rect">
            <a:avLst/>
          </a:prstGeom>
        </p:spPr>
      </p:pic>
      <p:pic>
        <p:nvPicPr>
          <p:cNvPr id="60" name="Picture 59" descr="A blue diamond shaped object on a black background&#10;&#10;Description automatically generated">
            <a:extLst>
              <a:ext uri="{FF2B5EF4-FFF2-40B4-BE49-F238E27FC236}">
                <a16:creationId xmlns:a16="http://schemas.microsoft.com/office/drawing/2014/main" id="{733D4305-288D-2213-2A52-4B7B35732B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57961" y="0"/>
            <a:ext cx="473430" cy="473430"/>
          </a:xfrm>
          <a:prstGeom prst="rect">
            <a:avLst/>
          </a:prstGeom>
        </p:spPr>
      </p:pic>
      <p:pic>
        <p:nvPicPr>
          <p:cNvPr id="66" name="Picture 65" descr="A blue diamond shaped object on a black background&#10;&#10;Description automatically generated">
            <a:extLst>
              <a:ext uri="{FF2B5EF4-FFF2-40B4-BE49-F238E27FC236}">
                <a16:creationId xmlns:a16="http://schemas.microsoft.com/office/drawing/2014/main" id="{95F7316F-3B24-72B9-1A74-9EA84653C2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51429" y="2190494"/>
            <a:ext cx="473430" cy="473430"/>
          </a:xfrm>
          <a:prstGeom prst="rect">
            <a:avLst/>
          </a:prstGeom>
        </p:spPr>
      </p:pic>
      <p:pic>
        <p:nvPicPr>
          <p:cNvPr id="75" name="Picture 74">
            <a:extLst>
              <a:ext uri="{FF2B5EF4-FFF2-40B4-BE49-F238E27FC236}">
                <a16:creationId xmlns:a16="http://schemas.microsoft.com/office/drawing/2014/main" id="{433F5FC2-50C2-1EFE-DF8C-7ECDC41C4D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545" y="280142"/>
            <a:ext cx="2397090" cy="842221"/>
          </a:xfrm>
          <a:prstGeom prst="rect">
            <a:avLst/>
          </a:prstGeom>
        </p:spPr>
      </p:pic>
      <p:sp>
        <p:nvSpPr>
          <p:cNvPr id="87" name="Text Placeholder 86">
            <a:extLst>
              <a:ext uri="{FF2B5EF4-FFF2-40B4-BE49-F238E27FC236}">
                <a16:creationId xmlns:a16="http://schemas.microsoft.com/office/drawing/2014/main" id="{0E8A950E-4DAB-74FC-D1FA-24E1A777D5BA}"/>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89" name="Text Placeholder 88">
            <a:extLst>
              <a:ext uri="{FF2B5EF4-FFF2-40B4-BE49-F238E27FC236}">
                <a16:creationId xmlns:a16="http://schemas.microsoft.com/office/drawing/2014/main" id="{0DCA2AD5-0C7B-AC61-320D-F718F53AAF00}"/>
              </a:ext>
            </a:extLst>
          </p:cNvPr>
          <p:cNvSpPr>
            <a:spLocks noGrp="1"/>
          </p:cNvSpPr>
          <p:nvPr>
            <p:ph type="body" sz="quarter" idx="11"/>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685634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79714"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1C0D65-865E-ECBF-F99A-3D69B6A7FF2E}"/>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8" name="Straight Connector 7">
            <a:extLst>
              <a:ext uri="{FF2B5EF4-FFF2-40B4-BE49-F238E27FC236}">
                <a16:creationId xmlns:a16="http://schemas.microsoft.com/office/drawing/2014/main" id="{A46F9549-69F4-6482-7835-32B285BC88D7}"/>
              </a:ext>
            </a:extLst>
          </p:cNvPr>
          <p:cNvCxnSpPr>
            <a:cxnSpLocks/>
          </p:cNvCxnSpPr>
          <p:nvPr/>
        </p:nvCxnSpPr>
        <p:spPr>
          <a:xfrm>
            <a:off x="838200" y="1006774"/>
            <a:ext cx="0" cy="729157"/>
          </a:xfrm>
          <a:prstGeom prst="line">
            <a:avLst/>
          </a:prstGeom>
          <a:ln w="76200">
            <a:solidFill>
              <a:srgbClr val="76D5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6868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Slid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691B8-C7A1-A4AA-AEED-28824FD48E16}"/>
              </a:ext>
            </a:extLst>
          </p:cNvPr>
          <p:cNvSpPr>
            <a:spLocks noGrp="1"/>
          </p:cNvSpPr>
          <p:nvPr>
            <p:ph sz="half" idx="1"/>
          </p:nvPr>
        </p:nvSpPr>
        <p:spPr>
          <a:xfrm>
            <a:off x="838200"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B6D0A2E6-D301-DA96-E779-9314DF9CB43A}"/>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9" name="Footer Placeholder 4">
            <a:extLst>
              <a:ext uri="{FF2B5EF4-FFF2-40B4-BE49-F238E27FC236}">
                <a16:creationId xmlns:a16="http://schemas.microsoft.com/office/drawing/2014/main" id="{F832FFDC-2BFA-6DD3-5DC3-D939A3F94AB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10" name="Slide Number Placeholder 5">
            <a:extLst>
              <a:ext uri="{FF2B5EF4-FFF2-40B4-BE49-F238E27FC236}">
                <a16:creationId xmlns:a16="http://schemas.microsoft.com/office/drawing/2014/main" id="{FC123720-22E9-AFA7-EC36-56B6CA4EC49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sp>
        <p:nvSpPr>
          <p:cNvPr id="11" name="Title 1">
            <a:extLst>
              <a:ext uri="{FF2B5EF4-FFF2-40B4-BE49-F238E27FC236}">
                <a16:creationId xmlns:a16="http://schemas.microsoft.com/office/drawing/2014/main" id="{9C4093DC-4D98-9604-A9D1-0287F8095F47}"/>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4860F4A5-6002-6A8B-8A8C-6CC8C81CC4A2}"/>
              </a:ext>
            </a:extLst>
          </p:cNvPr>
          <p:cNvCxnSpPr>
            <a:cxnSpLocks/>
          </p:cNvCxnSpPr>
          <p:nvPr/>
        </p:nvCxnSpPr>
        <p:spPr>
          <a:xfrm>
            <a:off x="838200" y="1006774"/>
            <a:ext cx="0" cy="72915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28055BEE-1136-AE1B-0C0C-2E4A86CD0453}"/>
              </a:ext>
            </a:extLst>
          </p:cNvPr>
          <p:cNvSpPr>
            <a:spLocks noGrp="1"/>
          </p:cNvSpPr>
          <p:nvPr>
            <p:ph sz="half" idx="13"/>
          </p:nvPr>
        </p:nvSpPr>
        <p:spPr>
          <a:xfrm>
            <a:off x="6172202"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203805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729157"/>
          </a:xfrm>
          <a:prstGeom prst="line">
            <a:avLst/>
          </a:prstGeom>
          <a:ln w="76200">
            <a:solidFill>
              <a:srgbClr val="72226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F5D1DFA-4728-82CD-9141-F7D075B32652}"/>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683640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pic>
        <p:nvPicPr>
          <p:cNvPr id="17" name="Picture 16" descr="A green diamond on a black background&#10;&#10;Description automatically generated">
            <a:extLst>
              <a:ext uri="{FF2B5EF4-FFF2-40B4-BE49-F238E27FC236}">
                <a16:creationId xmlns:a16="http://schemas.microsoft.com/office/drawing/2014/main" id="{434749F5-EA49-5BE0-00F9-4343D6BB51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9749" y="1020670"/>
            <a:ext cx="1393015" cy="1393015"/>
          </a:xfrm>
          <a:prstGeom prst="rect">
            <a:avLst/>
          </a:prstGeom>
        </p:spPr>
      </p:pic>
      <p:pic>
        <p:nvPicPr>
          <p:cNvPr id="18" name="Picture 17" descr="A yellow diamond shaped object on a black background&#10;&#10;Description automatically generated">
            <a:extLst>
              <a:ext uri="{FF2B5EF4-FFF2-40B4-BE49-F238E27FC236}">
                <a16:creationId xmlns:a16="http://schemas.microsoft.com/office/drawing/2014/main" id="{A2D88050-7608-D92C-027A-B94EDBB420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0056" y="1242262"/>
            <a:ext cx="650322" cy="650322"/>
          </a:xfrm>
          <a:prstGeom prst="rect">
            <a:avLst/>
          </a:prstGeom>
        </p:spPr>
      </p:pic>
      <p:pic>
        <p:nvPicPr>
          <p:cNvPr id="19" name="Picture 18" descr="A yellow diamond on a black background&#10;&#10;Description automatically generated">
            <a:extLst>
              <a:ext uri="{FF2B5EF4-FFF2-40B4-BE49-F238E27FC236}">
                <a16:creationId xmlns:a16="http://schemas.microsoft.com/office/drawing/2014/main" id="{17C523F3-5B8D-4C0A-B038-439A13761B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8685" y="454173"/>
            <a:ext cx="853420" cy="853420"/>
          </a:xfrm>
          <a:prstGeom prst="rect">
            <a:avLst/>
          </a:prstGeom>
        </p:spPr>
      </p:pic>
      <p:pic>
        <p:nvPicPr>
          <p:cNvPr id="20" name="Picture 19" descr="A yellow diamond shaped object on a black background&#10;&#10;Description automatically generated">
            <a:extLst>
              <a:ext uri="{FF2B5EF4-FFF2-40B4-BE49-F238E27FC236}">
                <a16:creationId xmlns:a16="http://schemas.microsoft.com/office/drawing/2014/main" id="{9747047A-2B18-44E6-56AB-9E69234D5B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293" y="-476758"/>
            <a:ext cx="1497428" cy="1497428"/>
          </a:xfrm>
          <a:prstGeom prst="rect">
            <a:avLst/>
          </a:prstGeom>
        </p:spPr>
      </p:pic>
      <p:pic>
        <p:nvPicPr>
          <p:cNvPr id="21" name="Picture 20" descr="A green diamond on a black background&#10;&#10;Description automatically generated">
            <a:extLst>
              <a:ext uri="{FF2B5EF4-FFF2-40B4-BE49-F238E27FC236}">
                <a16:creationId xmlns:a16="http://schemas.microsoft.com/office/drawing/2014/main" id="{96B8469F-A744-C605-B62C-BA98F22966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4507" y="953077"/>
            <a:ext cx="483843" cy="483843"/>
          </a:xfrm>
          <a:prstGeom prst="rect">
            <a:avLst/>
          </a:prstGeom>
        </p:spPr>
      </p:pic>
      <p:pic>
        <p:nvPicPr>
          <p:cNvPr id="22" name="Picture 21" descr="A yellow diamond shaped object on a black background&#10;&#10;Description automatically generated">
            <a:extLst>
              <a:ext uri="{FF2B5EF4-FFF2-40B4-BE49-F238E27FC236}">
                <a16:creationId xmlns:a16="http://schemas.microsoft.com/office/drawing/2014/main" id="{D0EFB7F5-690A-7298-1DBE-11FFFC07D1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6030" y="1433484"/>
            <a:ext cx="1239181" cy="1239181"/>
          </a:xfrm>
          <a:prstGeom prst="rect">
            <a:avLst/>
          </a:prstGeom>
        </p:spPr>
      </p:pic>
      <p:pic>
        <p:nvPicPr>
          <p:cNvPr id="25" name="Picture 24" descr="A yellow diamond on a black background&#10;&#10;Description automatically generated">
            <a:extLst>
              <a:ext uri="{FF2B5EF4-FFF2-40B4-BE49-F238E27FC236}">
                <a16:creationId xmlns:a16="http://schemas.microsoft.com/office/drawing/2014/main" id="{94E96852-EE1A-61C5-6064-40E22676BF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47944" y="100343"/>
            <a:ext cx="1239181" cy="1239181"/>
          </a:xfrm>
          <a:prstGeom prst="rect">
            <a:avLst/>
          </a:prstGeom>
        </p:spPr>
      </p:pic>
      <p:pic>
        <p:nvPicPr>
          <p:cNvPr id="26" name="Picture 25" descr="A green diamond on a black background&#10;&#10;Description automatically generated">
            <a:extLst>
              <a:ext uri="{FF2B5EF4-FFF2-40B4-BE49-F238E27FC236}">
                <a16:creationId xmlns:a16="http://schemas.microsoft.com/office/drawing/2014/main" id="{77523723-1B14-1EA3-B17F-6E4B71CB2B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90055" y="2219481"/>
            <a:ext cx="281831" cy="281831"/>
          </a:xfrm>
          <a:prstGeom prst="rect">
            <a:avLst/>
          </a:prstGeom>
        </p:spPr>
      </p:pic>
      <p:pic>
        <p:nvPicPr>
          <p:cNvPr id="27" name="Picture 26" descr="A yellow diamond shaped object on a black background&#10;&#10;Description automatically generated">
            <a:extLst>
              <a:ext uri="{FF2B5EF4-FFF2-40B4-BE49-F238E27FC236}">
                <a16:creationId xmlns:a16="http://schemas.microsoft.com/office/drawing/2014/main" id="{7E1A3D80-3485-5974-FBB8-B2AF2E80D1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09721" y="-797637"/>
            <a:ext cx="1595274" cy="1595274"/>
          </a:xfrm>
          <a:prstGeom prst="rect">
            <a:avLst/>
          </a:prstGeom>
        </p:spPr>
      </p:pic>
    </p:spTree>
    <p:extLst>
      <p:ext uri="{BB962C8B-B14F-4D97-AF65-F5344CB8AC3E}">
        <p14:creationId xmlns:p14="http://schemas.microsoft.com/office/powerpoint/2010/main" val="15683354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3" name="Picture 2" descr="A pink diamond on a black background&#10;&#10;Description automatically generated">
            <a:extLst>
              <a:ext uri="{FF2B5EF4-FFF2-40B4-BE49-F238E27FC236}">
                <a16:creationId xmlns:a16="http://schemas.microsoft.com/office/drawing/2014/main" id="{6A87BFC6-F60F-A729-4958-D4AD41988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0731" y="520700"/>
            <a:ext cx="764555" cy="764555"/>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6068C628-2D2B-8814-4AF2-CD3FBE391B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1027577"/>
            <a:ext cx="1288474" cy="1288474"/>
          </a:xfrm>
          <a:prstGeom prst="rect">
            <a:avLst/>
          </a:prstGeom>
        </p:spPr>
      </p:pic>
      <p:pic>
        <p:nvPicPr>
          <p:cNvPr id="9" name="Picture 8" descr="A pink and black diamond&#10;&#10;Description automatically generated">
            <a:extLst>
              <a:ext uri="{FF2B5EF4-FFF2-40B4-BE49-F238E27FC236}">
                <a16:creationId xmlns:a16="http://schemas.microsoft.com/office/drawing/2014/main" id="{82DCFF9E-CD31-D3B7-FB9D-FB852C9CE6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8300" y="-458492"/>
            <a:ext cx="1435833" cy="1435833"/>
          </a:xfrm>
          <a:prstGeom prst="rect">
            <a:avLst/>
          </a:prstGeom>
        </p:spPr>
      </p:pic>
      <p:pic>
        <p:nvPicPr>
          <p:cNvPr id="10" name="Picture 9" descr="A pink diamond on a black background&#10;&#10;Description automatically generated">
            <a:extLst>
              <a:ext uri="{FF2B5EF4-FFF2-40B4-BE49-F238E27FC236}">
                <a16:creationId xmlns:a16="http://schemas.microsoft.com/office/drawing/2014/main" id="{4AE606B0-8ABD-19DE-7BA3-E045474983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61501" y="939187"/>
            <a:ext cx="513015" cy="513015"/>
          </a:xfrm>
          <a:prstGeom prst="rect">
            <a:avLst/>
          </a:prstGeom>
        </p:spPr>
      </p:pic>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EA067E"/>
            </a:solidFill>
          </a:ln>
        </p:spPr>
        <p:style>
          <a:lnRef idx="1">
            <a:schemeClr val="accent1"/>
          </a:lnRef>
          <a:fillRef idx="0">
            <a:schemeClr val="accent1"/>
          </a:fillRef>
          <a:effectRef idx="0">
            <a:schemeClr val="accent1"/>
          </a:effectRef>
          <a:fontRef idx="minor">
            <a:schemeClr val="tx1"/>
          </a:fontRef>
        </p:style>
      </p:cxnSp>
      <p:pic>
        <p:nvPicPr>
          <p:cNvPr id="14" name="Picture 13" descr="A pink and black diamond&#10;&#10;Description automatically generated">
            <a:extLst>
              <a:ext uri="{FF2B5EF4-FFF2-40B4-BE49-F238E27FC236}">
                <a16:creationId xmlns:a16="http://schemas.microsoft.com/office/drawing/2014/main" id="{B800305A-0BEE-9D13-57D1-DD18CC4AD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5182" y="-676934"/>
            <a:ext cx="1435833" cy="1435833"/>
          </a:xfrm>
          <a:prstGeom prst="rect">
            <a:avLst/>
          </a:prstGeom>
        </p:spPr>
      </p:pic>
      <p:pic>
        <p:nvPicPr>
          <p:cNvPr id="15" name="Picture 14" descr="A pink and black diamond&#10;&#10;Description automatically generated">
            <a:extLst>
              <a:ext uri="{FF2B5EF4-FFF2-40B4-BE49-F238E27FC236}">
                <a16:creationId xmlns:a16="http://schemas.microsoft.com/office/drawing/2014/main" id="{A9547F25-24FE-3837-DCC1-1EDF2F1BA7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6162" y="1244044"/>
            <a:ext cx="639938" cy="639938"/>
          </a:xfrm>
          <a:prstGeom prst="rect">
            <a:avLst/>
          </a:prstGeom>
        </p:spPr>
      </p:pic>
      <p:pic>
        <p:nvPicPr>
          <p:cNvPr id="16" name="Picture 15" descr="A pink and black diamond&#10;&#10;Description automatically generated">
            <a:extLst>
              <a:ext uri="{FF2B5EF4-FFF2-40B4-BE49-F238E27FC236}">
                <a16:creationId xmlns:a16="http://schemas.microsoft.com/office/drawing/2014/main" id="{B683C9A5-06FD-D320-1718-8D2687CC6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3800" y="1423772"/>
            <a:ext cx="1222905" cy="1222905"/>
          </a:xfrm>
          <a:prstGeom prst="rect">
            <a:avLst/>
          </a:prstGeom>
        </p:spPr>
      </p:pic>
      <p:pic>
        <p:nvPicPr>
          <p:cNvPr id="29" name="Picture 28" descr="A pink diamond on a black background&#10;&#10;Description automatically generated">
            <a:extLst>
              <a:ext uri="{FF2B5EF4-FFF2-40B4-BE49-F238E27FC236}">
                <a16:creationId xmlns:a16="http://schemas.microsoft.com/office/drawing/2014/main" id="{0C3ADEDF-843A-0694-56E0-77AFC32D82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92145" y="171492"/>
            <a:ext cx="1149414" cy="1149414"/>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D6988B2B-2724-996D-32E6-48238561C8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87329" y="2216727"/>
            <a:ext cx="266471" cy="266471"/>
          </a:xfrm>
          <a:prstGeom prst="rect">
            <a:avLst/>
          </a:prstGeom>
        </p:spPr>
      </p:pic>
    </p:spTree>
    <p:extLst>
      <p:ext uri="{BB962C8B-B14F-4D97-AF65-F5344CB8AC3E}">
        <p14:creationId xmlns:p14="http://schemas.microsoft.com/office/powerpoint/2010/main" val="26438480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8454CF-AD43-61AD-EB9B-5BC5EA22DC5F}"/>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t>1/21/2024</a:t>
            </a:fld>
            <a:endParaRPr lang="en-US"/>
          </a:p>
        </p:txBody>
      </p:sp>
      <p:sp>
        <p:nvSpPr>
          <p:cNvPr id="3" name="Footer Placeholder 2">
            <a:extLst>
              <a:ext uri="{FF2B5EF4-FFF2-40B4-BE49-F238E27FC236}">
                <a16:creationId xmlns:a16="http://schemas.microsoft.com/office/drawing/2014/main" id="{3D5EF5EF-D546-3A20-44B7-0CF856EC489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4" name="Slide Number Placeholder 3">
            <a:extLst>
              <a:ext uri="{FF2B5EF4-FFF2-40B4-BE49-F238E27FC236}">
                <a16:creationId xmlns:a16="http://schemas.microsoft.com/office/drawing/2014/main" id="{40D082DD-1AD7-7FEC-D9CA-ACE86EF13D36}"/>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t>‹#›</a:t>
            </a:fld>
            <a:endParaRPr lang="en-US"/>
          </a:p>
        </p:txBody>
      </p:sp>
    </p:spTree>
    <p:extLst>
      <p:ext uri="{BB962C8B-B14F-4D97-AF65-F5344CB8AC3E}">
        <p14:creationId xmlns:p14="http://schemas.microsoft.com/office/powerpoint/2010/main" val="11128370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9960-406F-4187-A0E6-BD19C684039A}"/>
              </a:ext>
            </a:extLst>
          </p:cNvPr>
          <p:cNvSpPr>
            <a:spLocks noGrp="1"/>
          </p:cNvSpPr>
          <p:nvPr>
            <p:ph type="ctrTitle"/>
          </p:nvPr>
        </p:nvSpPr>
        <p:spPr>
          <a:xfrm>
            <a:off x="1249326" y="919716"/>
            <a:ext cx="8504275" cy="3551275"/>
          </a:xfrm>
        </p:spPr>
        <p:txBody>
          <a:bodyPr anchor="b">
            <a:normAutofit/>
          </a:bodyPr>
          <a:lstStyle>
            <a:lvl1pPr algn="l">
              <a:lnSpc>
                <a:spcPct val="100000"/>
              </a:lnSpc>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27E7FE-647D-4B2F-BA13-AB3ED4C5CF5A}"/>
              </a:ext>
            </a:extLst>
          </p:cNvPr>
          <p:cNvSpPr>
            <a:spLocks noGrp="1"/>
          </p:cNvSpPr>
          <p:nvPr>
            <p:ph type="subTitle" idx="1"/>
          </p:nvPr>
        </p:nvSpPr>
        <p:spPr>
          <a:xfrm>
            <a:off x="1249326" y="4795284"/>
            <a:ext cx="8504275" cy="1084522"/>
          </a:xfrm>
        </p:spPr>
        <p:txBody>
          <a:bodyPr>
            <a:normAutofit/>
          </a:bodyPr>
          <a:lstStyle>
            <a:lvl1pPr marL="0" indent="0" algn="l">
              <a:lnSpc>
                <a:spcPct val="120000"/>
              </a:lnSpc>
              <a:buNone/>
              <a:defRPr sz="16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A5EF785-E0A7-4496-A5BA-49B0156F2628}"/>
              </a:ext>
            </a:extLst>
          </p:cNvPr>
          <p:cNvSpPr>
            <a:spLocks noGrp="1"/>
          </p:cNvSpPr>
          <p:nvPr>
            <p:ph type="dt" sz="half" idx="10"/>
          </p:nvPr>
        </p:nvSpPr>
        <p:spPr>
          <a:xfrm>
            <a:off x="8964706" y="6433202"/>
            <a:ext cx="2426446" cy="367841"/>
          </a:xfrm>
        </p:spPr>
        <p:txBody>
          <a:bodyPr/>
          <a:lstStyle/>
          <a:p>
            <a:fld id="{32637B58-87C1-446D-BDA9-B06F4BCF7782}" type="datetimeFigureOut">
              <a:rPr lang="en-US" smtClean="0"/>
              <a:t>1/21/2024</a:t>
            </a:fld>
            <a:endParaRPr lang="en-US"/>
          </a:p>
        </p:txBody>
      </p:sp>
      <p:sp>
        <p:nvSpPr>
          <p:cNvPr id="5" name="Footer Placeholder 4">
            <a:extLst>
              <a:ext uri="{FF2B5EF4-FFF2-40B4-BE49-F238E27FC236}">
                <a16:creationId xmlns:a16="http://schemas.microsoft.com/office/drawing/2014/main" id="{4742C627-38A1-4A14-8822-D8D33751C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BE346-5F34-48CD-8928-DA8567AEDD15}"/>
              </a:ext>
            </a:extLst>
          </p:cNvPr>
          <p:cNvSpPr>
            <a:spLocks noGrp="1"/>
          </p:cNvSpPr>
          <p:nvPr>
            <p:ph type="sldNum" sz="quarter" idx="12"/>
          </p:nvPr>
        </p:nvSpPr>
        <p:spPr>
          <a:xfrm>
            <a:off x="11391152" y="6433203"/>
            <a:ext cx="702781" cy="367842"/>
          </a:xfrm>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35729286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CB06-0454-4BF1-8011-F8B1A9595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920A70-D33B-4461-B74C-3F59ADB16141}"/>
              </a:ext>
            </a:extLst>
          </p:cNvPr>
          <p:cNvSpPr>
            <a:spLocks noGrp="1"/>
          </p:cNvSpPr>
          <p:nvPr>
            <p:ph sz="half" idx="1"/>
          </p:nvPr>
        </p:nvSpPr>
        <p:spPr>
          <a:xfrm>
            <a:off x="1408813" y="2163725"/>
            <a:ext cx="4610986" cy="4013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881BDF9-836E-431C-8EFA-417A9BEE9F4B}"/>
              </a:ext>
            </a:extLst>
          </p:cNvPr>
          <p:cNvSpPr>
            <a:spLocks noGrp="1"/>
          </p:cNvSpPr>
          <p:nvPr>
            <p:ph sz="half" idx="2"/>
          </p:nvPr>
        </p:nvSpPr>
        <p:spPr>
          <a:xfrm>
            <a:off x="6257260" y="2163725"/>
            <a:ext cx="4853763" cy="4013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CBD9F59-B591-4E2F-899E-3CA78CE82D45}"/>
              </a:ext>
            </a:extLst>
          </p:cNvPr>
          <p:cNvSpPr>
            <a:spLocks noGrp="1"/>
          </p:cNvSpPr>
          <p:nvPr>
            <p:ph type="dt" sz="half" idx="10"/>
          </p:nvPr>
        </p:nvSpPr>
        <p:spPr/>
        <p:txBody>
          <a:bodyPr/>
          <a:lstStyle/>
          <a:p>
            <a:fld id="{32637B58-87C1-446D-BDA9-B06F4BCF7782}" type="datetimeFigureOut">
              <a:rPr lang="en-US" smtClean="0"/>
              <a:t>1/21/2024</a:t>
            </a:fld>
            <a:endParaRPr lang="en-US"/>
          </a:p>
        </p:txBody>
      </p:sp>
      <p:sp>
        <p:nvSpPr>
          <p:cNvPr id="6" name="Footer Placeholder 5">
            <a:extLst>
              <a:ext uri="{FF2B5EF4-FFF2-40B4-BE49-F238E27FC236}">
                <a16:creationId xmlns:a16="http://schemas.microsoft.com/office/drawing/2014/main" id="{046CFD12-B3EC-432C-B264-8AB571CAA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3CBBA-71B3-4857-80E7-525E89FD903F}"/>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1797491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7484" y="13083"/>
            <a:ext cx="12192000" cy="6858000"/>
          </a:xfrm>
          <a:prstGeom prst="rect">
            <a:avLst/>
          </a:prstGeom>
          <a:solidFill>
            <a:srgbClr val="7223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urple diamond shaped object&#10;&#10;Description automatically generated">
            <a:extLst>
              <a:ext uri="{FF2B5EF4-FFF2-40B4-BE49-F238E27FC236}">
                <a16:creationId xmlns:a16="http://schemas.microsoft.com/office/drawing/2014/main" id="{9FF96AD8-7E58-3FA9-C3C8-7A97B3601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5771" y="386075"/>
            <a:ext cx="8891870" cy="8891870"/>
          </a:xfrm>
          <a:prstGeom prst="rect">
            <a:avLst/>
          </a:prstGeom>
        </p:spPr>
      </p:pic>
      <p:pic>
        <p:nvPicPr>
          <p:cNvPr id="11" name="Picture 10" descr="A purple diamond on a black background&#10;&#10;Description automatically generated">
            <a:extLst>
              <a:ext uri="{FF2B5EF4-FFF2-40B4-BE49-F238E27FC236}">
                <a16:creationId xmlns:a16="http://schemas.microsoft.com/office/drawing/2014/main" id="{A79F8670-E56E-3923-BB8B-F3F4768B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6107" y="672241"/>
            <a:ext cx="7973879" cy="7973879"/>
          </a:xfrm>
          <a:prstGeom prst="rect">
            <a:avLst/>
          </a:prstGeom>
        </p:spPr>
      </p:pic>
      <p:pic>
        <p:nvPicPr>
          <p:cNvPr id="7" name="Picture 6" descr="A child wearing glasses and headphones&#10;&#10;Description automatically generated">
            <a:extLst>
              <a:ext uri="{FF2B5EF4-FFF2-40B4-BE49-F238E27FC236}">
                <a16:creationId xmlns:a16="http://schemas.microsoft.com/office/drawing/2014/main" id="{F939288C-318D-AE69-4416-E9EEA84FE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054" y="1525798"/>
            <a:ext cx="6213056" cy="6213056"/>
          </a:xfrm>
          <a:prstGeom prst="rect">
            <a:avLst/>
          </a:prstGeom>
        </p:spPr>
      </p:pic>
      <p:pic>
        <p:nvPicPr>
          <p:cNvPr id="15" name="Picture 14">
            <a:extLst>
              <a:ext uri="{FF2B5EF4-FFF2-40B4-BE49-F238E27FC236}">
                <a16:creationId xmlns:a16="http://schemas.microsoft.com/office/drawing/2014/main" id="{CD1EC2BC-DE2B-319A-DFD0-8D2280DFC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21" name="Text Placeholder 88">
            <a:extLst>
              <a:ext uri="{FF2B5EF4-FFF2-40B4-BE49-F238E27FC236}">
                <a16:creationId xmlns:a16="http://schemas.microsoft.com/office/drawing/2014/main" id="{9D8BDCB4-2C04-8017-9DAD-D5FE4B15926F}"/>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22" name="Text Placeholder 86">
            <a:extLst>
              <a:ext uri="{FF2B5EF4-FFF2-40B4-BE49-F238E27FC236}">
                <a16:creationId xmlns:a16="http://schemas.microsoft.com/office/drawing/2014/main" id="{86908039-4E82-0BE3-9D23-623EDC91797C}"/>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1471680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0" y="-6540"/>
            <a:ext cx="12192000" cy="6858000"/>
          </a:xfrm>
          <a:prstGeom prst="rect">
            <a:avLst/>
          </a:prstGeom>
          <a:solidFill>
            <a:srgbClr val="BF0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nk diamond on a black background&#10;&#10;Description automatically generated">
            <a:extLst>
              <a:ext uri="{FF2B5EF4-FFF2-40B4-BE49-F238E27FC236}">
                <a16:creationId xmlns:a16="http://schemas.microsoft.com/office/drawing/2014/main" id="{18B63C59-28EE-ED5A-82E3-67B9722316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7854" y="4632326"/>
            <a:ext cx="4129489" cy="4129489"/>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F40B7578-FDC6-594E-6552-979A85098D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6650" y="5459628"/>
            <a:ext cx="989003" cy="989003"/>
          </a:xfrm>
          <a:prstGeom prst="rect">
            <a:avLst/>
          </a:prstGeom>
        </p:spPr>
      </p:pic>
      <p:pic>
        <p:nvPicPr>
          <p:cNvPr id="10" name="Picture 9" descr="A pink and black diamond&#10;&#10;Description automatically generated">
            <a:extLst>
              <a:ext uri="{FF2B5EF4-FFF2-40B4-BE49-F238E27FC236}">
                <a16:creationId xmlns:a16="http://schemas.microsoft.com/office/drawing/2014/main" id="{0F3A6FD1-7665-5CC7-F677-1F24F1DF6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871" y="2146146"/>
            <a:ext cx="8152782" cy="8152782"/>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957463D0-5A4E-7FC0-69A7-23A0FBD635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6034" y="3509963"/>
            <a:ext cx="5451967" cy="5451967"/>
          </a:xfrm>
          <a:prstGeom prst="rect">
            <a:avLst/>
          </a:prstGeom>
        </p:spPr>
      </p:pic>
      <p:pic>
        <p:nvPicPr>
          <p:cNvPr id="13" name="Picture 12" descr="A pink and black diamond&#10;&#10;Description automatically generated">
            <a:extLst>
              <a:ext uri="{FF2B5EF4-FFF2-40B4-BE49-F238E27FC236}">
                <a16:creationId xmlns:a16="http://schemas.microsoft.com/office/drawing/2014/main" id="{6071702A-7AA3-456A-0C15-A4F0929AAD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5840" y="-1405956"/>
            <a:ext cx="4159917" cy="4159917"/>
          </a:xfrm>
          <a:prstGeom prst="rect">
            <a:avLst/>
          </a:prstGeom>
        </p:spPr>
      </p:pic>
      <p:pic>
        <p:nvPicPr>
          <p:cNvPr id="14" name="Picture 13">
            <a:extLst>
              <a:ext uri="{FF2B5EF4-FFF2-40B4-BE49-F238E27FC236}">
                <a16:creationId xmlns:a16="http://schemas.microsoft.com/office/drawing/2014/main" id="{7BBE5491-7E40-D843-EFD9-84647D60B4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17" name="Text Placeholder 88">
            <a:extLst>
              <a:ext uri="{FF2B5EF4-FFF2-40B4-BE49-F238E27FC236}">
                <a16:creationId xmlns:a16="http://schemas.microsoft.com/office/drawing/2014/main" id="{3139B509-F003-EF93-EBAD-0AA371562B7A}"/>
              </a:ext>
            </a:extLst>
          </p:cNvPr>
          <p:cNvSpPr>
            <a:spLocks noGrp="1"/>
          </p:cNvSpPr>
          <p:nvPr>
            <p:ph type="body" sz="quarter" idx="13"/>
          </p:nvPr>
        </p:nvSpPr>
        <p:spPr>
          <a:xfrm>
            <a:off x="892971" y="3366295"/>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36E20D99-A512-D395-FFF1-5A4E954D30B6}"/>
              </a:ext>
            </a:extLst>
          </p:cNvPr>
          <p:cNvSpPr>
            <a:spLocks noGrp="1"/>
          </p:cNvSpPr>
          <p:nvPr>
            <p:ph type="body" sz="quarter" idx="10" hasCustomPrompt="1"/>
          </p:nvPr>
        </p:nvSpPr>
        <p:spPr>
          <a:xfrm>
            <a:off x="892971" y="2234512"/>
            <a:ext cx="771762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2681825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12" name="Picture 11" descr="A blue diamond shaped object&#10;&#10;Description automatically generated">
            <a:extLst>
              <a:ext uri="{FF2B5EF4-FFF2-40B4-BE49-F238E27FC236}">
                <a16:creationId xmlns:a16="http://schemas.microsoft.com/office/drawing/2014/main" id="{59D4173A-0FD7-051F-FCF7-AA3E12626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pic>
        <p:nvPicPr>
          <p:cNvPr id="16" name="Picture 15" descr="A blue diamond shaped object on a black background&#10;&#10;Description automatically generated">
            <a:extLst>
              <a:ext uri="{FF2B5EF4-FFF2-40B4-BE49-F238E27FC236}">
                <a16:creationId xmlns:a16="http://schemas.microsoft.com/office/drawing/2014/main" id="{F0AD906B-B864-F766-CAE3-546EEC56C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sp>
        <p:nvSpPr>
          <p:cNvPr id="20" name="Text Placeholder 86">
            <a:extLst>
              <a:ext uri="{FF2B5EF4-FFF2-40B4-BE49-F238E27FC236}">
                <a16:creationId xmlns:a16="http://schemas.microsoft.com/office/drawing/2014/main" id="{690781E1-33BE-CBEF-7182-1B3C1B52BCAD}"/>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21" name="Text Placeholder 88">
            <a:extLst>
              <a:ext uri="{FF2B5EF4-FFF2-40B4-BE49-F238E27FC236}">
                <a16:creationId xmlns:a16="http://schemas.microsoft.com/office/drawing/2014/main" id="{443BA69B-E6A4-BC5E-7D89-DFDF60BCA14F}"/>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686245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4" name="Picture 3" descr="A yellow diamond on a black background&#10;&#10;Description automatically generated">
            <a:extLst>
              <a:ext uri="{FF2B5EF4-FFF2-40B4-BE49-F238E27FC236}">
                <a16:creationId xmlns:a16="http://schemas.microsoft.com/office/drawing/2014/main" id="{34A42641-F80F-F3FA-9F21-5007C79566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0455" y="-246393"/>
            <a:ext cx="1471880" cy="1471880"/>
          </a:xfrm>
          <a:prstGeom prst="rect">
            <a:avLst/>
          </a:prstGeom>
        </p:spPr>
      </p:pic>
      <p:pic>
        <p:nvPicPr>
          <p:cNvPr id="2" name="Picture 1" descr="A green diamond shaped object&#10;&#10;Description automatically generated">
            <a:extLst>
              <a:ext uri="{FF2B5EF4-FFF2-40B4-BE49-F238E27FC236}">
                <a16:creationId xmlns:a16="http://schemas.microsoft.com/office/drawing/2014/main" id="{FCF64FD4-E8C3-43BC-6174-B5A857D29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6" name="Text Placeholder 86">
            <a:extLst>
              <a:ext uri="{FF2B5EF4-FFF2-40B4-BE49-F238E27FC236}">
                <a16:creationId xmlns:a16="http://schemas.microsoft.com/office/drawing/2014/main" id="{FFA79E92-C68A-8E03-D325-D7DDE08D7792}"/>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7" name="Text Placeholder 88">
            <a:extLst>
              <a:ext uri="{FF2B5EF4-FFF2-40B4-BE49-F238E27FC236}">
                <a16:creationId xmlns:a16="http://schemas.microsoft.com/office/drawing/2014/main" id="{F1427DD8-BD9E-BCF1-BBE1-08322F1BDEB1}"/>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4042911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5" name="Picture 4" descr="A purple diamond shaped object&#10;&#10;Description automatically generated">
            <a:extLst>
              <a:ext uri="{FF2B5EF4-FFF2-40B4-BE49-F238E27FC236}">
                <a16:creationId xmlns:a16="http://schemas.microsoft.com/office/drawing/2014/main" id="{69200790-A1E8-4922-7FB9-A6BCA8EA33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pic>
        <p:nvPicPr>
          <p:cNvPr id="3" name="Picture 2" descr="A purple diamond with black background&#10;&#10;Description automatically generated">
            <a:extLst>
              <a:ext uri="{FF2B5EF4-FFF2-40B4-BE49-F238E27FC236}">
                <a16:creationId xmlns:a16="http://schemas.microsoft.com/office/drawing/2014/main" id="{BCB4DAA2-BF78-0361-4697-E5AE7A747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3" name="Text Placeholder 86">
            <a:extLst>
              <a:ext uri="{FF2B5EF4-FFF2-40B4-BE49-F238E27FC236}">
                <a16:creationId xmlns:a16="http://schemas.microsoft.com/office/drawing/2014/main" id="{41D62B7B-8B56-EA73-4AB9-20608B9FB641}"/>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4" name="Text Placeholder 88">
            <a:extLst>
              <a:ext uri="{FF2B5EF4-FFF2-40B4-BE49-F238E27FC236}">
                <a16:creationId xmlns:a16="http://schemas.microsoft.com/office/drawing/2014/main" id="{0A7A31A2-B2B2-76BD-A5F6-FAC89A761633}"/>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3044573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4">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1/21/2024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itting on a couch using a computer&#10;&#10;Description automatically generated">
            <a:extLst>
              <a:ext uri="{FF2B5EF4-FFF2-40B4-BE49-F238E27FC236}">
                <a16:creationId xmlns:a16="http://schemas.microsoft.com/office/drawing/2014/main" id="{FD73632F-BEDF-F796-34E8-DB7827A26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010" y="-971550"/>
            <a:ext cx="8801100" cy="8801100"/>
          </a:xfrm>
          <a:prstGeom prst="rect">
            <a:avLst/>
          </a:prstGeom>
        </p:spPr>
      </p:pic>
      <p:pic>
        <p:nvPicPr>
          <p:cNvPr id="9" name="Picture 8" descr="A purple diamond on a black background&#10;&#10;Description automatically generated">
            <a:extLst>
              <a:ext uri="{FF2B5EF4-FFF2-40B4-BE49-F238E27FC236}">
                <a16:creationId xmlns:a16="http://schemas.microsoft.com/office/drawing/2014/main" id="{4950CEC1-B62F-AEDE-5B21-1D62896F6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 y="-1921296"/>
            <a:ext cx="4358640" cy="4358640"/>
          </a:xfrm>
          <a:prstGeom prst="rect">
            <a:avLst/>
          </a:prstGeom>
        </p:spPr>
      </p:pic>
      <p:pic>
        <p:nvPicPr>
          <p:cNvPr id="10" name="Picture 9" descr="A purple diamond on a black background&#10;&#10;Description automatically generated">
            <a:extLst>
              <a:ext uri="{FF2B5EF4-FFF2-40B4-BE49-F238E27FC236}">
                <a16:creationId xmlns:a16="http://schemas.microsoft.com/office/drawing/2014/main" id="{0C8DA0AD-6D84-ABB8-1EE2-338BC978FF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2340" y="4678680"/>
            <a:ext cx="4358640" cy="4358640"/>
          </a:xfrm>
          <a:prstGeom prst="rect">
            <a:avLst/>
          </a:prstGeom>
        </p:spPr>
      </p:pic>
      <p:sp>
        <p:nvSpPr>
          <p:cNvPr id="16" name="Text Placeholder 88">
            <a:extLst>
              <a:ext uri="{FF2B5EF4-FFF2-40B4-BE49-F238E27FC236}">
                <a16:creationId xmlns:a16="http://schemas.microsoft.com/office/drawing/2014/main" id="{227667AB-E6B6-524E-BF49-C0EE4B03DE84}"/>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7" name="Text Placeholder 86">
            <a:extLst>
              <a:ext uri="{FF2B5EF4-FFF2-40B4-BE49-F238E27FC236}">
                <a16:creationId xmlns:a16="http://schemas.microsoft.com/office/drawing/2014/main" id="{26013C7D-6F61-109D-B5F3-D32B2F765A3B}"/>
              </a:ext>
            </a:extLst>
          </p:cNvPr>
          <p:cNvSpPr>
            <a:spLocks noGrp="1"/>
          </p:cNvSpPr>
          <p:nvPr>
            <p:ph type="body" sz="quarter" idx="14"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2374312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5">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1/21/2024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D2DB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erson and a child playing basketball&#10;&#10;Description automatically generated">
            <a:extLst>
              <a:ext uri="{FF2B5EF4-FFF2-40B4-BE49-F238E27FC236}">
                <a16:creationId xmlns:a16="http://schemas.microsoft.com/office/drawing/2014/main" id="{1EBD40A7-4742-90BC-DF06-9D3FB4384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0340" y="-907308"/>
            <a:ext cx="8801100" cy="8801100"/>
          </a:xfrm>
          <a:prstGeom prst="rect">
            <a:avLst/>
          </a:prstGeom>
        </p:spPr>
      </p:pic>
      <p:pic>
        <p:nvPicPr>
          <p:cNvPr id="11" name="Picture 10" descr="A green diamond on a black background&#10;&#10;Description automatically generated">
            <a:extLst>
              <a:ext uri="{FF2B5EF4-FFF2-40B4-BE49-F238E27FC236}">
                <a16:creationId xmlns:a16="http://schemas.microsoft.com/office/drawing/2014/main" id="{36D0B19A-E677-A6C1-9179-8C73C4B07E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419" y="-1741118"/>
            <a:ext cx="4087022" cy="4087022"/>
          </a:xfrm>
          <a:prstGeom prst="rect">
            <a:avLst/>
          </a:prstGeom>
        </p:spPr>
      </p:pic>
      <p:pic>
        <p:nvPicPr>
          <p:cNvPr id="12" name="Picture 11" descr="A green diamond on a black background&#10;&#10;Description automatically generated">
            <a:extLst>
              <a:ext uri="{FF2B5EF4-FFF2-40B4-BE49-F238E27FC236}">
                <a16:creationId xmlns:a16="http://schemas.microsoft.com/office/drawing/2014/main" id="{63A11000-107D-0BC8-7ECE-0DE611078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2587" y="4814489"/>
            <a:ext cx="4087022" cy="4087022"/>
          </a:xfrm>
          <a:prstGeom prst="rect">
            <a:avLst/>
          </a:prstGeom>
        </p:spPr>
      </p:pic>
      <p:sp>
        <p:nvSpPr>
          <p:cNvPr id="17" name="Text Placeholder 86">
            <a:extLst>
              <a:ext uri="{FF2B5EF4-FFF2-40B4-BE49-F238E27FC236}">
                <a16:creationId xmlns:a16="http://schemas.microsoft.com/office/drawing/2014/main" id="{345B6D63-5779-FA1B-0A54-32A94F108B4F}"/>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8" name="Text Placeholder 88">
            <a:extLst>
              <a:ext uri="{FF2B5EF4-FFF2-40B4-BE49-F238E27FC236}">
                <a16:creationId xmlns:a16="http://schemas.microsoft.com/office/drawing/2014/main" id="{03790DE6-1EE7-1B7B-DF52-5CFE4BF0F515}"/>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3809845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6">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1/21/2024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EA06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howing something on a computer to a child&#10;&#10;Description automatically generated">
            <a:extLst>
              <a:ext uri="{FF2B5EF4-FFF2-40B4-BE49-F238E27FC236}">
                <a16:creationId xmlns:a16="http://schemas.microsoft.com/office/drawing/2014/main" id="{19B34D72-DDD2-869C-084D-0D42520FC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00" y="-834920"/>
            <a:ext cx="8801101" cy="8801101"/>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82312700-B45D-E00D-4A40-04C7CADB0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 y="-1744980"/>
            <a:ext cx="4084320" cy="4084320"/>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DE4B626B-8FD7-31DD-9DB4-8AE47286D2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4815840"/>
            <a:ext cx="4084320" cy="4084320"/>
          </a:xfrm>
          <a:prstGeom prst="rect">
            <a:avLst/>
          </a:prstGeom>
        </p:spPr>
      </p:pic>
      <p:sp>
        <p:nvSpPr>
          <p:cNvPr id="17" name="Text Placeholder 88">
            <a:extLst>
              <a:ext uri="{FF2B5EF4-FFF2-40B4-BE49-F238E27FC236}">
                <a16:creationId xmlns:a16="http://schemas.microsoft.com/office/drawing/2014/main" id="{DB92E3CF-AA8C-2585-B6C6-102496CC1F1B}"/>
              </a:ext>
            </a:extLst>
          </p:cNvPr>
          <p:cNvSpPr>
            <a:spLocks noGrp="1"/>
          </p:cNvSpPr>
          <p:nvPr>
            <p:ph type="body" sz="quarter" idx="13"/>
          </p:nvPr>
        </p:nvSpPr>
        <p:spPr>
          <a:xfrm>
            <a:off x="892971" y="3778670"/>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DEE37DFF-3D3B-9978-BC10-3E98934C7AE8}"/>
              </a:ext>
            </a:extLst>
          </p:cNvPr>
          <p:cNvSpPr>
            <a:spLocks noGrp="1"/>
          </p:cNvSpPr>
          <p:nvPr>
            <p:ph type="body" sz="quarter" idx="14" hasCustomPrompt="1"/>
          </p:nvPr>
        </p:nvSpPr>
        <p:spPr>
          <a:xfrm>
            <a:off x="892972" y="2234512"/>
            <a:ext cx="4707730"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3981979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891889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5D578E-95DA-0FDD-FCD4-AA0153E180A2}"/>
              </a:ext>
            </a:extLst>
          </p:cNvPr>
          <p:cNvSpPr>
            <a:spLocks noGrp="1"/>
          </p:cNvSpPr>
          <p:nvPr>
            <p:ph type="body" sz="quarter" idx="10"/>
          </p:nvPr>
        </p:nvSpPr>
        <p:spPr>
          <a:xfrm>
            <a:off x="255662" y="2419927"/>
            <a:ext cx="4906019" cy="1874982"/>
          </a:xfrm>
        </p:spPr>
        <p:txBody>
          <a:bodyPr>
            <a:normAutofit/>
          </a:bodyPr>
          <a:lstStyle/>
          <a:p>
            <a:r>
              <a:rPr lang="en-US" sz="2500" dirty="0">
                <a:latin typeface="+mn-lt"/>
              </a:rPr>
              <a:t>Math 7 B</a:t>
            </a:r>
            <a:br>
              <a:rPr lang="en-US" sz="2500" dirty="0">
                <a:latin typeface="+mn-lt"/>
              </a:rPr>
            </a:br>
            <a:r>
              <a:rPr lang="en-US" sz="2500" dirty="0">
                <a:latin typeface="+mn-lt"/>
              </a:rPr>
              <a:t>Unit 3: Angle Pairs</a:t>
            </a:r>
            <a:br>
              <a:rPr lang="en-US" sz="2500" dirty="0">
                <a:latin typeface="+mn-lt"/>
              </a:rPr>
            </a:br>
            <a:r>
              <a:rPr lang="en-US" sz="2500" dirty="0">
                <a:latin typeface="+mn-lt"/>
              </a:rPr>
              <a:t>Lesson 10: Find Missing Angles</a:t>
            </a:r>
          </a:p>
        </p:txBody>
      </p:sp>
    </p:spTree>
    <p:extLst>
      <p:ext uri="{BB962C8B-B14F-4D97-AF65-F5344CB8AC3E}">
        <p14:creationId xmlns:p14="http://schemas.microsoft.com/office/powerpoint/2010/main" val="1305003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6E06C-7BAC-697C-8B0A-DCE856FAB341}"/>
              </a:ext>
            </a:extLst>
          </p:cNvPr>
          <p:cNvSpPr>
            <a:spLocks noGrp="1"/>
          </p:cNvSpPr>
          <p:nvPr>
            <p:ph type="title"/>
          </p:nvPr>
        </p:nvSpPr>
        <p:spPr/>
        <p:txBody>
          <a:bodyPr/>
          <a:lstStyle/>
          <a:p>
            <a:r>
              <a:rPr lang="en-US" dirty="0"/>
              <a:t>Practice</a:t>
            </a:r>
          </a:p>
        </p:txBody>
      </p:sp>
      <p:pic>
        <p:nvPicPr>
          <p:cNvPr id="9" name="Content Placeholder 8">
            <a:extLst>
              <a:ext uri="{FF2B5EF4-FFF2-40B4-BE49-F238E27FC236}">
                <a16:creationId xmlns:a16="http://schemas.microsoft.com/office/drawing/2014/main" id="{DE844C59-F2F0-8588-2779-0C074E79D06F}"/>
              </a:ext>
            </a:extLst>
          </p:cNvPr>
          <p:cNvPicPr>
            <a:picLocks noGrp="1" noChangeAspect="1"/>
          </p:cNvPicPr>
          <p:nvPr>
            <p:ph idx="1"/>
          </p:nvPr>
        </p:nvPicPr>
        <p:blipFill>
          <a:blip r:embed="rId2"/>
          <a:stretch>
            <a:fillRect/>
          </a:stretch>
        </p:blipFill>
        <p:spPr>
          <a:xfrm>
            <a:off x="3043447" y="2009775"/>
            <a:ext cx="6365456" cy="4013200"/>
          </a:xfrm>
        </p:spPr>
      </p:pic>
    </p:spTree>
    <p:extLst>
      <p:ext uri="{BB962C8B-B14F-4D97-AF65-F5344CB8AC3E}">
        <p14:creationId xmlns:p14="http://schemas.microsoft.com/office/powerpoint/2010/main" val="3257708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923D1-E823-7DBC-C5C5-CAAA0EB10A14}"/>
              </a:ext>
            </a:extLst>
          </p:cNvPr>
          <p:cNvSpPr>
            <a:spLocks noGrp="1"/>
          </p:cNvSpPr>
          <p:nvPr>
            <p:ph type="title"/>
          </p:nvPr>
        </p:nvSpPr>
        <p:spPr/>
        <p:txBody>
          <a:bodyPr/>
          <a:lstStyle/>
          <a:p>
            <a:r>
              <a:rPr lang="en-US" dirty="0"/>
              <a:t>Solution</a:t>
            </a:r>
          </a:p>
        </p:txBody>
      </p:sp>
      <p:pic>
        <p:nvPicPr>
          <p:cNvPr id="4" name="Content Placeholder 3" descr="A math equation with black text&#10;&#10;Description automatically generated">
            <a:extLst>
              <a:ext uri="{FF2B5EF4-FFF2-40B4-BE49-F238E27FC236}">
                <a16:creationId xmlns:a16="http://schemas.microsoft.com/office/drawing/2014/main" id="{DFEC028D-6AFB-0544-1F25-420C4BCF9606}"/>
              </a:ext>
            </a:extLst>
          </p:cNvPr>
          <p:cNvPicPr>
            <a:picLocks noGrp="1" noChangeAspect="1"/>
          </p:cNvPicPr>
          <p:nvPr>
            <p:ph idx="1"/>
          </p:nvPr>
        </p:nvPicPr>
        <p:blipFill>
          <a:blip r:embed="rId2"/>
          <a:stretch>
            <a:fillRect/>
          </a:stretch>
        </p:blipFill>
        <p:spPr>
          <a:xfrm>
            <a:off x="3765810" y="2129644"/>
            <a:ext cx="3984577" cy="2452332"/>
          </a:xfrm>
        </p:spPr>
      </p:pic>
    </p:spTree>
    <p:extLst>
      <p:ext uri="{BB962C8B-B14F-4D97-AF65-F5344CB8AC3E}">
        <p14:creationId xmlns:p14="http://schemas.microsoft.com/office/powerpoint/2010/main" val="595765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614C1-AF81-A0AB-A20B-EB05E18A34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F16DA0-EEA8-8B32-C68F-4772893F0372}"/>
              </a:ext>
            </a:extLst>
          </p:cNvPr>
          <p:cNvSpPr>
            <a:spLocks noGrp="1"/>
          </p:cNvSpPr>
          <p:nvPr>
            <p:ph type="title"/>
          </p:nvPr>
        </p:nvSpPr>
        <p:spPr>
          <a:xfrm>
            <a:off x="1056279" y="978199"/>
            <a:ext cx="10515600" cy="729157"/>
          </a:xfrm>
        </p:spPr>
        <p:txBody>
          <a:bodyPr/>
          <a:lstStyle/>
          <a:p>
            <a:r>
              <a:rPr lang="en-US" dirty="0"/>
              <a:t>Practice</a:t>
            </a:r>
          </a:p>
        </p:txBody>
      </p:sp>
      <p:pic>
        <p:nvPicPr>
          <p:cNvPr id="3" name="Picture 2">
            <a:extLst>
              <a:ext uri="{FF2B5EF4-FFF2-40B4-BE49-F238E27FC236}">
                <a16:creationId xmlns:a16="http://schemas.microsoft.com/office/drawing/2014/main" id="{599C40A4-33B3-EE65-8DDC-6301776EE3AF}"/>
              </a:ext>
            </a:extLst>
          </p:cNvPr>
          <p:cNvPicPr>
            <a:picLocks noChangeAspect="1"/>
          </p:cNvPicPr>
          <p:nvPr/>
        </p:nvPicPr>
        <p:blipFill>
          <a:blip r:embed="rId2"/>
          <a:stretch>
            <a:fillRect/>
          </a:stretch>
        </p:blipFill>
        <p:spPr>
          <a:xfrm>
            <a:off x="4540511" y="1342777"/>
            <a:ext cx="6055768" cy="4619802"/>
          </a:xfrm>
          <a:prstGeom prst="rect">
            <a:avLst/>
          </a:prstGeom>
        </p:spPr>
      </p:pic>
    </p:spTree>
    <p:extLst>
      <p:ext uri="{BB962C8B-B14F-4D97-AF65-F5344CB8AC3E}">
        <p14:creationId xmlns:p14="http://schemas.microsoft.com/office/powerpoint/2010/main" val="3168439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59F74-8781-FEF3-F265-932F336A77B3}"/>
              </a:ext>
            </a:extLst>
          </p:cNvPr>
          <p:cNvSpPr>
            <a:spLocks noGrp="1"/>
          </p:cNvSpPr>
          <p:nvPr>
            <p:ph type="title"/>
          </p:nvPr>
        </p:nvSpPr>
        <p:spPr/>
        <p:txBody>
          <a:bodyPr/>
          <a:lstStyle/>
          <a:p>
            <a:r>
              <a:rPr lang="en-US" dirty="0"/>
              <a:t>Solution</a:t>
            </a:r>
          </a:p>
        </p:txBody>
      </p:sp>
      <p:pic>
        <p:nvPicPr>
          <p:cNvPr id="4" name="Content Placeholder 3" descr="A black text on a white background&#10;&#10;Description automatically generated">
            <a:extLst>
              <a:ext uri="{FF2B5EF4-FFF2-40B4-BE49-F238E27FC236}">
                <a16:creationId xmlns:a16="http://schemas.microsoft.com/office/drawing/2014/main" id="{102AD804-B709-72B1-5F32-3274264A1C19}"/>
              </a:ext>
            </a:extLst>
          </p:cNvPr>
          <p:cNvPicPr>
            <a:picLocks noGrp="1" noChangeAspect="1"/>
          </p:cNvPicPr>
          <p:nvPr>
            <p:ph idx="1"/>
          </p:nvPr>
        </p:nvPicPr>
        <p:blipFill>
          <a:blip r:embed="rId2"/>
          <a:stretch>
            <a:fillRect/>
          </a:stretch>
        </p:blipFill>
        <p:spPr>
          <a:xfrm>
            <a:off x="2487257" y="2301947"/>
            <a:ext cx="6905624" cy="1322979"/>
          </a:xfrm>
        </p:spPr>
      </p:pic>
    </p:spTree>
    <p:extLst>
      <p:ext uri="{BB962C8B-B14F-4D97-AF65-F5344CB8AC3E}">
        <p14:creationId xmlns:p14="http://schemas.microsoft.com/office/powerpoint/2010/main" val="6544708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0F2A5-1E42-9170-D4D9-B66E52BD12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FE633D-1AE9-8669-418E-83F3A873AFEE}"/>
              </a:ext>
            </a:extLst>
          </p:cNvPr>
          <p:cNvSpPr>
            <a:spLocks noGrp="1"/>
          </p:cNvSpPr>
          <p:nvPr>
            <p:ph type="title"/>
          </p:nvPr>
        </p:nvSpPr>
        <p:spPr/>
        <p:txBody>
          <a:bodyPr/>
          <a:lstStyle/>
          <a:p>
            <a:r>
              <a:rPr lang="en-US" dirty="0"/>
              <a:t>Practice</a:t>
            </a:r>
          </a:p>
        </p:txBody>
      </p:sp>
      <p:pic>
        <p:nvPicPr>
          <p:cNvPr id="4" name="Picture 3" descr="A diagram of a triangle with arrows&#10;&#10;Description automatically generated">
            <a:extLst>
              <a:ext uri="{FF2B5EF4-FFF2-40B4-BE49-F238E27FC236}">
                <a16:creationId xmlns:a16="http://schemas.microsoft.com/office/drawing/2014/main" id="{4DB4AFB3-B2B2-B3B8-C8A2-B92184B946E2}"/>
              </a:ext>
            </a:extLst>
          </p:cNvPr>
          <p:cNvPicPr>
            <a:picLocks noChangeAspect="1"/>
          </p:cNvPicPr>
          <p:nvPr/>
        </p:nvPicPr>
        <p:blipFill>
          <a:blip r:embed="rId2"/>
          <a:stretch>
            <a:fillRect/>
          </a:stretch>
        </p:blipFill>
        <p:spPr>
          <a:xfrm>
            <a:off x="5351689" y="664760"/>
            <a:ext cx="6143625" cy="5715000"/>
          </a:xfrm>
          <a:prstGeom prst="rect">
            <a:avLst/>
          </a:prstGeom>
        </p:spPr>
      </p:pic>
    </p:spTree>
    <p:extLst>
      <p:ext uri="{BB962C8B-B14F-4D97-AF65-F5344CB8AC3E}">
        <p14:creationId xmlns:p14="http://schemas.microsoft.com/office/powerpoint/2010/main" val="2931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F9DB6-1B7B-844F-27D0-E67CA5F86E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F5B209-1B06-D1B1-DF6F-8EB4660E5FD2}"/>
              </a:ext>
            </a:extLst>
          </p:cNvPr>
          <p:cNvSpPr>
            <a:spLocks noGrp="1"/>
          </p:cNvSpPr>
          <p:nvPr>
            <p:ph type="title"/>
          </p:nvPr>
        </p:nvSpPr>
        <p:spPr/>
        <p:txBody>
          <a:bodyPr/>
          <a:lstStyle/>
          <a:p>
            <a:r>
              <a:rPr lang="en-US" dirty="0"/>
              <a:t>Solution</a:t>
            </a:r>
          </a:p>
        </p:txBody>
      </p:sp>
      <p:pic>
        <p:nvPicPr>
          <p:cNvPr id="6" name="Picture 5" descr="A black text on a white background&#10;&#10;Description automatically generated">
            <a:extLst>
              <a:ext uri="{FF2B5EF4-FFF2-40B4-BE49-F238E27FC236}">
                <a16:creationId xmlns:a16="http://schemas.microsoft.com/office/drawing/2014/main" id="{B4A98FE5-4E5E-BC0B-B4F2-D429F15C9F78}"/>
              </a:ext>
            </a:extLst>
          </p:cNvPr>
          <p:cNvPicPr>
            <a:picLocks noChangeAspect="1"/>
          </p:cNvPicPr>
          <p:nvPr/>
        </p:nvPicPr>
        <p:blipFill>
          <a:blip r:embed="rId2"/>
          <a:stretch>
            <a:fillRect/>
          </a:stretch>
        </p:blipFill>
        <p:spPr>
          <a:xfrm>
            <a:off x="2766658" y="1973382"/>
            <a:ext cx="4861730" cy="1296252"/>
          </a:xfrm>
          <a:prstGeom prst="rect">
            <a:avLst/>
          </a:prstGeom>
        </p:spPr>
      </p:pic>
    </p:spTree>
    <p:extLst>
      <p:ext uri="{BB962C8B-B14F-4D97-AF65-F5344CB8AC3E}">
        <p14:creationId xmlns:p14="http://schemas.microsoft.com/office/powerpoint/2010/main" val="2820251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6977DDE-5B27-683A-1EF1-64962742C6D3}"/>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a:t>Architects use angles to create structures that are safe and functional.</a:t>
            </a:r>
          </a:p>
          <a:p>
            <a:r>
              <a:rPr lang="en-US"/>
              <a:t>Angles help determine how load is distributed on a structure.</a:t>
            </a:r>
          </a:p>
          <a:p>
            <a:r>
              <a:rPr lang="en-US"/>
              <a:t>Angles can be used to calculate how much material is needed for a project.</a:t>
            </a:r>
          </a:p>
        </p:txBody>
      </p:sp>
      <p:sp>
        <p:nvSpPr>
          <p:cNvPr id="2" name="Title 1">
            <a:extLst>
              <a:ext uri="{FF2B5EF4-FFF2-40B4-BE49-F238E27FC236}">
                <a16:creationId xmlns:a16="http://schemas.microsoft.com/office/drawing/2014/main" id="{721239E9-D6BB-30C6-9F35-03C831D1262E}"/>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sz="4100"/>
              <a:t>Real World Application: Architectural Design</a:t>
            </a:r>
          </a:p>
        </p:txBody>
      </p:sp>
      <p:pic>
        <p:nvPicPr>
          <p:cNvPr id="5" name="Content Placeholder 4" descr="3d wireframe of a modern architectural building complex (view of the main facade) - perspective view, white sky -  (XL - 12,2 Mp image, on white background)">
            <a:extLst>
              <a:ext uri="{FF2B5EF4-FFF2-40B4-BE49-F238E27FC236}">
                <a16:creationId xmlns:a16="http://schemas.microsoft.com/office/drawing/2014/main" id="{684AC0C9-E580-4A92-8F79-D3A43286F493}"/>
              </a:ext>
            </a:extLst>
          </p:cNvPr>
          <p:cNvPicPr>
            <a:picLocks noGrp="1" noChangeAspect="1"/>
          </p:cNvPicPr>
          <p:nvPr>
            <p:ph sz="half" idx="13"/>
          </p:nvPr>
        </p:nvPicPr>
        <p:blipFill>
          <a:blip r:embed="rId3"/>
          <a:stretch>
            <a:fillRect/>
          </a:stretch>
        </p:blipFill>
        <p:spPr>
          <a:xfrm>
            <a:off x="6587333" y="2024408"/>
            <a:ext cx="4351338" cy="4351338"/>
          </a:xfrm>
          <a:prstGeom prst="rect">
            <a:avLst/>
          </a:prstGeom>
          <a:noFill/>
        </p:spPr>
      </p:pic>
    </p:spTree>
    <p:extLst>
      <p:ext uri="{BB962C8B-B14F-4D97-AF65-F5344CB8AC3E}">
        <p14:creationId xmlns:p14="http://schemas.microsoft.com/office/powerpoint/2010/main" val="2750836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5655ACA-C92B-BDA3-DDA8-DC04B9CA60D3}"/>
              </a:ext>
            </a:extLst>
          </p:cNvPr>
          <p:cNvSpPr>
            <a:spLocks noGrp="1"/>
          </p:cNvSpPr>
          <p:nvPr>
            <p:ph sz="half" idx="1"/>
          </p:nvPr>
        </p:nvSpPr>
        <p:spPr/>
        <p:txBody>
          <a:bodyPr vert="horz" lIns="91440" tIns="45720" rIns="91440" bIns="45720" rtlCol="0">
            <a:normAutofit/>
          </a:bodyPr>
          <a:lstStyle/>
          <a:p>
            <a:pPr>
              <a:lnSpc>
                <a:spcPct val="110000"/>
              </a:lnSpc>
            </a:pPr>
            <a:r>
              <a:rPr lang="en-US" sz="1600"/>
              <a:t>Understanding angle relationships can help in solving mathematical and real-life problems. You may have used a single type of angle relationship in a math problem. In real life, however, figures are usually much more complex and have many types of angles.</a:t>
            </a:r>
          </a:p>
          <a:p>
            <a:pPr>
              <a:lnSpc>
                <a:spcPct val="110000"/>
              </a:lnSpc>
            </a:pPr>
            <a:r>
              <a:rPr lang="en-US" sz="1600"/>
              <a:t> Supplementary angles are two angles whose measures have a sum of 180 degrees. </a:t>
            </a:r>
          </a:p>
          <a:p>
            <a:pPr>
              <a:lnSpc>
                <a:spcPct val="110000"/>
              </a:lnSpc>
            </a:pPr>
            <a:r>
              <a:rPr lang="en-US" sz="1600"/>
              <a:t>Complementary angles have a sum of 90 degrees. </a:t>
            </a:r>
          </a:p>
          <a:p>
            <a:pPr>
              <a:lnSpc>
                <a:spcPct val="110000"/>
              </a:lnSpc>
            </a:pPr>
            <a:r>
              <a:rPr lang="en-US" sz="1600"/>
              <a:t>Vertical angles are equal angles that share a vertex and are located directly across from each other. </a:t>
            </a:r>
          </a:p>
          <a:p>
            <a:pPr>
              <a:lnSpc>
                <a:spcPct val="110000"/>
              </a:lnSpc>
            </a:pPr>
            <a:r>
              <a:rPr lang="en-US" sz="1600"/>
              <a:t>Finally, adjacent angles share a vertex and one side. </a:t>
            </a:r>
          </a:p>
        </p:txBody>
      </p:sp>
      <p:sp>
        <p:nvSpPr>
          <p:cNvPr id="2" name="Title 1">
            <a:extLst>
              <a:ext uri="{FF2B5EF4-FFF2-40B4-BE49-F238E27FC236}">
                <a16:creationId xmlns:a16="http://schemas.microsoft.com/office/drawing/2014/main" id="{55FC9966-02CF-062F-E2CF-A8ED8E047D78}"/>
              </a:ext>
            </a:extLst>
          </p:cNvPr>
          <p:cNvSpPr>
            <a:spLocks noGrp="1"/>
          </p:cNvSpPr>
          <p:nvPr>
            <p:ph type="title"/>
          </p:nvPr>
        </p:nvSpPr>
        <p:spPr/>
        <p:txBody>
          <a:bodyPr vert="horz" lIns="91440" tIns="45720" rIns="91440" bIns="45720" rtlCol="0" anchor="ctr">
            <a:normAutofit fontScale="90000"/>
          </a:bodyPr>
          <a:lstStyle/>
          <a:p>
            <a:pPr>
              <a:lnSpc>
                <a:spcPct val="100000"/>
              </a:lnSpc>
            </a:pPr>
            <a:r>
              <a:rPr lang="en-US" dirty="0"/>
              <a:t>Conclusion</a:t>
            </a:r>
          </a:p>
        </p:txBody>
      </p:sp>
      <p:pic>
        <p:nvPicPr>
          <p:cNvPr id="6" name="Content Placeholder 4" descr="A group of different angles&#10;&#10;Description automatically generated">
            <a:extLst>
              <a:ext uri="{FF2B5EF4-FFF2-40B4-BE49-F238E27FC236}">
                <a16:creationId xmlns:a16="http://schemas.microsoft.com/office/drawing/2014/main" id="{F49BA173-99C7-E90D-F88A-296B26E6A6ED}"/>
              </a:ext>
            </a:extLst>
          </p:cNvPr>
          <p:cNvPicPr>
            <a:picLocks noChangeAspect="1"/>
          </p:cNvPicPr>
          <p:nvPr/>
        </p:nvPicPr>
        <p:blipFill>
          <a:blip r:embed="rId3"/>
          <a:stretch>
            <a:fillRect/>
          </a:stretch>
        </p:blipFill>
        <p:spPr>
          <a:xfrm>
            <a:off x="7010401" y="2024408"/>
            <a:ext cx="4572000" cy="3646486"/>
          </a:xfrm>
          <a:prstGeom prst="rect">
            <a:avLst/>
          </a:prstGeom>
        </p:spPr>
      </p:pic>
    </p:spTree>
    <p:extLst>
      <p:ext uri="{BB962C8B-B14F-4D97-AF65-F5344CB8AC3E}">
        <p14:creationId xmlns:p14="http://schemas.microsoft.com/office/powerpoint/2010/main" val="9290294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4928E-CD26-6B53-EE04-9BB65B9D850F}"/>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206DF3D-EFE5-C18C-37C3-8F867DBC5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7131" y="2832100"/>
            <a:ext cx="3397738" cy="1193800"/>
          </a:xfrm>
          <a:prstGeom prst="rect">
            <a:avLst/>
          </a:prstGeom>
        </p:spPr>
      </p:pic>
    </p:spTree>
    <p:extLst>
      <p:ext uri="{BB962C8B-B14F-4D97-AF65-F5344CB8AC3E}">
        <p14:creationId xmlns:p14="http://schemas.microsoft.com/office/powerpoint/2010/main" val="4172026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02A5-4977-F4FF-C197-39C1083E3DD1}"/>
              </a:ext>
            </a:extLst>
          </p:cNvPr>
          <p:cNvSpPr>
            <a:spLocks noGrp="1"/>
          </p:cNvSpPr>
          <p:nvPr>
            <p:ph type="title"/>
          </p:nvPr>
        </p:nvSpPr>
        <p:spPr>
          <a:xfrm>
            <a:off x="1372590" y="649271"/>
            <a:ext cx="3190174" cy="856257"/>
          </a:xfrm>
        </p:spPr>
        <p:txBody>
          <a:bodyPr/>
          <a:lstStyle/>
          <a:p>
            <a:r>
              <a:rPr lang="en-US" dirty="0"/>
              <a:t>Key Words</a:t>
            </a:r>
          </a:p>
        </p:txBody>
      </p:sp>
      <p:sp>
        <p:nvSpPr>
          <p:cNvPr id="3" name="Content Placeholder 2">
            <a:extLst>
              <a:ext uri="{FF2B5EF4-FFF2-40B4-BE49-F238E27FC236}">
                <a16:creationId xmlns:a16="http://schemas.microsoft.com/office/drawing/2014/main" id="{8ECF1D35-D73C-792D-0EAB-C00841C91F09}"/>
              </a:ext>
            </a:extLst>
          </p:cNvPr>
          <p:cNvSpPr>
            <a:spLocks noGrp="1"/>
          </p:cNvSpPr>
          <p:nvPr>
            <p:ph idx="1"/>
          </p:nvPr>
        </p:nvSpPr>
        <p:spPr>
          <a:xfrm>
            <a:off x="402771" y="1687286"/>
            <a:ext cx="10426489" cy="4355705"/>
          </a:xfrm>
        </p:spPr>
        <p:txBody>
          <a:bodyPr anchor="ctr">
            <a:noAutofit/>
          </a:bodyPr>
          <a:lstStyle/>
          <a:p>
            <a:r>
              <a:rPr lang="en-US" sz="2800" b="1" dirty="0"/>
              <a:t>adjacent</a:t>
            </a:r>
            <a:r>
              <a:rPr lang="en-US" sz="2800" dirty="0"/>
              <a:t> – the relationship of two angles that share a vertex and a side </a:t>
            </a:r>
          </a:p>
          <a:p>
            <a:r>
              <a:rPr lang="en-US" sz="2800" b="1" dirty="0"/>
              <a:t>complementary angles </a:t>
            </a:r>
            <a:r>
              <a:rPr lang="en-US" sz="2800" dirty="0"/>
              <a:t>– two angles whose measures have a sum of 90 degrees </a:t>
            </a:r>
          </a:p>
          <a:p>
            <a:r>
              <a:rPr lang="en-US" sz="2800" b="1" dirty="0"/>
              <a:t>supplementary angles </a:t>
            </a:r>
            <a:r>
              <a:rPr lang="en-US" sz="2800" dirty="0"/>
              <a:t>– two angles whose measures have a sum of 180 degrees </a:t>
            </a:r>
          </a:p>
          <a:p>
            <a:r>
              <a:rPr lang="en-US" sz="2800" b="1" dirty="0"/>
              <a:t>vertical angles </a:t>
            </a:r>
            <a:r>
              <a:rPr lang="en-US" sz="2800" dirty="0"/>
              <a:t>– the angles across from each other when two lines intersect</a:t>
            </a:r>
          </a:p>
        </p:txBody>
      </p:sp>
    </p:spTree>
    <p:extLst>
      <p:ext uri="{BB962C8B-B14F-4D97-AF65-F5344CB8AC3E}">
        <p14:creationId xmlns:p14="http://schemas.microsoft.com/office/powerpoint/2010/main" val="2844480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Vertical Angles | ChiliMath">
            <a:extLst>
              <a:ext uri="{FF2B5EF4-FFF2-40B4-BE49-F238E27FC236}">
                <a16:creationId xmlns:a16="http://schemas.microsoft.com/office/drawing/2014/main" id="{E5E56E3D-88AC-131E-8579-ACF772A2FE23}"/>
              </a:ext>
            </a:extLst>
          </p:cNvPr>
          <p:cNvPicPr>
            <a:picLocks noGrp="1" noChangeAspect="1"/>
          </p:cNvPicPr>
          <p:nvPr>
            <p:ph sz="half" idx="1"/>
          </p:nvPr>
        </p:nvPicPr>
        <p:blipFill rotWithShape="1">
          <a:blip r:embed="rId3"/>
          <a:stretch/>
        </p:blipFill>
        <p:spPr>
          <a:xfrm>
            <a:off x="1114425" y="2132806"/>
            <a:ext cx="4629150" cy="4133850"/>
          </a:xfrm>
          <a:prstGeom prst="rect">
            <a:avLst/>
          </a:prstGeom>
        </p:spPr>
      </p:pic>
      <p:sp>
        <p:nvSpPr>
          <p:cNvPr id="2" name="Title 1">
            <a:extLst>
              <a:ext uri="{FF2B5EF4-FFF2-40B4-BE49-F238E27FC236}">
                <a16:creationId xmlns:a16="http://schemas.microsoft.com/office/drawing/2014/main" id="{28A05ED1-2025-9384-A881-4338CD524FC3}"/>
              </a:ext>
            </a:extLst>
          </p:cNvPr>
          <p:cNvSpPr>
            <a:spLocks noGrp="1"/>
          </p:cNvSpPr>
          <p:nvPr>
            <p:ph type="title"/>
          </p:nvPr>
        </p:nvSpPr>
        <p:spPr/>
        <p:txBody>
          <a:bodyPr vert="horz" lIns="91440" tIns="45720" rIns="91440" bIns="45720" rtlCol="0" anchor="ctr">
            <a:normAutofit fontScale="90000"/>
          </a:bodyPr>
          <a:lstStyle/>
          <a:p>
            <a:pPr>
              <a:lnSpc>
                <a:spcPct val="100000"/>
              </a:lnSpc>
            </a:pPr>
            <a:r>
              <a:rPr lang="en-US" dirty="0"/>
              <a:t>Vertical Angles</a:t>
            </a:r>
          </a:p>
        </p:txBody>
      </p:sp>
      <p:sp>
        <p:nvSpPr>
          <p:cNvPr id="4" name="Content Placeholder 3">
            <a:extLst>
              <a:ext uri="{FF2B5EF4-FFF2-40B4-BE49-F238E27FC236}">
                <a16:creationId xmlns:a16="http://schemas.microsoft.com/office/drawing/2014/main" id="{88709A79-1131-F4F3-BD73-24E706424E0B}"/>
              </a:ext>
            </a:extLst>
          </p:cNvPr>
          <p:cNvSpPr>
            <a:spLocks noGrp="1"/>
          </p:cNvSpPr>
          <p:nvPr>
            <p:ph sz="half" idx="13"/>
          </p:nvPr>
        </p:nvSpPr>
        <p:spPr/>
        <p:txBody>
          <a:bodyPr vert="horz" lIns="91440" tIns="45720" rIns="91440" bIns="45720" rtlCol="0" anchor="t">
            <a:normAutofit/>
          </a:bodyPr>
          <a:lstStyle/>
          <a:p>
            <a:r>
              <a:rPr lang="en-US" dirty="0"/>
              <a:t>Vertical angles are two angles across from each other in a figure that share a vertex. </a:t>
            </a:r>
          </a:p>
          <a:p>
            <a:r>
              <a:rPr lang="en-US" dirty="0"/>
              <a:t>Vertical angles have equal measures.</a:t>
            </a:r>
          </a:p>
          <a:p>
            <a:r>
              <a:rPr lang="en-US" dirty="0"/>
              <a:t>The measure of one angle can be used to find the measure of the other.</a:t>
            </a:r>
          </a:p>
        </p:txBody>
      </p:sp>
    </p:spTree>
    <p:extLst>
      <p:ext uri="{BB962C8B-B14F-4D97-AF65-F5344CB8AC3E}">
        <p14:creationId xmlns:p14="http://schemas.microsoft.com/office/powerpoint/2010/main" val="4155230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17EB568-F761-1031-4AC7-F4B8D7609DF7}"/>
              </a:ext>
            </a:extLst>
          </p:cNvPr>
          <p:cNvSpPr>
            <a:spLocks noGrp="1"/>
          </p:cNvSpPr>
          <p:nvPr>
            <p:ph sz="half" idx="1"/>
          </p:nvPr>
        </p:nvSpPr>
        <p:spPr/>
        <p:txBody>
          <a:bodyPr vert="horz" lIns="91440" tIns="45720" rIns="91440" bIns="45720" rtlCol="0" anchor="t">
            <a:normAutofit/>
          </a:bodyPr>
          <a:lstStyle/>
          <a:p>
            <a:r>
              <a:rPr lang="en-US" dirty="0"/>
              <a:t>Supplementary angles are a pair of angles which add up to 180 degrees.</a:t>
            </a:r>
          </a:p>
          <a:p>
            <a:r>
              <a:rPr lang="en-US" dirty="0"/>
              <a:t>The measure of one angle can be used to find the measure of the other.</a:t>
            </a:r>
          </a:p>
          <a:p>
            <a:r>
              <a:rPr lang="en-US" dirty="0"/>
              <a:t>To find the measure of a missing angle, set it equal to 180 minus the known angle and solve for the variable.</a:t>
            </a:r>
          </a:p>
        </p:txBody>
      </p:sp>
      <p:sp>
        <p:nvSpPr>
          <p:cNvPr id="2" name="Title 1">
            <a:extLst>
              <a:ext uri="{FF2B5EF4-FFF2-40B4-BE49-F238E27FC236}">
                <a16:creationId xmlns:a16="http://schemas.microsoft.com/office/drawing/2014/main" id="{E09FB452-B5BA-06B6-78EC-4CD2E524E24F}"/>
              </a:ext>
            </a:extLst>
          </p:cNvPr>
          <p:cNvSpPr>
            <a:spLocks noGrp="1"/>
          </p:cNvSpPr>
          <p:nvPr>
            <p:ph type="title"/>
          </p:nvPr>
        </p:nvSpPr>
        <p:spPr/>
        <p:txBody>
          <a:bodyPr vert="horz" lIns="91440" tIns="45720" rIns="91440" bIns="45720" rtlCol="0" anchor="ctr">
            <a:normAutofit fontScale="90000"/>
          </a:bodyPr>
          <a:lstStyle/>
          <a:p>
            <a:pPr>
              <a:lnSpc>
                <a:spcPct val="100000"/>
              </a:lnSpc>
            </a:pPr>
            <a:r>
              <a:rPr lang="en-US" dirty="0"/>
              <a:t>Supplementary Angles</a:t>
            </a:r>
          </a:p>
        </p:txBody>
      </p:sp>
      <p:pic>
        <p:nvPicPr>
          <p:cNvPr id="8" name="Picture 7" descr="Supplementary Angles | ChiliMath">
            <a:extLst>
              <a:ext uri="{FF2B5EF4-FFF2-40B4-BE49-F238E27FC236}">
                <a16:creationId xmlns:a16="http://schemas.microsoft.com/office/drawing/2014/main" id="{18558560-AD04-0387-156D-8E42E837B560}"/>
              </a:ext>
            </a:extLst>
          </p:cNvPr>
          <p:cNvPicPr>
            <a:picLocks noChangeAspect="1"/>
          </p:cNvPicPr>
          <p:nvPr/>
        </p:nvPicPr>
        <p:blipFill rotWithShape="1">
          <a:blip r:embed="rId3"/>
          <a:srcRect l="3179" r="3591" b="-2"/>
          <a:stretch/>
        </p:blipFill>
        <p:spPr>
          <a:xfrm>
            <a:off x="7333673" y="1006774"/>
            <a:ext cx="4279142" cy="4729034"/>
          </a:xfrm>
          <a:prstGeom prst="rect">
            <a:avLst/>
          </a:prstGeom>
        </p:spPr>
      </p:pic>
    </p:spTree>
    <p:extLst>
      <p:ext uri="{BB962C8B-B14F-4D97-AF65-F5344CB8AC3E}">
        <p14:creationId xmlns:p14="http://schemas.microsoft.com/office/powerpoint/2010/main" val="25315055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Complementary Angles | ChiliMath">
            <a:extLst>
              <a:ext uri="{FF2B5EF4-FFF2-40B4-BE49-F238E27FC236}">
                <a16:creationId xmlns:a16="http://schemas.microsoft.com/office/drawing/2014/main" id="{E237A294-2223-7EB5-FD60-6BACF9AA41FF}"/>
              </a:ext>
            </a:extLst>
          </p:cNvPr>
          <p:cNvPicPr>
            <a:picLocks noGrp="1" noChangeAspect="1"/>
          </p:cNvPicPr>
          <p:nvPr>
            <p:ph sz="half" idx="1"/>
          </p:nvPr>
        </p:nvPicPr>
        <p:blipFill rotWithShape="1">
          <a:blip r:embed="rId3"/>
          <a:stretch/>
        </p:blipFill>
        <p:spPr>
          <a:xfrm>
            <a:off x="1337582" y="2024408"/>
            <a:ext cx="4182835" cy="4351338"/>
          </a:xfrm>
          <a:prstGeom prst="rect">
            <a:avLst/>
          </a:prstGeom>
          <a:noFill/>
        </p:spPr>
      </p:pic>
      <p:sp>
        <p:nvSpPr>
          <p:cNvPr id="2" name="Title 1">
            <a:extLst>
              <a:ext uri="{FF2B5EF4-FFF2-40B4-BE49-F238E27FC236}">
                <a16:creationId xmlns:a16="http://schemas.microsoft.com/office/drawing/2014/main" id="{9F9BE006-90F8-9835-9538-1F4BC58AC6C1}"/>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Complementary Angles</a:t>
            </a:r>
          </a:p>
        </p:txBody>
      </p:sp>
      <p:sp>
        <p:nvSpPr>
          <p:cNvPr id="4" name="Content Placeholder 3">
            <a:extLst>
              <a:ext uri="{FF2B5EF4-FFF2-40B4-BE49-F238E27FC236}">
                <a16:creationId xmlns:a16="http://schemas.microsoft.com/office/drawing/2014/main" id="{05D3610A-B266-D79A-4582-94B72E170E32}"/>
              </a:ext>
            </a:extLst>
          </p:cNvPr>
          <p:cNvSpPr>
            <a:spLocks noGrp="1"/>
          </p:cNvSpPr>
          <p:nvPr>
            <p:ph sz="half" idx="13"/>
          </p:nvPr>
        </p:nvSpPr>
        <p:spPr>
          <a:xfrm>
            <a:off x="6172202" y="2024408"/>
            <a:ext cx="5181600" cy="4351338"/>
          </a:xfrm>
        </p:spPr>
        <p:txBody>
          <a:bodyPr vert="horz" lIns="91440" tIns="45720" rIns="91440" bIns="45720" rtlCol="0">
            <a:normAutofit/>
          </a:bodyPr>
          <a:lstStyle/>
          <a:p>
            <a:r>
              <a:rPr lang="en-US" dirty="0"/>
              <a:t>Complementary angles add up to 90 degrees.</a:t>
            </a:r>
          </a:p>
          <a:p>
            <a:r>
              <a:rPr lang="en-US" dirty="0"/>
              <a:t>The measure of one angle can be used to find the measure of the other.</a:t>
            </a:r>
          </a:p>
          <a:p>
            <a:r>
              <a:rPr lang="en-US" dirty="0"/>
              <a:t>To find the measure of a missing angle, set it equal to 90 minus the known angle and solve for the variable.</a:t>
            </a:r>
          </a:p>
        </p:txBody>
      </p:sp>
    </p:spTree>
    <p:extLst>
      <p:ext uri="{BB962C8B-B14F-4D97-AF65-F5344CB8AC3E}">
        <p14:creationId xmlns:p14="http://schemas.microsoft.com/office/powerpoint/2010/main" val="3641854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5A810-6F16-87E9-7CA7-5BDA03E8E510}"/>
              </a:ext>
            </a:extLst>
          </p:cNvPr>
          <p:cNvSpPr>
            <a:spLocks noGrp="1"/>
          </p:cNvSpPr>
          <p:nvPr>
            <p:ph type="title"/>
          </p:nvPr>
        </p:nvSpPr>
        <p:spPr>
          <a:xfrm>
            <a:off x="979714" y="1006774"/>
            <a:ext cx="10515600" cy="729157"/>
          </a:xfrm>
        </p:spPr>
        <p:txBody>
          <a:bodyPr>
            <a:normAutofit/>
          </a:bodyPr>
          <a:lstStyle/>
          <a:p>
            <a:r>
              <a:rPr lang="en-US" dirty="0"/>
              <a:t>Angles</a:t>
            </a:r>
          </a:p>
        </p:txBody>
      </p:sp>
      <p:pic>
        <p:nvPicPr>
          <p:cNvPr id="5" name="Content Placeholder 4" descr="A group of different angles&#10;&#10;Description automatically generated">
            <a:extLst>
              <a:ext uri="{FF2B5EF4-FFF2-40B4-BE49-F238E27FC236}">
                <a16:creationId xmlns:a16="http://schemas.microsoft.com/office/drawing/2014/main" id="{82998CB8-7C19-47AF-4FCF-A913694A9F73}"/>
              </a:ext>
            </a:extLst>
          </p:cNvPr>
          <p:cNvPicPr>
            <a:picLocks noGrp="1" noChangeAspect="1"/>
          </p:cNvPicPr>
          <p:nvPr>
            <p:ph idx="1"/>
          </p:nvPr>
        </p:nvPicPr>
        <p:blipFill>
          <a:blip r:embed="rId2"/>
          <a:stretch>
            <a:fillRect/>
          </a:stretch>
        </p:blipFill>
        <p:spPr>
          <a:xfrm>
            <a:off x="2659076" y="2009617"/>
            <a:ext cx="7135104" cy="4013496"/>
          </a:xfrm>
          <a:noFill/>
        </p:spPr>
      </p:pic>
    </p:spTree>
    <p:extLst>
      <p:ext uri="{BB962C8B-B14F-4D97-AF65-F5344CB8AC3E}">
        <p14:creationId xmlns:p14="http://schemas.microsoft.com/office/powerpoint/2010/main" val="24861063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5266D-26C4-9B75-2EE2-3D1CB15FA400}"/>
              </a:ext>
            </a:extLst>
          </p:cNvPr>
          <p:cNvSpPr>
            <a:spLocks noGrp="1"/>
          </p:cNvSpPr>
          <p:nvPr>
            <p:ph type="title"/>
          </p:nvPr>
        </p:nvSpPr>
        <p:spPr>
          <a:xfrm>
            <a:off x="183561" y="170365"/>
            <a:ext cx="11787722" cy="458285"/>
          </a:xfrm>
        </p:spPr>
        <p:txBody>
          <a:bodyPr/>
          <a:lstStyle/>
          <a:p>
            <a:r>
              <a:rPr lang="en-US" sz="4000" dirty="0"/>
              <a:t>Using Angle Relationships to Solve for Missing Angles</a:t>
            </a:r>
          </a:p>
        </p:txBody>
      </p:sp>
      <p:sp>
        <p:nvSpPr>
          <p:cNvPr id="4" name="Content Placeholder 3">
            <a:extLst>
              <a:ext uri="{FF2B5EF4-FFF2-40B4-BE49-F238E27FC236}">
                <a16:creationId xmlns:a16="http://schemas.microsoft.com/office/drawing/2014/main" id="{F5758CAB-BE8C-E24F-2C91-7AE8EDF20FAB}"/>
              </a:ext>
            </a:extLst>
          </p:cNvPr>
          <p:cNvSpPr>
            <a:spLocks noGrp="1"/>
          </p:cNvSpPr>
          <p:nvPr>
            <p:ph sz="half" idx="1"/>
          </p:nvPr>
        </p:nvSpPr>
        <p:spPr>
          <a:xfrm>
            <a:off x="4214421" y="972636"/>
            <a:ext cx="7652548" cy="5714999"/>
          </a:xfrm>
        </p:spPr>
        <p:txBody>
          <a:bodyPr>
            <a:normAutofit/>
          </a:bodyPr>
          <a:lstStyle/>
          <a:p>
            <a:r>
              <a:rPr lang="en-US" dirty="0"/>
              <a:t> You are given the measure of ∠D is 85°, but the measures of ∠E and ∠F are missing. What can you do to solve for these missing angles? </a:t>
            </a:r>
          </a:p>
          <a:p>
            <a:pPr marL="0" indent="0">
              <a:buNone/>
            </a:pPr>
            <a:endParaRPr lang="en-US" dirty="0"/>
          </a:p>
          <a:p>
            <a:r>
              <a:rPr lang="en-US" dirty="0"/>
              <a:t>First, identify the angle relationships. </a:t>
            </a:r>
          </a:p>
          <a:p>
            <a:pPr lvl="1">
              <a:buFont typeface="Wingdings" panose="05000000000000000000" pitchFamily="2" charset="2"/>
              <a:buChar char="q"/>
            </a:pPr>
            <a:r>
              <a:rPr lang="en-US" dirty="0"/>
              <a:t>Recognize that ∠D and ∠F are vertical angles, so their measures will be equal to each other. </a:t>
            </a:r>
          </a:p>
          <a:p>
            <a:pPr lvl="1">
              <a:buFont typeface="Wingdings" panose="05000000000000000000" pitchFamily="2" charset="2"/>
              <a:buChar char="q"/>
            </a:pPr>
            <a:r>
              <a:rPr lang="en-US" dirty="0"/>
              <a:t>Because ∠D and ∠E are supplementary, their angles will have a sum of 180 degrees. </a:t>
            </a:r>
          </a:p>
          <a:p>
            <a:pPr lvl="1">
              <a:buFont typeface="Wingdings" panose="05000000000000000000" pitchFamily="2" charset="2"/>
              <a:buChar char="q"/>
            </a:pPr>
            <a:r>
              <a:rPr lang="en-US" dirty="0"/>
              <a:t>With these two facts, you know that </a:t>
            </a:r>
            <a:r>
              <a:rPr lang="en-US" dirty="0" err="1"/>
              <a:t>m∠F</a:t>
            </a:r>
            <a:r>
              <a:rPr lang="en-US" dirty="0"/>
              <a:t>=85° and you can solve for </a:t>
            </a:r>
            <a:r>
              <a:rPr lang="en-US" dirty="0" err="1"/>
              <a:t>m∠E</a:t>
            </a:r>
            <a:r>
              <a:rPr lang="en-US" dirty="0"/>
              <a:t>: 85° + </a:t>
            </a:r>
            <a:r>
              <a:rPr lang="en-US" dirty="0" err="1"/>
              <a:t>m∠E</a:t>
            </a:r>
            <a:r>
              <a:rPr lang="en-US" dirty="0"/>
              <a:t> = 180°</a:t>
            </a:r>
          </a:p>
          <a:p>
            <a:pPr lvl="1">
              <a:buFont typeface="Wingdings" panose="05000000000000000000" pitchFamily="2" charset="2"/>
              <a:buChar char="q"/>
            </a:pPr>
            <a:r>
              <a:rPr lang="en-US" dirty="0"/>
              <a:t>Now you know that </a:t>
            </a:r>
            <a:r>
              <a:rPr lang="en-US" dirty="0" err="1"/>
              <a:t>m∠D</a:t>
            </a:r>
            <a:r>
              <a:rPr lang="en-US" dirty="0"/>
              <a:t>=85°, </a:t>
            </a:r>
            <a:r>
              <a:rPr lang="en-US" dirty="0" err="1"/>
              <a:t>m∠E</a:t>
            </a:r>
            <a:r>
              <a:rPr lang="en-US" dirty="0"/>
              <a:t>=95°, and </a:t>
            </a:r>
            <a:r>
              <a:rPr lang="en-US" dirty="0" err="1"/>
              <a:t>m∠F</a:t>
            </a:r>
            <a:r>
              <a:rPr lang="en-US" dirty="0"/>
              <a:t>=85°.</a:t>
            </a:r>
          </a:p>
        </p:txBody>
      </p:sp>
      <p:pic>
        <p:nvPicPr>
          <p:cNvPr id="6" name="Picture 5">
            <a:extLst>
              <a:ext uri="{FF2B5EF4-FFF2-40B4-BE49-F238E27FC236}">
                <a16:creationId xmlns:a16="http://schemas.microsoft.com/office/drawing/2014/main" id="{33D16B20-D394-D6E2-99FF-5C9CDF02ACD1}"/>
              </a:ext>
            </a:extLst>
          </p:cNvPr>
          <p:cNvPicPr>
            <a:picLocks noChangeAspect="1"/>
          </p:cNvPicPr>
          <p:nvPr/>
        </p:nvPicPr>
        <p:blipFill>
          <a:blip r:embed="rId2"/>
          <a:stretch>
            <a:fillRect/>
          </a:stretch>
        </p:blipFill>
        <p:spPr>
          <a:xfrm>
            <a:off x="109670" y="1252000"/>
            <a:ext cx="3664138" cy="3016405"/>
          </a:xfrm>
          <a:prstGeom prst="rect">
            <a:avLst/>
          </a:prstGeom>
        </p:spPr>
      </p:pic>
      <p:pic>
        <p:nvPicPr>
          <p:cNvPr id="5" name="Picture 4">
            <a:extLst>
              <a:ext uri="{FF2B5EF4-FFF2-40B4-BE49-F238E27FC236}">
                <a16:creationId xmlns:a16="http://schemas.microsoft.com/office/drawing/2014/main" id="{46E9C6AB-C4E5-FC55-04A3-974740559A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61" y="6010275"/>
            <a:ext cx="1927871" cy="677360"/>
          </a:xfrm>
          <a:prstGeom prst="rect">
            <a:avLst/>
          </a:prstGeom>
        </p:spPr>
      </p:pic>
    </p:spTree>
    <p:extLst>
      <p:ext uri="{BB962C8B-B14F-4D97-AF65-F5344CB8AC3E}">
        <p14:creationId xmlns:p14="http://schemas.microsoft.com/office/powerpoint/2010/main" val="2534779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5266D-26C4-9B75-2EE2-3D1CB15FA400}"/>
              </a:ext>
            </a:extLst>
          </p:cNvPr>
          <p:cNvSpPr>
            <a:spLocks noGrp="1"/>
          </p:cNvSpPr>
          <p:nvPr>
            <p:ph type="title"/>
          </p:nvPr>
        </p:nvSpPr>
        <p:spPr>
          <a:xfrm>
            <a:off x="183561" y="170365"/>
            <a:ext cx="11787722" cy="1325890"/>
          </a:xfrm>
        </p:spPr>
        <p:txBody>
          <a:bodyPr/>
          <a:lstStyle/>
          <a:p>
            <a:r>
              <a:rPr lang="en-US" dirty="0"/>
              <a:t>Using Angle Relationships to Solve for Missing Angles, cont’d</a:t>
            </a:r>
          </a:p>
        </p:txBody>
      </p:sp>
      <p:sp>
        <p:nvSpPr>
          <p:cNvPr id="4" name="Content Placeholder 3">
            <a:extLst>
              <a:ext uri="{FF2B5EF4-FFF2-40B4-BE49-F238E27FC236}">
                <a16:creationId xmlns:a16="http://schemas.microsoft.com/office/drawing/2014/main" id="{F5758CAB-BE8C-E24F-2C91-7AE8EDF20FAB}"/>
              </a:ext>
            </a:extLst>
          </p:cNvPr>
          <p:cNvSpPr>
            <a:spLocks noGrp="1"/>
          </p:cNvSpPr>
          <p:nvPr>
            <p:ph sz="half" idx="1"/>
          </p:nvPr>
        </p:nvSpPr>
        <p:spPr>
          <a:xfrm>
            <a:off x="3940629" y="1608083"/>
            <a:ext cx="8153291" cy="4568880"/>
          </a:xfrm>
        </p:spPr>
        <p:txBody>
          <a:bodyPr>
            <a:normAutofit fontScale="92500" lnSpcReduction="20000"/>
          </a:bodyPr>
          <a:lstStyle/>
          <a:p>
            <a:pPr marL="0" indent="0">
              <a:buNone/>
            </a:pPr>
            <a:r>
              <a:rPr lang="en-US" dirty="0"/>
              <a:t>You now need to solve for the measures of ∠A and ∠B. </a:t>
            </a:r>
          </a:p>
          <a:p>
            <a:r>
              <a:rPr lang="en-US" dirty="0"/>
              <a:t>You are given that </a:t>
            </a:r>
            <a:r>
              <a:rPr lang="en-US" dirty="0" err="1"/>
              <a:t>m∠A</a:t>
            </a:r>
            <a:r>
              <a:rPr lang="en-US" dirty="0"/>
              <a:t>=(6x+14)° and </a:t>
            </a:r>
            <a:r>
              <a:rPr lang="en-US" dirty="0" err="1"/>
              <a:t>m∠B</a:t>
            </a:r>
            <a:r>
              <a:rPr lang="en-US" dirty="0"/>
              <a:t>=(2x+14)°.</a:t>
            </a:r>
          </a:p>
          <a:p>
            <a:r>
              <a:rPr lang="en-US" dirty="0"/>
              <a:t>Looking at the image, ∠A and ∠B are supplementary, so their measures added together will equal 180. Use this information to set up an equation: </a:t>
            </a:r>
          </a:p>
          <a:p>
            <a:pPr lvl="1"/>
            <a:r>
              <a:rPr lang="en-US" dirty="0"/>
              <a:t>(6x+14)° + (2x+14)° = 180°</a:t>
            </a:r>
          </a:p>
          <a:p>
            <a:pPr lvl="1"/>
            <a:r>
              <a:rPr lang="en-US" dirty="0"/>
              <a:t>8x° + 28° = 180° </a:t>
            </a:r>
            <a:r>
              <a:rPr lang="en-US" dirty="0">
                <a:sym typeface="Wingdings" panose="05000000000000000000" pitchFamily="2" charset="2"/>
              </a:rPr>
              <a:t> </a:t>
            </a:r>
            <a:r>
              <a:rPr lang="en-US" dirty="0"/>
              <a:t>Subtract 28 from both sides.</a:t>
            </a:r>
          </a:p>
          <a:p>
            <a:pPr lvl="1"/>
            <a:r>
              <a:rPr lang="en-US" dirty="0"/>
              <a:t>8x° = 152° </a:t>
            </a:r>
            <a:r>
              <a:rPr lang="en-US" dirty="0">
                <a:sym typeface="Wingdings" panose="05000000000000000000" pitchFamily="2" charset="2"/>
              </a:rPr>
              <a:t> Divide both sides by 8.</a:t>
            </a:r>
            <a:endParaRPr lang="en-US" dirty="0"/>
          </a:p>
          <a:p>
            <a:pPr lvl="1"/>
            <a:r>
              <a:rPr lang="en-US" dirty="0"/>
              <a:t>x = 19</a:t>
            </a:r>
          </a:p>
          <a:p>
            <a:r>
              <a:rPr lang="en-US" dirty="0"/>
              <a:t>You are not finished yet. This is only the value of x, not the whole measure of the angles. Take the value for x and substitute it into each angle’s measure equation. </a:t>
            </a:r>
          </a:p>
          <a:p>
            <a:pPr lvl="1"/>
            <a:r>
              <a:rPr lang="en-US" dirty="0" err="1"/>
              <a:t>m∠A</a:t>
            </a:r>
            <a:r>
              <a:rPr lang="en-US" dirty="0"/>
              <a:t> is (6(19)+14)° = 128°</a:t>
            </a:r>
          </a:p>
          <a:p>
            <a:pPr lvl="1"/>
            <a:r>
              <a:rPr lang="en-US" dirty="0" err="1"/>
              <a:t>m∠B</a:t>
            </a:r>
            <a:r>
              <a:rPr lang="en-US" dirty="0"/>
              <a:t> is (2(19) +14)° = 52°</a:t>
            </a:r>
          </a:p>
          <a:p>
            <a:pPr lvl="1"/>
            <a:endParaRPr lang="en-US" dirty="0"/>
          </a:p>
        </p:txBody>
      </p:sp>
      <p:pic>
        <p:nvPicPr>
          <p:cNvPr id="6" name="Picture 5">
            <a:extLst>
              <a:ext uri="{FF2B5EF4-FFF2-40B4-BE49-F238E27FC236}">
                <a16:creationId xmlns:a16="http://schemas.microsoft.com/office/drawing/2014/main" id="{33D16B20-D394-D6E2-99FF-5C9CDF02ACD1}"/>
              </a:ext>
            </a:extLst>
          </p:cNvPr>
          <p:cNvPicPr>
            <a:picLocks noChangeAspect="1"/>
          </p:cNvPicPr>
          <p:nvPr/>
        </p:nvPicPr>
        <p:blipFill>
          <a:blip r:embed="rId2"/>
          <a:stretch>
            <a:fillRect/>
          </a:stretch>
        </p:blipFill>
        <p:spPr>
          <a:xfrm>
            <a:off x="98080" y="1608083"/>
            <a:ext cx="3664138" cy="3016405"/>
          </a:xfrm>
          <a:prstGeom prst="rect">
            <a:avLst/>
          </a:prstGeom>
        </p:spPr>
      </p:pic>
    </p:spTree>
    <p:extLst>
      <p:ext uri="{BB962C8B-B14F-4D97-AF65-F5344CB8AC3E}">
        <p14:creationId xmlns:p14="http://schemas.microsoft.com/office/powerpoint/2010/main" val="2027305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5266D-26C4-9B75-2EE2-3D1CB15FA400}"/>
              </a:ext>
            </a:extLst>
          </p:cNvPr>
          <p:cNvSpPr>
            <a:spLocks noGrp="1"/>
          </p:cNvSpPr>
          <p:nvPr>
            <p:ph type="title"/>
          </p:nvPr>
        </p:nvSpPr>
        <p:spPr>
          <a:xfrm>
            <a:off x="183561" y="170365"/>
            <a:ext cx="11787722" cy="1325890"/>
          </a:xfrm>
        </p:spPr>
        <p:txBody>
          <a:bodyPr/>
          <a:lstStyle/>
          <a:p>
            <a:r>
              <a:rPr lang="en-US" dirty="0"/>
              <a:t>Using Angle Relationships to Solve for Missing Angles, cont’d</a:t>
            </a:r>
          </a:p>
        </p:txBody>
      </p:sp>
      <p:sp>
        <p:nvSpPr>
          <p:cNvPr id="4" name="Content Placeholder 3">
            <a:extLst>
              <a:ext uri="{FF2B5EF4-FFF2-40B4-BE49-F238E27FC236}">
                <a16:creationId xmlns:a16="http://schemas.microsoft.com/office/drawing/2014/main" id="{F5758CAB-BE8C-E24F-2C91-7AE8EDF20FAB}"/>
              </a:ext>
            </a:extLst>
          </p:cNvPr>
          <p:cNvSpPr>
            <a:spLocks noGrp="1"/>
          </p:cNvSpPr>
          <p:nvPr>
            <p:ph sz="half" idx="1"/>
          </p:nvPr>
        </p:nvSpPr>
        <p:spPr>
          <a:xfrm>
            <a:off x="3940629" y="1608083"/>
            <a:ext cx="8153291" cy="4568880"/>
          </a:xfrm>
        </p:spPr>
        <p:txBody>
          <a:bodyPr>
            <a:normAutofit fontScale="92500" lnSpcReduction="20000"/>
          </a:bodyPr>
          <a:lstStyle/>
          <a:p>
            <a:pPr marL="0" indent="0">
              <a:buNone/>
            </a:pPr>
            <a:r>
              <a:rPr lang="en-US" dirty="0"/>
              <a:t>You now need to solve for the measures of ∠A and ∠B. </a:t>
            </a:r>
          </a:p>
          <a:p>
            <a:r>
              <a:rPr lang="en-US" dirty="0"/>
              <a:t>You are given that </a:t>
            </a:r>
            <a:r>
              <a:rPr lang="en-US" dirty="0" err="1"/>
              <a:t>m∠A</a:t>
            </a:r>
            <a:r>
              <a:rPr lang="en-US" dirty="0"/>
              <a:t>=(6x+14)° and </a:t>
            </a:r>
            <a:r>
              <a:rPr lang="en-US" dirty="0" err="1"/>
              <a:t>m∠B</a:t>
            </a:r>
            <a:r>
              <a:rPr lang="en-US" dirty="0"/>
              <a:t>=(2x+14)°.</a:t>
            </a:r>
          </a:p>
          <a:p>
            <a:r>
              <a:rPr lang="en-US" dirty="0"/>
              <a:t>Looking at the image, ∠A and ∠B are supplementary, so their measures added together will equal 180. Use this information to set up an equation: </a:t>
            </a:r>
          </a:p>
          <a:p>
            <a:pPr lvl="1"/>
            <a:r>
              <a:rPr lang="en-US" dirty="0"/>
              <a:t>(6x+14)° + (2x+14)° = 180°</a:t>
            </a:r>
          </a:p>
          <a:p>
            <a:pPr lvl="1"/>
            <a:r>
              <a:rPr lang="en-US" dirty="0"/>
              <a:t>8x° + 28° = 180° </a:t>
            </a:r>
            <a:r>
              <a:rPr lang="en-US" dirty="0">
                <a:sym typeface="Wingdings" panose="05000000000000000000" pitchFamily="2" charset="2"/>
              </a:rPr>
              <a:t> </a:t>
            </a:r>
            <a:r>
              <a:rPr lang="en-US" dirty="0"/>
              <a:t>Subtract 28 from both sides.</a:t>
            </a:r>
          </a:p>
          <a:p>
            <a:pPr lvl="1"/>
            <a:r>
              <a:rPr lang="en-US" dirty="0"/>
              <a:t>8x° = 152° </a:t>
            </a:r>
            <a:r>
              <a:rPr lang="en-US" dirty="0">
                <a:sym typeface="Wingdings" panose="05000000000000000000" pitchFamily="2" charset="2"/>
              </a:rPr>
              <a:t> Divide both sides by 8.</a:t>
            </a:r>
            <a:endParaRPr lang="en-US" dirty="0"/>
          </a:p>
          <a:p>
            <a:pPr lvl="1"/>
            <a:r>
              <a:rPr lang="en-US" dirty="0"/>
              <a:t>x = 19</a:t>
            </a:r>
          </a:p>
          <a:p>
            <a:r>
              <a:rPr lang="en-US" dirty="0"/>
              <a:t>You are not finished yet. This is only the value of x, not the whole measure of the angles. Take the value for x and substitute it into each angle’s measure equation. </a:t>
            </a:r>
          </a:p>
          <a:p>
            <a:pPr lvl="1"/>
            <a:r>
              <a:rPr lang="en-US" dirty="0" err="1"/>
              <a:t>m∠A</a:t>
            </a:r>
            <a:r>
              <a:rPr lang="en-US" dirty="0"/>
              <a:t> is (6(19)+14)° = 128°</a:t>
            </a:r>
          </a:p>
          <a:p>
            <a:pPr lvl="1"/>
            <a:r>
              <a:rPr lang="en-US" dirty="0" err="1"/>
              <a:t>m∠B</a:t>
            </a:r>
            <a:r>
              <a:rPr lang="en-US" dirty="0"/>
              <a:t> is (2(19) +14)° = 52°</a:t>
            </a:r>
          </a:p>
          <a:p>
            <a:pPr lvl="1"/>
            <a:endParaRPr lang="en-US" dirty="0"/>
          </a:p>
        </p:txBody>
      </p:sp>
      <p:pic>
        <p:nvPicPr>
          <p:cNvPr id="6" name="Picture 5">
            <a:extLst>
              <a:ext uri="{FF2B5EF4-FFF2-40B4-BE49-F238E27FC236}">
                <a16:creationId xmlns:a16="http://schemas.microsoft.com/office/drawing/2014/main" id="{33D16B20-D394-D6E2-99FF-5C9CDF02ACD1}"/>
              </a:ext>
            </a:extLst>
          </p:cNvPr>
          <p:cNvPicPr>
            <a:picLocks noChangeAspect="1"/>
          </p:cNvPicPr>
          <p:nvPr/>
        </p:nvPicPr>
        <p:blipFill>
          <a:blip r:embed="rId2"/>
          <a:stretch>
            <a:fillRect/>
          </a:stretch>
        </p:blipFill>
        <p:spPr>
          <a:xfrm>
            <a:off x="98080" y="1608083"/>
            <a:ext cx="3664138" cy="3016405"/>
          </a:xfrm>
          <a:prstGeom prst="rect">
            <a:avLst/>
          </a:prstGeom>
        </p:spPr>
      </p:pic>
    </p:spTree>
    <p:extLst>
      <p:ext uri="{BB962C8B-B14F-4D97-AF65-F5344CB8AC3E}">
        <p14:creationId xmlns:p14="http://schemas.microsoft.com/office/powerpoint/2010/main" val="3499726623"/>
      </p:ext>
    </p:extLst>
  </p:cSld>
  <p:clrMapOvr>
    <a:masterClrMapping/>
  </p:clrMapOvr>
</p:sld>
</file>

<file path=ppt/theme/theme1.xml><?xml version="1.0" encoding="utf-8"?>
<a:theme xmlns:a="http://schemas.openxmlformats.org/drawingml/2006/main" name="Pearson Theme">
  <a:themeElements>
    <a:clrScheme name="Custom 2">
      <a:dk1>
        <a:srgbClr val="000000"/>
      </a:dk1>
      <a:lt1>
        <a:srgbClr val="FFFFFF"/>
      </a:lt1>
      <a:dk2>
        <a:srgbClr val="5C194D"/>
      </a:dk2>
      <a:lt2>
        <a:srgbClr val="4FC0BE"/>
      </a:lt2>
      <a:accent1>
        <a:srgbClr val="752156"/>
      </a:accent1>
      <a:accent2>
        <a:srgbClr val="74D4D3"/>
      </a:accent2>
      <a:accent3>
        <a:srgbClr val="E9057E"/>
      </a:accent3>
      <a:accent4>
        <a:srgbClr val="E5A61A"/>
      </a:accent4>
      <a:accent5>
        <a:srgbClr val="D1DA0E"/>
      </a:accent5>
      <a:accent6>
        <a:srgbClr val="70AD47"/>
      </a:accent6>
      <a:hlink>
        <a:srgbClr val="BE0367"/>
      </a:hlink>
      <a:folHlink>
        <a:srgbClr val="F6B3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arson Theme" id="{C9080996-AA16-4B68-A987-23A4610E507D}" vid="{6DAE7AAB-0EE7-488B-BCFF-767A9DD5AB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3253CDB32E9C94BAEF96199C7312ABF" ma:contentTypeVersion="18" ma:contentTypeDescription="Create a new document." ma:contentTypeScope="" ma:versionID="ba25de75f5e2d66382cf6327b7200477">
  <xsd:schema xmlns:xsd="http://www.w3.org/2001/XMLSchema" xmlns:xs="http://www.w3.org/2001/XMLSchema" xmlns:p="http://schemas.microsoft.com/office/2006/metadata/properties" xmlns:ns2="1d252d0b-cd19-4c95-9ea0-58e2e745ab15" xmlns:ns3="bcd61488-c322-43d0-89b6-881a41f9ed06" targetNamespace="http://schemas.microsoft.com/office/2006/metadata/properties" ma:root="true" ma:fieldsID="3e20a721a71c1ac7897d10d9a9355766" ns2:_="" ns3:_="">
    <xsd:import namespace="1d252d0b-cd19-4c95-9ea0-58e2e745ab15"/>
    <xsd:import namespace="bcd61488-c322-43d0-89b6-881a41f9ed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252d0b-cd19-4c95-9ea0-58e2e745a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d61488-c322-43d0-89b6-881a41f9ed0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8c3b31f-b40f-44ce-8907-04bee1560fcd}" ma:internalName="TaxCatchAll" ma:showField="CatchAllData" ma:web="bcd61488-c322-43d0-89b6-881a41f9ed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cd61488-c322-43d0-89b6-881a41f9ed06" xsi:nil="true"/>
    <lcf76f155ced4ddcb4097134ff3c332f xmlns="1d252d0b-cd19-4c95-9ea0-58e2e745ab1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2E0694B-6462-4F4E-9CA0-F1847467AF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252d0b-cd19-4c95-9ea0-58e2e745ab15"/>
    <ds:schemaRef ds:uri="bcd61488-c322-43d0-89b6-881a41f9ed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B42D712-D6FC-4DDE-86F7-7438E766F049}">
  <ds:schemaRefs>
    <ds:schemaRef ds:uri="http://schemas.microsoft.com/office/2006/metadata/properties"/>
    <ds:schemaRef ds:uri="http://schemas.microsoft.com/office/infopath/2007/PartnerControls"/>
    <ds:schemaRef ds:uri="bcd61488-c322-43d0-89b6-881a41f9ed06"/>
    <ds:schemaRef ds:uri="1d252d0b-cd19-4c95-9ea0-58e2e745ab15"/>
  </ds:schemaRefs>
</ds:datastoreItem>
</file>

<file path=customXml/itemProps3.xml><?xml version="1.0" encoding="utf-8"?>
<ds:datastoreItem xmlns:ds="http://schemas.openxmlformats.org/officeDocument/2006/customXml" ds:itemID="{ADE8F80F-3713-449B-8DBE-27288D793C4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Pearson Theme</Template>
  <TotalTime>81</TotalTime>
  <Words>1304</Words>
  <Application>Microsoft Office PowerPoint</Application>
  <PresentationFormat>Widescreen</PresentationFormat>
  <Paragraphs>75</Paragraphs>
  <Slides>18</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Calibri Light</vt:lpstr>
      <vt:lpstr>Open Sans Light</vt:lpstr>
      <vt:lpstr>Open Sans Semibold</vt:lpstr>
      <vt:lpstr>Wingdings</vt:lpstr>
      <vt:lpstr>Pearson Theme</vt:lpstr>
      <vt:lpstr>PowerPoint Presentation</vt:lpstr>
      <vt:lpstr>Key Words</vt:lpstr>
      <vt:lpstr>Vertical Angles</vt:lpstr>
      <vt:lpstr>Supplementary Angles</vt:lpstr>
      <vt:lpstr>Complementary Angles</vt:lpstr>
      <vt:lpstr>Angles</vt:lpstr>
      <vt:lpstr>Using Angle Relationships to Solve for Missing Angles</vt:lpstr>
      <vt:lpstr>Using Angle Relationships to Solve for Missing Angles, cont’d</vt:lpstr>
      <vt:lpstr>Using Angle Relationships to Solve for Missing Angles, cont’d</vt:lpstr>
      <vt:lpstr>Practice</vt:lpstr>
      <vt:lpstr>Solution</vt:lpstr>
      <vt:lpstr>Practice</vt:lpstr>
      <vt:lpstr>Solution</vt:lpstr>
      <vt:lpstr>Practice</vt:lpstr>
      <vt:lpstr>Solution</vt:lpstr>
      <vt:lpstr>Real World Application: Architectural Design</vt:lpstr>
      <vt:lpstr>Conclusion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 7 B Unit 3: Angle Pairs Lesson 10: Find Missing Angles</dc:title>
  <dc:creator>Maureen Schilpp</dc:creator>
  <cp:lastModifiedBy>Rachel Murray</cp:lastModifiedBy>
  <cp:revision>74</cp:revision>
  <dcterms:created xsi:type="dcterms:W3CDTF">2024-01-17T21:16:35Z</dcterms:created>
  <dcterms:modified xsi:type="dcterms:W3CDTF">2024-01-21T20:52:20Z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0x01010013253CDB32E9C94BAEF96199C7312ABF</vt:lpwstr>
  </property>
  <property fmtid="{D5CDD505-2E9C-101B-9397-08002B2CF9AE}" pid="3" name="MediaServiceImageTags">
    <vt:lpwstr/>
  </property>
</Properties>
</file>