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0"/>
  </p:notesMasterIdLst>
  <p:sldIdLst>
    <p:sldId id="261" r:id="rId5"/>
    <p:sldId id="262" r:id="rId6"/>
    <p:sldId id="257" r:id="rId7"/>
    <p:sldId id="284" r:id="rId8"/>
    <p:sldId id="258" r:id="rId9"/>
    <p:sldId id="285" r:id="rId10"/>
    <p:sldId id="259" r:id="rId11"/>
    <p:sldId id="295" r:id="rId12"/>
    <p:sldId id="290" r:id="rId13"/>
    <p:sldId id="291" r:id="rId14"/>
    <p:sldId id="292" r:id="rId15"/>
    <p:sldId id="293" r:id="rId16"/>
    <p:sldId id="294" r:id="rId17"/>
    <p:sldId id="260"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B8679-781D-A19B-C5ED-FC04D460FA2A}" v="100" dt="2024-01-08T18:31:21.291"/>
    <p1510:client id="{53A5B114-117A-488D-910B-B672D7851532}" v="10" dt="2024-01-09T15:15:16.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1" d="100"/>
          <a:sy n="101" d="100"/>
        </p:scale>
        <p:origin x="1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2A3AF1-866D-49B8-9C25-119B618ABE63}"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0FB2A8A0-C694-4822-A96B-AE8306289E25}">
      <dgm:prSet/>
      <dgm:spPr/>
      <dgm:t>
        <a:bodyPr/>
        <a:lstStyle/>
        <a:p>
          <a:pPr>
            <a:lnSpc>
              <a:spcPct val="100000"/>
            </a:lnSpc>
          </a:pPr>
          <a:r>
            <a:rPr lang="en-US" dirty="0"/>
            <a:t>Let's graph the inequality x &gt; 3 on a number line.</a:t>
          </a:r>
        </a:p>
      </dgm:t>
    </dgm:pt>
    <dgm:pt modelId="{0996138E-FFF9-40A1-A00F-0CD2DA60DD23}" type="parTrans" cxnId="{E0AC57AA-8948-4DA5-B1E4-82E6C5456BF3}">
      <dgm:prSet/>
      <dgm:spPr/>
      <dgm:t>
        <a:bodyPr/>
        <a:lstStyle/>
        <a:p>
          <a:endParaRPr lang="en-US"/>
        </a:p>
      </dgm:t>
    </dgm:pt>
    <dgm:pt modelId="{474839E5-D80C-4E9A-A7A2-CC603F5D0610}" type="sibTrans" cxnId="{E0AC57AA-8948-4DA5-B1E4-82E6C5456BF3}">
      <dgm:prSet/>
      <dgm:spPr/>
      <dgm:t>
        <a:bodyPr/>
        <a:lstStyle/>
        <a:p>
          <a:endParaRPr lang="en-US"/>
        </a:p>
      </dgm:t>
    </dgm:pt>
    <dgm:pt modelId="{9B7FA854-53C8-4014-B0ED-53743224672C}">
      <dgm:prSet/>
      <dgm:spPr/>
      <dgm:t>
        <a:bodyPr/>
        <a:lstStyle/>
        <a:p>
          <a:pPr>
            <a:lnSpc>
              <a:spcPct val="100000"/>
            </a:lnSpc>
          </a:pPr>
          <a:r>
            <a:rPr lang="en-US" dirty="0"/>
            <a:t>First, we draw a number line and put an open circle at 3.</a:t>
          </a:r>
        </a:p>
      </dgm:t>
    </dgm:pt>
    <dgm:pt modelId="{FAB63A07-788F-41E2-92F1-59BB155BEE1D}" type="parTrans" cxnId="{35CC0EDC-5656-4E59-A872-26603F3965C2}">
      <dgm:prSet/>
      <dgm:spPr/>
      <dgm:t>
        <a:bodyPr/>
        <a:lstStyle/>
        <a:p>
          <a:endParaRPr lang="en-US"/>
        </a:p>
      </dgm:t>
    </dgm:pt>
    <dgm:pt modelId="{F6D45878-CB28-49CC-9AEE-7C5770B44173}" type="sibTrans" cxnId="{35CC0EDC-5656-4E59-A872-26603F3965C2}">
      <dgm:prSet/>
      <dgm:spPr/>
      <dgm:t>
        <a:bodyPr/>
        <a:lstStyle/>
        <a:p>
          <a:endParaRPr lang="en-US"/>
        </a:p>
      </dgm:t>
    </dgm:pt>
    <dgm:pt modelId="{50C91B1D-2F2E-4CFD-BC92-FA09E5076DFE}">
      <dgm:prSet/>
      <dgm:spPr/>
      <dgm:t>
        <a:bodyPr/>
        <a:lstStyle/>
        <a:p>
          <a:pPr>
            <a:lnSpc>
              <a:spcPct val="100000"/>
            </a:lnSpc>
          </a:pPr>
          <a:r>
            <a:rPr lang="en-US" dirty="0"/>
            <a:t>Then, we draw a dotted line to the right to indicate that all the numbers greater than 3 are included in the solution set.</a:t>
          </a:r>
        </a:p>
      </dgm:t>
    </dgm:pt>
    <dgm:pt modelId="{99F26DA0-F196-4DA1-A3A2-547AC648AFD9}" type="parTrans" cxnId="{E51F6292-BECE-4523-8E8B-79E2801CDB52}">
      <dgm:prSet/>
      <dgm:spPr/>
      <dgm:t>
        <a:bodyPr/>
        <a:lstStyle/>
        <a:p>
          <a:endParaRPr lang="en-US"/>
        </a:p>
      </dgm:t>
    </dgm:pt>
    <dgm:pt modelId="{4944CA17-1F5C-4CF0-8D1C-399845DC1A1A}" type="sibTrans" cxnId="{E51F6292-BECE-4523-8E8B-79E2801CDB52}">
      <dgm:prSet/>
      <dgm:spPr/>
      <dgm:t>
        <a:bodyPr/>
        <a:lstStyle/>
        <a:p>
          <a:endParaRPr lang="en-US"/>
        </a:p>
      </dgm:t>
    </dgm:pt>
    <dgm:pt modelId="{69D552E9-6B80-41DB-9E0A-823DBD2CAB4C}" type="pres">
      <dgm:prSet presAssocID="{702A3AF1-866D-49B8-9C25-119B618ABE63}" presName="root" presStyleCnt="0">
        <dgm:presLayoutVars>
          <dgm:dir/>
          <dgm:resizeHandles val="exact"/>
        </dgm:presLayoutVars>
      </dgm:prSet>
      <dgm:spPr/>
    </dgm:pt>
    <dgm:pt modelId="{0EA77946-990E-4BE2-9AAB-3685E4E1CFEC}" type="pres">
      <dgm:prSet presAssocID="{0FB2A8A0-C694-4822-A96B-AE8306289E25}" presName="compNode" presStyleCnt="0"/>
      <dgm:spPr/>
    </dgm:pt>
    <dgm:pt modelId="{75C71532-2F1D-4F0C-AFF9-89B3776172AA}" type="pres">
      <dgm:prSet presAssocID="{0FB2A8A0-C694-4822-A96B-AE8306289E25}" presName="bgRect" presStyleLbl="bgShp" presStyleIdx="0" presStyleCnt="3"/>
      <dgm:spPr/>
    </dgm:pt>
    <dgm:pt modelId="{B62E88ED-E483-4771-9321-B37629941D20}" type="pres">
      <dgm:prSet presAssocID="{0FB2A8A0-C694-4822-A96B-AE8306289E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1D58ED3B-86CF-44F5-B096-293CD903B30D}" type="pres">
      <dgm:prSet presAssocID="{0FB2A8A0-C694-4822-A96B-AE8306289E25}" presName="spaceRect" presStyleCnt="0"/>
      <dgm:spPr/>
    </dgm:pt>
    <dgm:pt modelId="{EC412CF2-E164-4DD9-B725-54D1AF1EDE43}" type="pres">
      <dgm:prSet presAssocID="{0FB2A8A0-C694-4822-A96B-AE8306289E25}" presName="parTx" presStyleLbl="revTx" presStyleIdx="0" presStyleCnt="3">
        <dgm:presLayoutVars>
          <dgm:chMax val="0"/>
          <dgm:chPref val="0"/>
        </dgm:presLayoutVars>
      </dgm:prSet>
      <dgm:spPr/>
    </dgm:pt>
    <dgm:pt modelId="{9F1CA6E5-F0D5-462F-865B-1A4A053B1A19}" type="pres">
      <dgm:prSet presAssocID="{474839E5-D80C-4E9A-A7A2-CC603F5D0610}" presName="sibTrans" presStyleCnt="0"/>
      <dgm:spPr/>
    </dgm:pt>
    <dgm:pt modelId="{CEB58D5E-8789-4A8C-B01E-A6A5C95D31FD}" type="pres">
      <dgm:prSet presAssocID="{9B7FA854-53C8-4014-B0ED-53743224672C}" presName="compNode" presStyleCnt="0"/>
      <dgm:spPr/>
    </dgm:pt>
    <dgm:pt modelId="{CAF873C5-CC6E-4D3A-B8D8-0AB68DC2D4E5}" type="pres">
      <dgm:prSet presAssocID="{9B7FA854-53C8-4014-B0ED-53743224672C}" presName="bgRect" presStyleLbl="bgShp" presStyleIdx="1" presStyleCnt="3"/>
      <dgm:spPr/>
    </dgm:pt>
    <dgm:pt modelId="{A9256A03-ACC5-4F8D-A98D-7E1D9413C270}" type="pres">
      <dgm:prSet presAssocID="{9B7FA854-53C8-4014-B0ED-5374322467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76CD6E65-505D-4FCD-97B3-6EF6A1E4ED87}" type="pres">
      <dgm:prSet presAssocID="{9B7FA854-53C8-4014-B0ED-53743224672C}" presName="spaceRect" presStyleCnt="0"/>
      <dgm:spPr/>
    </dgm:pt>
    <dgm:pt modelId="{34EFE59A-ACFF-4F37-A40C-8FF314EC435C}" type="pres">
      <dgm:prSet presAssocID="{9B7FA854-53C8-4014-B0ED-53743224672C}" presName="parTx" presStyleLbl="revTx" presStyleIdx="1" presStyleCnt="3">
        <dgm:presLayoutVars>
          <dgm:chMax val="0"/>
          <dgm:chPref val="0"/>
        </dgm:presLayoutVars>
      </dgm:prSet>
      <dgm:spPr/>
    </dgm:pt>
    <dgm:pt modelId="{04EE957B-4E3A-49A3-89A9-1009F267B9A5}" type="pres">
      <dgm:prSet presAssocID="{F6D45878-CB28-49CC-9AEE-7C5770B44173}" presName="sibTrans" presStyleCnt="0"/>
      <dgm:spPr/>
    </dgm:pt>
    <dgm:pt modelId="{7420D14C-E22E-456F-A9AD-2828A04A26A5}" type="pres">
      <dgm:prSet presAssocID="{50C91B1D-2F2E-4CFD-BC92-FA09E5076DFE}" presName="compNode" presStyleCnt="0"/>
      <dgm:spPr/>
    </dgm:pt>
    <dgm:pt modelId="{63CA9082-677D-4BBB-8864-FE91EFE3F91D}" type="pres">
      <dgm:prSet presAssocID="{50C91B1D-2F2E-4CFD-BC92-FA09E5076DFE}" presName="bgRect" presStyleLbl="bgShp" presStyleIdx="2" presStyleCnt="3"/>
      <dgm:spPr/>
    </dgm:pt>
    <dgm:pt modelId="{D1EF2B4E-D3DA-45CE-89C9-E3E578EA4878}" type="pres">
      <dgm:prSet presAssocID="{50C91B1D-2F2E-4CFD-BC92-FA09E5076D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thematics"/>
        </a:ext>
      </dgm:extLst>
    </dgm:pt>
    <dgm:pt modelId="{019F65A8-D196-421E-90E5-AA76D4527D83}" type="pres">
      <dgm:prSet presAssocID="{50C91B1D-2F2E-4CFD-BC92-FA09E5076DFE}" presName="spaceRect" presStyleCnt="0"/>
      <dgm:spPr/>
    </dgm:pt>
    <dgm:pt modelId="{01A517E7-17B5-4940-B869-4499071DE829}" type="pres">
      <dgm:prSet presAssocID="{50C91B1D-2F2E-4CFD-BC92-FA09E5076DFE}" presName="parTx" presStyleLbl="revTx" presStyleIdx="2" presStyleCnt="3">
        <dgm:presLayoutVars>
          <dgm:chMax val="0"/>
          <dgm:chPref val="0"/>
        </dgm:presLayoutVars>
      </dgm:prSet>
      <dgm:spPr/>
    </dgm:pt>
  </dgm:ptLst>
  <dgm:cxnLst>
    <dgm:cxn modelId="{E204481D-C54E-4647-9E3F-5AABE7CBB7F6}" type="presOf" srcId="{0FB2A8A0-C694-4822-A96B-AE8306289E25}" destId="{EC412CF2-E164-4DD9-B725-54D1AF1EDE43}" srcOrd="0" destOrd="0" presId="urn:microsoft.com/office/officeart/2018/2/layout/IconVerticalSolidList"/>
    <dgm:cxn modelId="{07A8C97C-208C-4191-96CF-8B1C891A0E8E}" type="presOf" srcId="{9B7FA854-53C8-4014-B0ED-53743224672C}" destId="{34EFE59A-ACFF-4F37-A40C-8FF314EC435C}" srcOrd="0" destOrd="0" presId="urn:microsoft.com/office/officeart/2018/2/layout/IconVerticalSolidList"/>
    <dgm:cxn modelId="{E51F6292-BECE-4523-8E8B-79E2801CDB52}" srcId="{702A3AF1-866D-49B8-9C25-119B618ABE63}" destId="{50C91B1D-2F2E-4CFD-BC92-FA09E5076DFE}" srcOrd="2" destOrd="0" parTransId="{99F26DA0-F196-4DA1-A3A2-547AC648AFD9}" sibTransId="{4944CA17-1F5C-4CF0-8D1C-399845DC1A1A}"/>
    <dgm:cxn modelId="{E0AC57AA-8948-4DA5-B1E4-82E6C5456BF3}" srcId="{702A3AF1-866D-49B8-9C25-119B618ABE63}" destId="{0FB2A8A0-C694-4822-A96B-AE8306289E25}" srcOrd="0" destOrd="0" parTransId="{0996138E-FFF9-40A1-A00F-0CD2DA60DD23}" sibTransId="{474839E5-D80C-4E9A-A7A2-CC603F5D0610}"/>
    <dgm:cxn modelId="{1F5133B5-702D-413F-995B-F8219AEAC427}" type="presOf" srcId="{50C91B1D-2F2E-4CFD-BC92-FA09E5076DFE}" destId="{01A517E7-17B5-4940-B869-4499071DE829}" srcOrd="0" destOrd="0" presId="urn:microsoft.com/office/officeart/2018/2/layout/IconVerticalSolidList"/>
    <dgm:cxn modelId="{35CC0EDC-5656-4E59-A872-26603F3965C2}" srcId="{702A3AF1-866D-49B8-9C25-119B618ABE63}" destId="{9B7FA854-53C8-4014-B0ED-53743224672C}" srcOrd="1" destOrd="0" parTransId="{FAB63A07-788F-41E2-92F1-59BB155BEE1D}" sibTransId="{F6D45878-CB28-49CC-9AEE-7C5770B44173}"/>
    <dgm:cxn modelId="{FDADD5FD-D686-4429-ACF4-BD428A6BA2DA}" type="presOf" srcId="{702A3AF1-866D-49B8-9C25-119B618ABE63}" destId="{69D552E9-6B80-41DB-9E0A-823DBD2CAB4C}" srcOrd="0" destOrd="0" presId="urn:microsoft.com/office/officeart/2018/2/layout/IconVerticalSolidList"/>
    <dgm:cxn modelId="{93D79B0F-E7B1-4DEB-B5A9-0EB169707073}" type="presParOf" srcId="{69D552E9-6B80-41DB-9E0A-823DBD2CAB4C}" destId="{0EA77946-990E-4BE2-9AAB-3685E4E1CFEC}" srcOrd="0" destOrd="0" presId="urn:microsoft.com/office/officeart/2018/2/layout/IconVerticalSolidList"/>
    <dgm:cxn modelId="{5F1D633D-2449-4619-B5CF-BD9C10BF75A7}" type="presParOf" srcId="{0EA77946-990E-4BE2-9AAB-3685E4E1CFEC}" destId="{75C71532-2F1D-4F0C-AFF9-89B3776172AA}" srcOrd="0" destOrd="0" presId="urn:microsoft.com/office/officeart/2018/2/layout/IconVerticalSolidList"/>
    <dgm:cxn modelId="{5BF965C8-758B-45D3-ABC4-D4136ABA1046}" type="presParOf" srcId="{0EA77946-990E-4BE2-9AAB-3685E4E1CFEC}" destId="{B62E88ED-E483-4771-9321-B37629941D20}" srcOrd="1" destOrd="0" presId="urn:microsoft.com/office/officeart/2018/2/layout/IconVerticalSolidList"/>
    <dgm:cxn modelId="{79DA1552-0B03-476F-9E53-B49E9A8CCE35}" type="presParOf" srcId="{0EA77946-990E-4BE2-9AAB-3685E4E1CFEC}" destId="{1D58ED3B-86CF-44F5-B096-293CD903B30D}" srcOrd="2" destOrd="0" presId="urn:microsoft.com/office/officeart/2018/2/layout/IconVerticalSolidList"/>
    <dgm:cxn modelId="{CC3A1E2F-EFBC-446A-8C8E-05A1EB831D53}" type="presParOf" srcId="{0EA77946-990E-4BE2-9AAB-3685E4E1CFEC}" destId="{EC412CF2-E164-4DD9-B725-54D1AF1EDE43}" srcOrd="3" destOrd="0" presId="urn:microsoft.com/office/officeart/2018/2/layout/IconVerticalSolidList"/>
    <dgm:cxn modelId="{26569867-C479-414A-9EE4-5CF76585BD3A}" type="presParOf" srcId="{69D552E9-6B80-41DB-9E0A-823DBD2CAB4C}" destId="{9F1CA6E5-F0D5-462F-865B-1A4A053B1A19}" srcOrd="1" destOrd="0" presId="urn:microsoft.com/office/officeart/2018/2/layout/IconVerticalSolidList"/>
    <dgm:cxn modelId="{FF5C8BAF-662E-44D9-80F9-A6E80E35EB4C}" type="presParOf" srcId="{69D552E9-6B80-41DB-9E0A-823DBD2CAB4C}" destId="{CEB58D5E-8789-4A8C-B01E-A6A5C95D31FD}" srcOrd="2" destOrd="0" presId="urn:microsoft.com/office/officeart/2018/2/layout/IconVerticalSolidList"/>
    <dgm:cxn modelId="{CEEAA8EA-3F44-42D0-BAC5-BFF39081E48B}" type="presParOf" srcId="{CEB58D5E-8789-4A8C-B01E-A6A5C95D31FD}" destId="{CAF873C5-CC6E-4D3A-B8D8-0AB68DC2D4E5}" srcOrd="0" destOrd="0" presId="urn:microsoft.com/office/officeart/2018/2/layout/IconVerticalSolidList"/>
    <dgm:cxn modelId="{12F95BAA-8B22-4B20-B334-B96B65FA4DBC}" type="presParOf" srcId="{CEB58D5E-8789-4A8C-B01E-A6A5C95D31FD}" destId="{A9256A03-ACC5-4F8D-A98D-7E1D9413C270}" srcOrd="1" destOrd="0" presId="urn:microsoft.com/office/officeart/2018/2/layout/IconVerticalSolidList"/>
    <dgm:cxn modelId="{07E59198-1D62-4FF7-8285-D5778019CD87}" type="presParOf" srcId="{CEB58D5E-8789-4A8C-B01E-A6A5C95D31FD}" destId="{76CD6E65-505D-4FCD-97B3-6EF6A1E4ED87}" srcOrd="2" destOrd="0" presId="urn:microsoft.com/office/officeart/2018/2/layout/IconVerticalSolidList"/>
    <dgm:cxn modelId="{35A30DF3-37BF-4D82-95B6-E7B3687A4E45}" type="presParOf" srcId="{CEB58D5E-8789-4A8C-B01E-A6A5C95D31FD}" destId="{34EFE59A-ACFF-4F37-A40C-8FF314EC435C}" srcOrd="3" destOrd="0" presId="urn:microsoft.com/office/officeart/2018/2/layout/IconVerticalSolidList"/>
    <dgm:cxn modelId="{328A6E68-D5F5-4061-BE20-3D44123BFA8A}" type="presParOf" srcId="{69D552E9-6B80-41DB-9E0A-823DBD2CAB4C}" destId="{04EE957B-4E3A-49A3-89A9-1009F267B9A5}" srcOrd="3" destOrd="0" presId="urn:microsoft.com/office/officeart/2018/2/layout/IconVerticalSolidList"/>
    <dgm:cxn modelId="{1ED42146-9CC1-4448-BFEF-B9F0A3058398}" type="presParOf" srcId="{69D552E9-6B80-41DB-9E0A-823DBD2CAB4C}" destId="{7420D14C-E22E-456F-A9AD-2828A04A26A5}" srcOrd="4" destOrd="0" presId="urn:microsoft.com/office/officeart/2018/2/layout/IconVerticalSolidList"/>
    <dgm:cxn modelId="{E11DCF6B-EEF7-49F6-9991-8C461F912251}" type="presParOf" srcId="{7420D14C-E22E-456F-A9AD-2828A04A26A5}" destId="{63CA9082-677D-4BBB-8864-FE91EFE3F91D}" srcOrd="0" destOrd="0" presId="urn:microsoft.com/office/officeart/2018/2/layout/IconVerticalSolidList"/>
    <dgm:cxn modelId="{71332579-CEF7-4F30-B557-5C0941C46F1C}" type="presParOf" srcId="{7420D14C-E22E-456F-A9AD-2828A04A26A5}" destId="{D1EF2B4E-D3DA-45CE-89C9-E3E578EA4878}" srcOrd="1" destOrd="0" presId="urn:microsoft.com/office/officeart/2018/2/layout/IconVerticalSolidList"/>
    <dgm:cxn modelId="{4E3F327C-5C35-4022-A484-33D8087D5D5B}" type="presParOf" srcId="{7420D14C-E22E-456F-A9AD-2828A04A26A5}" destId="{019F65A8-D196-421E-90E5-AA76D4527D83}" srcOrd="2" destOrd="0" presId="urn:microsoft.com/office/officeart/2018/2/layout/IconVerticalSolidList"/>
    <dgm:cxn modelId="{14D5D890-E9BC-4B7E-B899-7DEC7E841902}" type="presParOf" srcId="{7420D14C-E22E-456F-A9AD-2828A04A26A5}" destId="{01A517E7-17B5-4940-B869-4499071DE8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2A3AF1-866D-49B8-9C25-119B618ABE63}"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33BF0D2B-ABDC-4833-9A48-16134504FFA0}">
      <dgm:prSet/>
      <dgm:spPr/>
      <dgm:t>
        <a:bodyPr/>
        <a:lstStyle/>
        <a:p>
          <a:pPr>
            <a:lnSpc>
              <a:spcPct val="100000"/>
            </a:lnSpc>
          </a:pPr>
          <a:r>
            <a:rPr lang="en-US" dirty="0"/>
            <a:t>Let's graph the inequality y ≤ 5 on a number line.</a:t>
          </a:r>
        </a:p>
      </dgm:t>
    </dgm:pt>
    <dgm:pt modelId="{7DD6FD72-1BAC-4BDC-BA66-E8454CE6A576}" type="parTrans" cxnId="{79F35AE0-EB43-4A0E-9690-7D6EBCDEEE84}">
      <dgm:prSet/>
      <dgm:spPr/>
      <dgm:t>
        <a:bodyPr/>
        <a:lstStyle/>
        <a:p>
          <a:endParaRPr lang="en-US"/>
        </a:p>
      </dgm:t>
    </dgm:pt>
    <dgm:pt modelId="{21220439-52C2-48BB-9401-C18BEC480E55}" type="sibTrans" cxnId="{79F35AE0-EB43-4A0E-9690-7D6EBCDEEE84}">
      <dgm:prSet/>
      <dgm:spPr/>
      <dgm:t>
        <a:bodyPr/>
        <a:lstStyle/>
        <a:p>
          <a:endParaRPr lang="en-US"/>
        </a:p>
      </dgm:t>
    </dgm:pt>
    <dgm:pt modelId="{2DBF2367-1250-4B77-91FA-E3C2B35CE4BD}">
      <dgm:prSet/>
      <dgm:spPr/>
      <dgm:t>
        <a:bodyPr/>
        <a:lstStyle/>
        <a:p>
          <a:pPr>
            <a:lnSpc>
              <a:spcPct val="100000"/>
            </a:lnSpc>
          </a:pPr>
          <a:r>
            <a:rPr lang="en-US" dirty="0"/>
            <a:t>First, we draw a number line and put a closed circle at 5.</a:t>
          </a:r>
        </a:p>
      </dgm:t>
    </dgm:pt>
    <dgm:pt modelId="{CD660709-3F5E-4CC5-A8C3-32D1F35ACA70}" type="parTrans" cxnId="{347B5530-F535-4682-8F59-2430E753326A}">
      <dgm:prSet/>
      <dgm:spPr/>
      <dgm:t>
        <a:bodyPr/>
        <a:lstStyle/>
        <a:p>
          <a:endParaRPr lang="en-US"/>
        </a:p>
      </dgm:t>
    </dgm:pt>
    <dgm:pt modelId="{58246EC6-4DB7-4DE5-8551-F691D65FDEA1}" type="sibTrans" cxnId="{347B5530-F535-4682-8F59-2430E753326A}">
      <dgm:prSet/>
      <dgm:spPr/>
      <dgm:t>
        <a:bodyPr/>
        <a:lstStyle/>
        <a:p>
          <a:endParaRPr lang="en-US"/>
        </a:p>
      </dgm:t>
    </dgm:pt>
    <dgm:pt modelId="{72D74758-0358-4081-BD2A-296C379C8F1A}">
      <dgm:prSet/>
      <dgm:spPr/>
      <dgm:t>
        <a:bodyPr/>
        <a:lstStyle/>
        <a:p>
          <a:pPr>
            <a:lnSpc>
              <a:spcPct val="100000"/>
            </a:lnSpc>
          </a:pPr>
          <a:r>
            <a:rPr lang="en-US" dirty="0"/>
            <a:t>Then we draw a solid line to the left to indicate that all the numbers less than or equal to 5 are included in the solution set.</a:t>
          </a:r>
        </a:p>
      </dgm:t>
    </dgm:pt>
    <dgm:pt modelId="{424DB360-2916-4F12-9175-D2635300ACA4}" type="parTrans" cxnId="{B9F5EDBA-AE6E-438E-98B4-DCCA60C8359D}">
      <dgm:prSet/>
      <dgm:spPr/>
      <dgm:t>
        <a:bodyPr/>
        <a:lstStyle/>
        <a:p>
          <a:endParaRPr lang="en-US"/>
        </a:p>
      </dgm:t>
    </dgm:pt>
    <dgm:pt modelId="{5671339A-CF1A-439A-8906-983ACE4409CC}" type="sibTrans" cxnId="{B9F5EDBA-AE6E-438E-98B4-DCCA60C8359D}">
      <dgm:prSet/>
      <dgm:spPr/>
      <dgm:t>
        <a:bodyPr/>
        <a:lstStyle/>
        <a:p>
          <a:endParaRPr lang="en-US"/>
        </a:p>
      </dgm:t>
    </dgm:pt>
    <dgm:pt modelId="{69D552E9-6B80-41DB-9E0A-823DBD2CAB4C}" type="pres">
      <dgm:prSet presAssocID="{702A3AF1-866D-49B8-9C25-119B618ABE63}" presName="root" presStyleCnt="0">
        <dgm:presLayoutVars>
          <dgm:dir/>
          <dgm:resizeHandles val="exact"/>
        </dgm:presLayoutVars>
      </dgm:prSet>
      <dgm:spPr/>
    </dgm:pt>
    <dgm:pt modelId="{D2F76C1C-8E8D-4029-B78D-BE370F4CC2D3}" type="pres">
      <dgm:prSet presAssocID="{33BF0D2B-ABDC-4833-9A48-16134504FFA0}" presName="compNode" presStyleCnt="0"/>
      <dgm:spPr/>
    </dgm:pt>
    <dgm:pt modelId="{D57836E7-C4E6-4D7F-B4B8-F92EC42247DE}" type="pres">
      <dgm:prSet presAssocID="{33BF0D2B-ABDC-4833-9A48-16134504FFA0}" presName="bgRect" presStyleLbl="bgShp" presStyleIdx="0" presStyleCnt="3"/>
      <dgm:spPr/>
    </dgm:pt>
    <dgm:pt modelId="{420BCDAC-5119-49D3-AA22-25ECDB5E46D9}" type="pres">
      <dgm:prSet presAssocID="{33BF0D2B-ABDC-4833-9A48-16134504FF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7764652-2AAE-4522-9C62-C144C8A71D0F}" type="pres">
      <dgm:prSet presAssocID="{33BF0D2B-ABDC-4833-9A48-16134504FFA0}" presName="spaceRect" presStyleCnt="0"/>
      <dgm:spPr/>
    </dgm:pt>
    <dgm:pt modelId="{3B89F933-CE9A-4DF5-B890-E93A574A5095}" type="pres">
      <dgm:prSet presAssocID="{33BF0D2B-ABDC-4833-9A48-16134504FFA0}" presName="parTx" presStyleLbl="revTx" presStyleIdx="0" presStyleCnt="3">
        <dgm:presLayoutVars>
          <dgm:chMax val="0"/>
          <dgm:chPref val="0"/>
        </dgm:presLayoutVars>
      </dgm:prSet>
      <dgm:spPr/>
    </dgm:pt>
    <dgm:pt modelId="{398EDBC1-2470-4E5A-85F5-734E28CDF960}" type="pres">
      <dgm:prSet presAssocID="{21220439-52C2-48BB-9401-C18BEC480E55}" presName="sibTrans" presStyleCnt="0"/>
      <dgm:spPr/>
    </dgm:pt>
    <dgm:pt modelId="{22FCDB72-CEA7-4554-8C5C-6B656DFFF8DC}" type="pres">
      <dgm:prSet presAssocID="{2DBF2367-1250-4B77-91FA-E3C2B35CE4BD}" presName="compNode" presStyleCnt="0"/>
      <dgm:spPr/>
    </dgm:pt>
    <dgm:pt modelId="{DBC992AF-6A09-4BC1-A346-1E187FE42A75}" type="pres">
      <dgm:prSet presAssocID="{2DBF2367-1250-4B77-91FA-E3C2B35CE4BD}" presName="bgRect" presStyleLbl="bgShp" presStyleIdx="1" presStyleCnt="3"/>
      <dgm:spPr/>
    </dgm:pt>
    <dgm:pt modelId="{5E0590C8-B786-4BBA-B203-64707F9E21B8}" type="pres">
      <dgm:prSet presAssocID="{2DBF2367-1250-4B77-91FA-E3C2B35CE4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lue"/>
        </a:ext>
      </dgm:extLst>
    </dgm:pt>
    <dgm:pt modelId="{8EDA029D-E59D-4225-849C-037C40D782DA}" type="pres">
      <dgm:prSet presAssocID="{2DBF2367-1250-4B77-91FA-E3C2B35CE4BD}" presName="spaceRect" presStyleCnt="0"/>
      <dgm:spPr/>
    </dgm:pt>
    <dgm:pt modelId="{891CEEF1-9671-4B56-8A1C-1CC953C5DF53}" type="pres">
      <dgm:prSet presAssocID="{2DBF2367-1250-4B77-91FA-E3C2B35CE4BD}" presName="parTx" presStyleLbl="revTx" presStyleIdx="1" presStyleCnt="3">
        <dgm:presLayoutVars>
          <dgm:chMax val="0"/>
          <dgm:chPref val="0"/>
        </dgm:presLayoutVars>
      </dgm:prSet>
      <dgm:spPr/>
    </dgm:pt>
    <dgm:pt modelId="{C5604449-8E63-4CB0-AC6B-B905BA5EFACD}" type="pres">
      <dgm:prSet presAssocID="{58246EC6-4DB7-4DE5-8551-F691D65FDEA1}" presName="sibTrans" presStyleCnt="0"/>
      <dgm:spPr/>
    </dgm:pt>
    <dgm:pt modelId="{99FF7C72-C117-4C65-ACBA-32D71FD32270}" type="pres">
      <dgm:prSet presAssocID="{72D74758-0358-4081-BD2A-296C379C8F1A}" presName="compNode" presStyleCnt="0"/>
      <dgm:spPr/>
    </dgm:pt>
    <dgm:pt modelId="{C672AA84-4E81-4D2E-8FCE-0DB90E9BCCEB}" type="pres">
      <dgm:prSet presAssocID="{72D74758-0358-4081-BD2A-296C379C8F1A}" presName="bgRect" presStyleLbl="bgShp" presStyleIdx="2" presStyleCnt="3"/>
      <dgm:spPr/>
    </dgm:pt>
    <dgm:pt modelId="{E5986CCF-3C4F-47D0-B2D5-7A9503C6360F}" type="pres">
      <dgm:prSet presAssocID="{72D74758-0358-4081-BD2A-296C379C8F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530622C4-AEC0-4B04-A3CF-08EE8C49BEDF}" type="pres">
      <dgm:prSet presAssocID="{72D74758-0358-4081-BD2A-296C379C8F1A}" presName="spaceRect" presStyleCnt="0"/>
      <dgm:spPr/>
    </dgm:pt>
    <dgm:pt modelId="{2E8B047E-79C2-4CEE-B2FD-06B1B0DBCC2F}" type="pres">
      <dgm:prSet presAssocID="{72D74758-0358-4081-BD2A-296C379C8F1A}" presName="parTx" presStyleLbl="revTx" presStyleIdx="2" presStyleCnt="3">
        <dgm:presLayoutVars>
          <dgm:chMax val="0"/>
          <dgm:chPref val="0"/>
        </dgm:presLayoutVars>
      </dgm:prSet>
      <dgm:spPr/>
    </dgm:pt>
  </dgm:ptLst>
  <dgm:cxnLst>
    <dgm:cxn modelId="{B8C6202A-8F5D-4DED-ADA0-8ECD3D80A3B4}" type="presOf" srcId="{2DBF2367-1250-4B77-91FA-E3C2B35CE4BD}" destId="{891CEEF1-9671-4B56-8A1C-1CC953C5DF53}" srcOrd="0" destOrd="0" presId="urn:microsoft.com/office/officeart/2018/2/layout/IconVerticalSolidList"/>
    <dgm:cxn modelId="{347B5530-F535-4682-8F59-2430E753326A}" srcId="{702A3AF1-866D-49B8-9C25-119B618ABE63}" destId="{2DBF2367-1250-4B77-91FA-E3C2B35CE4BD}" srcOrd="1" destOrd="0" parTransId="{CD660709-3F5E-4CC5-A8C3-32D1F35ACA70}" sibTransId="{58246EC6-4DB7-4DE5-8551-F691D65FDEA1}"/>
    <dgm:cxn modelId="{65FD869A-7AD3-445C-ACB0-40E9E219D930}" type="presOf" srcId="{72D74758-0358-4081-BD2A-296C379C8F1A}" destId="{2E8B047E-79C2-4CEE-B2FD-06B1B0DBCC2F}" srcOrd="0" destOrd="0" presId="urn:microsoft.com/office/officeart/2018/2/layout/IconVerticalSolidList"/>
    <dgm:cxn modelId="{B9F5EDBA-AE6E-438E-98B4-DCCA60C8359D}" srcId="{702A3AF1-866D-49B8-9C25-119B618ABE63}" destId="{72D74758-0358-4081-BD2A-296C379C8F1A}" srcOrd="2" destOrd="0" parTransId="{424DB360-2916-4F12-9175-D2635300ACA4}" sibTransId="{5671339A-CF1A-439A-8906-983ACE4409CC}"/>
    <dgm:cxn modelId="{C1EDD7BC-9212-437B-AD91-F77F5FCA943B}" type="presOf" srcId="{33BF0D2B-ABDC-4833-9A48-16134504FFA0}" destId="{3B89F933-CE9A-4DF5-B890-E93A574A5095}" srcOrd="0" destOrd="0" presId="urn:microsoft.com/office/officeart/2018/2/layout/IconVerticalSolidList"/>
    <dgm:cxn modelId="{79F35AE0-EB43-4A0E-9690-7D6EBCDEEE84}" srcId="{702A3AF1-866D-49B8-9C25-119B618ABE63}" destId="{33BF0D2B-ABDC-4833-9A48-16134504FFA0}" srcOrd="0" destOrd="0" parTransId="{7DD6FD72-1BAC-4BDC-BA66-E8454CE6A576}" sibTransId="{21220439-52C2-48BB-9401-C18BEC480E55}"/>
    <dgm:cxn modelId="{FDADD5FD-D686-4429-ACF4-BD428A6BA2DA}" type="presOf" srcId="{702A3AF1-866D-49B8-9C25-119B618ABE63}" destId="{69D552E9-6B80-41DB-9E0A-823DBD2CAB4C}" srcOrd="0" destOrd="0" presId="urn:microsoft.com/office/officeart/2018/2/layout/IconVerticalSolidList"/>
    <dgm:cxn modelId="{6F7FC276-D76C-474B-94A7-D4E27C370DF0}" type="presParOf" srcId="{69D552E9-6B80-41DB-9E0A-823DBD2CAB4C}" destId="{D2F76C1C-8E8D-4029-B78D-BE370F4CC2D3}" srcOrd="0" destOrd="0" presId="urn:microsoft.com/office/officeart/2018/2/layout/IconVerticalSolidList"/>
    <dgm:cxn modelId="{0F23A95D-2E28-4191-8748-D28109E92358}" type="presParOf" srcId="{D2F76C1C-8E8D-4029-B78D-BE370F4CC2D3}" destId="{D57836E7-C4E6-4D7F-B4B8-F92EC42247DE}" srcOrd="0" destOrd="0" presId="urn:microsoft.com/office/officeart/2018/2/layout/IconVerticalSolidList"/>
    <dgm:cxn modelId="{11A40384-EA95-4261-884B-F6663C5086A9}" type="presParOf" srcId="{D2F76C1C-8E8D-4029-B78D-BE370F4CC2D3}" destId="{420BCDAC-5119-49D3-AA22-25ECDB5E46D9}" srcOrd="1" destOrd="0" presId="urn:microsoft.com/office/officeart/2018/2/layout/IconVerticalSolidList"/>
    <dgm:cxn modelId="{50078B63-4B63-4003-9D28-EB9F9D11F7A3}" type="presParOf" srcId="{D2F76C1C-8E8D-4029-B78D-BE370F4CC2D3}" destId="{57764652-2AAE-4522-9C62-C144C8A71D0F}" srcOrd="2" destOrd="0" presId="urn:microsoft.com/office/officeart/2018/2/layout/IconVerticalSolidList"/>
    <dgm:cxn modelId="{828BE2DA-ACCC-45EC-B362-34803FB12DDC}" type="presParOf" srcId="{D2F76C1C-8E8D-4029-B78D-BE370F4CC2D3}" destId="{3B89F933-CE9A-4DF5-B890-E93A574A5095}" srcOrd="3" destOrd="0" presId="urn:microsoft.com/office/officeart/2018/2/layout/IconVerticalSolidList"/>
    <dgm:cxn modelId="{1E02B43A-38C6-4F69-B162-241D577B46FA}" type="presParOf" srcId="{69D552E9-6B80-41DB-9E0A-823DBD2CAB4C}" destId="{398EDBC1-2470-4E5A-85F5-734E28CDF960}" srcOrd="1" destOrd="0" presId="urn:microsoft.com/office/officeart/2018/2/layout/IconVerticalSolidList"/>
    <dgm:cxn modelId="{796217B8-55D5-487E-9E62-36971EC932F9}" type="presParOf" srcId="{69D552E9-6B80-41DB-9E0A-823DBD2CAB4C}" destId="{22FCDB72-CEA7-4554-8C5C-6B656DFFF8DC}" srcOrd="2" destOrd="0" presId="urn:microsoft.com/office/officeart/2018/2/layout/IconVerticalSolidList"/>
    <dgm:cxn modelId="{45CD23E9-89C6-42BD-98A4-E53687587D55}" type="presParOf" srcId="{22FCDB72-CEA7-4554-8C5C-6B656DFFF8DC}" destId="{DBC992AF-6A09-4BC1-A346-1E187FE42A75}" srcOrd="0" destOrd="0" presId="urn:microsoft.com/office/officeart/2018/2/layout/IconVerticalSolidList"/>
    <dgm:cxn modelId="{9A2E8C5A-6543-415D-9C88-C30EB778014D}" type="presParOf" srcId="{22FCDB72-CEA7-4554-8C5C-6B656DFFF8DC}" destId="{5E0590C8-B786-4BBA-B203-64707F9E21B8}" srcOrd="1" destOrd="0" presId="urn:microsoft.com/office/officeart/2018/2/layout/IconVerticalSolidList"/>
    <dgm:cxn modelId="{32F9812F-38FE-4E82-888F-468F7A6625A9}" type="presParOf" srcId="{22FCDB72-CEA7-4554-8C5C-6B656DFFF8DC}" destId="{8EDA029D-E59D-4225-849C-037C40D782DA}" srcOrd="2" destOrd="0" presId="urn:microsoft.com/office/officeart/2018/2/layout/IconVerticalSolidList"/>
    <dgm:cxn modelId="{A689FD0B-DBCF-4BF8-AB06-D9748FE28A50}" type="presParOf" srcId="{22FCDB72-CEA7-4554-8C5C-6B656DFFF8DC}" destId="{891CEEF1-9671-4B56-8A1C-1CC953C5DF53}" srcOrd="3" destOrd="0" presId="urn:microsoft.com/office/officeart/2018/2/layout/IconVerticalSolidList"/>
    <dgm:cxn modelId="{94F0D45A-EFF8-473A-AA99-AAD32551777D}" type="presParOf" srcId="{69D552E9-6B80-41DB-9E0A-823DBD2CAB4C}" destId="{C5604449-8E63-4CB0-AC6B-B905BA5EFACD}" srcOrd="3" destOrd="0" presId="urn:microsoft.com/office/officeart/2018/2/layout/IconVerticalSolidList"/>
    <dgm:cxn modelId="{F3E79F90-ED20-4FE1-8258-BB333757A4DA}" type="presParOf" srcId="{69D552E9-6B80-41DB-9E0A-823DBD2CAB4C}" destId="{99FF7C72-C117-4C65-ACBA-32D71FD32270}" srcOrd="4" destOrd="0" presId="urn:microsoft.com/office/officeart/2018/2/layout/IconVerticalSolidList"/>
    <dgm:cxn modelId="{FF18341B-0189-4695-9BE4-3490626CC2D7}" type="presParOf" srcId="{99FF7C72-C117-4C65-ACBA-32D71FD32270}" destId="{C672AA84-4E81-4D2E-8FCE-0DB90E9BCCEB}" srcOrd="0" destOrd="0" presId="urn:microsoft.com/office/officeart/2018/2/layout/IconVerticalSolidList"/>
    <dgm:cxn modelId="{831C00AC-121A-4A94-9B77-F4AD8DC53618}" type="presParOf" srcId="{99FF7C72-C117-4C65-ACBA-32D71FD32270}" destId="{E5986CCF-3C4F-47D0-B2D5-7A9503C6360F}" srcOrd="1" destOrd="0" presId="urn:microsoft.com/office/officeart/2018/2/layout/IconVerticalSolidList"/>
    <dgm:cxn modelId="{1AF372F8-FA61-4EFB-B77F-A69C4269D92C}" type="presParOf" srcId="{99FF7C72-C117-4C65-ACBA-32D71FD32270}" destId="{530622C4-AEC0-4B04-A3CF-08EE8C49BEDF}" srcOrd="2" destOrd="0" presId="urn:microsoft.com/office/officeart/2018/2/layout/IconVerticalSolidList"/>
    <dgm:cxn modelId="{30DC68D9-048A-4640-A2F6-7C203F5EA413}" type="presParOf" srcId="{99FF7C72-C117-4C65-ACBA-32D71FD32270}" destId="{2E8B047E-79C2-4CEE-B2FD-06B1B0DBCC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71532-2F1D-4F0C-AFF9-89B3776172AA}">
      <dsp:nvSpPr>
        <dsp:cNvPr id="0" name=""/>
        <dsp:cNvSpPr/>
      </dsp:nvSpPr>
      <dsp:spPr>
        <a:xfrm>
          <a:off x="0" y="670"/>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E88ED-E483-4771-9321-B37629941D20}">
      <dsp:nvSpPr>
        <dsp:cNvPr id="0" name=""/>
        <dsp:cNvSpPr/>
      </dsp:nvSpPr>
      <dsp:spPr>
        <a:xfrm>
          <a:off x="474477" y="353587"/>
          <a:ext cx="862686" cy="862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412CF2-E164-4DD9-B725-54D1AF1EDE43}">
      <dsp:nvSpPr>
        <dsp:cNvPr id="0" name=""/>
        <dsp:cNvSpPr/>
      </dsp:nvSpPr>
      <dsp:spPr>
        <a:xfrm>
          <a:off x="1811641" y="670"/>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89000">
            <a:lnSpc>
              <a:spcPct val="100000"/>
            </a:lnSpc>
            <a:spcBef>
              <a:spcPct val="0"/>
            </a:spcBef>
            <a:spcAft>
              <a:spcPct val="35000"/>
            </a:spcAft>
            <a:buNone/>
          </a:pPr>
          <a:r>
            <a:rPr lang="en-US" sz="2000" kern="1200" dirty="0"/>
            <a:t>Let's graph the inequality x &gt; 3 on a number line.</a:t>
          </a:r>
        </a:p>
      </dsp:txBody>
      <dsp:txXfrm>
        <a:off x="1811641" y="670"/>
        <a:ext cx="4589157" cy="1568520"/>
      </dsp:txXfrm>
    </dsp:sp>
    <dsp:sp modelId="{CAF873C5-CC6E-4D3A-B8D8-0AB68DC2D4E5}">
      <dsp:nvSpPr>
        <dsp:cNvPr id="0" name=""/>
        <dsp:cNvSpPr/>
      </dsp:nvSpPr>
      <dsp:spPr>
        <a:xfrm>
          <a:off x="0" y="1961321"/>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256A03-ACC5-4F8D-A98D-7E1D9413C270}">
      <dsp:nvSpPr>
        <dsp:cNvPr id="0" name=""/>
        <dsp:cNvSpPr/>
      </dsp:nvSpPr>
      <dsp:spPr>
        <a:xfrm>
          <a:off x="474477" y="2314238"/>
          <a:ext cx="862686" cy="862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EFE59A-ACFF-4F37-A40C-8FF314EC435C}">
      <dsp:nvSpPr>
        <dsp:cNvPr id="0" name=""/>
        <dsp:cNvSpPr/>
      </dsp:nvSpPr>
      <dsp:spPr>
        <a:xfrm>
          <a:off x="1811641" y="1961321"/>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89000">
            <a:lnSpc>
              <a:spcPct val="100000"/>
            </a:lnSpc>
            <a:spcBef>
              <a:spcPct val="0"/>
            </a:spcBef>
            <a:spcAft>
              <a:spcPct val="35000"/>
            </a:spcAft>
            <a:buNone/>
          </a:pPr>
          <a:r>
            <a:rPr lang="en-US" sz="2000" kern="1200" dirty="0"/>
            <a:t>First, we draw a number line and put an open circle at 3.</a:t>
          </a:r>
        </a:p>
      </dsp:txBody>
      <dsp:txXfrm>
        <a:off x="1811641" y="1961321"/>
        <a:ext cx="4589157" cy="1568520"/>
      </dsp:txXfrm>
    </dsp:sp>
    <dsp:sp modelId="{63CA9082-677D-4BBB-8864-FE91EFE3F91D}">
      <dsp:nvSpPr>
        <dsp:cNvPr id="0" name=""/>
        <dsp:cNvSpPr/>
      </dsp:nvSpPr>
      <dsp:spPr>
        <a:xfrm>
          <a:off x="0" y="3921972"/>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F2B4E-D3DA-45CE-89C9-E3E578EA4878}">
      <dsp:nvSpPr>
        <dsp:cNvPr id="0" name=""/>
        <dsp:cNvSpPr/>
      </dsp:nvSpPr>
      <dsp:spPr>
        <a:xfrm>
          <a:off x="474477" y="4274889"/>
          <a:ext cx="862686" cy="862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A517E7-17B5-4940-B869-4499071DE829}">
      <dsp:nvSpPr>
        <dsp:cNvPr id="0" name=""/>
        <dsp:cNvSpPr/>
      </dsp:nvSpPr>
      <dsp:spPr>
        <a:xfrm>
          <a:off x="1811641" y="3921972"/>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89000">
            <a:lnSpc>
              <a:spcPct val="100000"/>
            </a:lnSpc>
            <a:spcBef>
              <a:spcPct val="0"/>
            </a:spcBef>
            <a:spcAft>
              <a:spcPct val="35000"/>
            </a:spcAft>
            <a:buNone/>
          </a:pPr>
          <a:r>
            <a:rPr lang="en-US" sz="2000" kern="1200" dirty="0"/>
            <a:t>Then, we draw a dotted line to the right to indicate that all the numbers greater than 3 are included in the solution set.</a:t>
          </a:r>
        </a:p>
      </dsp:txBody>
      <dsp:txXfrm>
        <a:off x="1811641" y="3921972"/>
        <a:ext cx="4589157" cy="1568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836E7-C4E6-4D7F-B4B8-F92EC42247DE}">
      <dsp:nvSpPr>
        <dsp:cNvPr id="0" name=""/>
        <dsp:cNvSpPr/>
      </dsp:nvSpPr>
      <dsp:spPr>
        <a:xfrm>
          <a:off x="0" y="670"/>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BCDAC-5119-49D3-AA22-25ECDB5E46D9}">
      <dsp:nvSpPr>
        <dsp:cNvPr id="0" name=""/>
        <dsp:cNvSpPr/>
      </dsp:nvSpPr>
      <dsp:spPr>
        <a:xfrm>
          <a:off x="474477" y="353587"/>
          <a:ext cx="862686" cy="862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89F933-CE9A-4DF5-B890-E93A574A5095}">
      <dsp:nvSpPr>
        <dsp:cNvPr id="0" name=""/>
        <dsp:cNvSpPr/>
      </dsp:nvSpPr>
      <dsp:spPr>
        <a:xfrm>
          <a:off x="1811641" y="670"/>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44550">
            <a:lnSpc>
              <a:spcPct val="100000"/>
            </a:lnSpc>
            <a:spcBef>
              <a:spcPct val="0"/>
            </a:spcBef>
            <a:spcAft>
              <a:spcPct val="35000"/>
            </a:spcAft>
            <a:buNone/>
          </a:pPr>
          <a:r>
            <a:rPr lang="en-US" sz="1900" kern="1200" dirty="0"/>
            <a:t>Let's graph the inequality y ≤ 5 on a number line.</a:t>
          </a:r>
        </a:p>
      </dsp:txBody>
      <dsp:txXfrm>
        <a:off x="1811641" y="670"/>
        <a:ext cx="4589157" cy="1568520"/>
      </dsp:txXfrm>
    </dsp:sp>
    <dsp:sp modelId="{DBC992AF-6A09-4BC1-A346-1E187FE42A75}">
      <dsp:nvSpPr>
        <dsp:cNvPr id="0" name=""/>
        <dsp:cNvSpPr/>
      </dsp:nvSpPr>
      <dsp:spPr>
        <a:xfrm>
          <a:off x="0" y="1961321"/>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590C8-B786-4BBA-B203-64707F9E21B8}">
      <dsp:nvSpPr>
        <dsp:cNvPr id="0" name=""/>
        <dsp:cNvSpPr/>
      </dsp:nvSpPr>
      <dsp:spPr>
        <a:xfrm>
          <a:off x="474477" y="2314238"/>
          <a:ext cx="862686" cy="862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1CEEF1-9671-4B56-8A1C-1CC953C5DF53}">
      <dsp:nvSpPr>
        <dsp:cNvPr id="0" name=""/>
        <dsp:cNvSpPr/>
      </dsp:nvSpPr>
      <dsp:spPr>
        <a:xfrm>
          <a:off x="1811641" y="1961321"/>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44550">
            <a:lnSpc>
              <a:spcPct val="100000"/>
            </a:lnSpc>
            <a:spcBef>
              <a:spcPct val="0"/>
            </a:spcBef>
            <a:spcAft>
              <a:spcPct val="35000"/>
            </a:spcAft>
            <a:buNone/>
          </a:pPr>
          <a:r>
            <a:rPr lang="en-US" sz="1900" kern="1200" dirty="0"/>
            <a:t>First, we draw a number line and put a closed circle at 5.</a:t>
          </a:r>
        </a:p>
      </dsp:txBody>
      <dsp:txXfrm>
        <a:off x="1811641" y="1961321"/>
        <a:ext cx="4589157" cy="1568520"/>
      </dsp:txXfrm>
    </dsp:sp>
    <dsp:sp modelId="{C672AA84-4E81-4D2E-8FCE-0DB90E9BCCEB}">
      <dsp:nvSpPr>
        <dsp:cNvPr id="0" name=""/>
        <dsp:cNvSpPr/>
      </dsp:nvSpPr>
      <dsp:spPr>
        <a:xfrm>
          <a:off x="0" y="3921972"/>
          <a:ext cx="6400798" cy="1568520"/>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986CCF-3C4F-47D0-B2D5-7A9503C6360F}">
      <dsp:nvSpPr>
        <dsp:cNvPr id="0" name=""/>
        <dsp:cNvSpPr/>
      </dsp:nvSpPr>
      <dsp:spPr>
        <a:xfrm>
          <a:off x="474477" y="4274889"/>
          <a:ext cx="862686" cy="862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8B047E-79C2-4CEE-B2FD-06B1B0DBCC2F}">
      <dsp:nvSpPr>
        <dsp:cNvPr id="0" name=""/>
        <dsp:cNvSpPr/>
      </dsp:nvSpPr>
      <dsp:spPr>
        <a:xfrm>
          <a:off x="1811641" y="3921972"/>
          <a:ext cx="4589157" cy="156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02" tIns="166002" rIns="166002" bIns="166002" numCol="1" spcCol="1270" anchor="ctr" anchorCtr="0">
          <a:noAutofit/>
        </a:bodyPr>
        <a:lstStyle/>
        <a:p>
          <a:pPr marL="0" lvl="0" indent="0" algn="l" defTabSz="844550">
            <a:lnSpc>
              <a:spcPct val="100000"/>
            </a:lnSpc>
            <a:spcBef>
              <a:spcPct val="0"/>
            </a:spcBef>
            <a:spcAft>
              <a:spcPct val="35000"/>
            </a:spcAft>
            <a:buNone/>
          </a:pPr>
          <a:r>
            <a:rPr lang="en-US" sz="1900" kern="1200" dirty="0"/>
            <a:t>Then we draw a solid line to the left to indicate that all the numbers less than or equal to 5 are included in the solution set.</a:t>
          </a:r>
        </a:p>
      </dsp:txBody>
      <dsp:txXfrm>
        <a:off x="1811641" y="3921972"/>
        <a:ext cx="4589157" cy="15685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75E6C-8E0C-4772-91A7-C6C78AC746B4}"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39ACF-65FB-49B9-9453-A96324BE50EF}" type="slidenum">
              <a:t>‹#›</a:t>
            </a:fld>
            <a:endParaRPr lang="en-US"/>
          </a:p>
        </p:txBody>
      </p:sp>
    </p:spTree>
    <p:extLst>
      <p:ext uri="{BB962C8B-B14F-4D97-AF65-F5344CB8AC3E}">
        <p14:creationId xmlns:p14="http://schemas.microsoft.com/office/powerpoint/2010/main" val="232846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presentation, we will be learning about graphing inequalities on number lines. This skill is important in solving real-world problems and can help us make sense of information we see around us.</a:t>
            </a:r>
          </a:p>
        </p:txBody>
      </p:sp>
      <p:sp>
        <p:nvSpPr>
          <p:cNvPr id="4" name="Slide Number Placeholder 3"/>
          <p:cNvSpPr>
            <a:spLocks noGrp="1"/>
          </p:cNvSpPr>
          <p:nvPr>
            <p:ph type="sldNum" sz="quarter" idx="5"/>
          </p:nvPr>
        </p:nvSpPr>
        <p:spPr/>
        <p:txBody>
          <a:bodyPr/>
          <a:lstStyle/>
          <a:p>
            <a:fld id="{50F8E4FC-14EA-42F3-9EBA-433439FE2C40}" type="slidenum">
              <a:t>1</a:t>
            </a:fld>
            <a:endParaRPr lang="en-US"/>
          </a:p>
        </p:txBody>
      </p:sp>
    </p:spTree>
    <p:extLst>
      <p:ext uri="{BB962C8B-B14F-4D97-AF65-F5344CB8AC3E}">
        <p14:creationId xmlns:p14="http://schemas.microsoft.com/office/powerpoint/2010/main" val="421753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inequality is a way of comparing two values. It's like an equation but instead of equal sign, we use symbols like &lt;, &gt;, ≤, and ≥. We can use inequalities to compare temperature, weight, height, and other values.</a:t>
            </a:r>
          </a:p>
        </p:txBody>
      </p:sp>
      <p:sp>
        <p:nvSpPr>
          <p:cNvPr id="4" name="Slide Number Placeholder 3"/>
          <p:cNvSpPr>
            <a:spLocks noGrp="1"/>
          </p:cNvSpPr>
          <p:nvPr>
            <p:ph type="sldNum" sz="quarter" idx="5"/>
          </p:nvPr>
        </p:nvSpPr>
        <p:spPr/>
        <p:txBody>
          <a:bodyPr/>
          <a:lstStyle/>
          <a:p>
            <a:fld id="{50F8E4FC-14EA-42F3-9EBA-433439FE2C40}" type="slidenum">
              <a:t>3</a:t>
            </a:fld>
            <a:endParaRPr lang="en-US"/>
          </a:p>
        </p:txBody>
      </p:sp>
    </p:spTree>
    <p:extLst>
      <p:ext uri="{BB962C8B-B14F-4D97-AF65-F5344CB8AC3E}">
        <p14:creationId xmlns:p14="http://schemas.microsoft.com/office/powerpoint/2010/main" val="359939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number line is a visual representation of numbers in which each point on the line corresponds to a number. It can be used to show the order of numbers, as well as their relationships with one another. Number lines are often used in elementary and middle school math classes, and can be a helpful tool for understanding basic math concepts.</a:t>
            </a:r>
          </a:p>
        </p:txBody>
      </p:sp>
      <p:sp>
        <p:nvSpPr>
          <p:cNvPr id="4" name="Slide Number Placeholder 3"/>
          <p:cNvSpPr>
            <a:spLocks noGrp="1"/>
          </p:cNvSpPr>
          <p:nvPr>
            <p:ph type="sldNum" sz="quarter" idx="5"/>
          </p:nvPr>
        </p:nvSpPr>
        <p:spPr/>
        <p:txBody>
          <a:bodyPr/>
          <a:lstStyle/>
          <a:p>
            <a:fld id="{9F63795A-4520-4746-A6B5-09DF9DFED644}" type="slidenum">
              <a:t>4</a:t>
            </a:fld>
            <a:endParaRPr lang="en-US"/>
          </a:p>
        </p:txBody>
      </p:sp>
    </p:spTree>
    <p:extLst>
      <p:ext uri="{BB962C8B-B14F-4D97-AF65-F5344CB8AC3E}">
        <p14:creationId xmlns:p14="http://schemas.microsoft.com/office/powerpoint/2010/main" val="390719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use number lines to graph inequalities. The open and close circles on the number line tell us whether the solution includes the endpoint or not. If the endpoint is included, we use a closed circle. If it's not included, we use an open circle. The type of line we use on the number line depends on the type of inequality we are graphing. We use dotted lines for inequalities that include 'less than' or 'greater than', and we use solid lines for inequalities that include 'less than or equal to' or 'greater than or equal to'.</a:t>
            </a:r>
          </a:p>
        </p:txBody>
      </p:sp>
      <p:sp>
        <p:nvSpPr>
          <p:cNvPr id="4" name="Slide Number Placeholder 3"/>
          <p:cNvSpPr>
            <a:spLocks noGrp="1"/>
          </p:cNvSpPr>
          <p:nvPr>
            <p:ph type="sldNum" sz="quarter" idx="5"/>
          </p:nvPr>
        </p:nvSpPr>
        <p:spPr/>
        <p:txBody>
          <a:bodyPr/>
          <a:lstStyle/>
          <a:p>
            <a:fld id="{50F8E4FC-14EA-42F3-9EBA-433439FE2C40}" type="slidenum">
              <a:t>5</a:t>
            </a:fld>
            <a:endParaRPr lang="en-US"/>
          </a:p>
        </p:txBody>
      </p:sp>
    </p:spTree>
    <p:extLst>
      <p:ext uri="{BB962C8B-B14F-4D97-AF65-F5344CB8AC3E}">
        <p14:creationId xmlns:p14="http://schemas.microsoft.com/office/powerpoint/2010/main" val="208666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Graphing inequalities on number lines can be useful in various real-world scenarios. For example, when storing perishable food items, it is important to ensure that the temperature remains within an acceptable range. Graphing the inequality representing the acceptable temperature range can help in visualizing the range and ensuring it stays within safe limits. Similarly, when determining age limits for certain activities, such as driving or consuming alcohol, graphing the inequality on a number line can help in visualizing the age range. Graphing inequalities can also be useful in determining income eligibility for government benefits or analyzing appropriate medication dosage levels based on a patient's weight.</a:t>
            </a:r>
          </a:p>
        </p:txBody>
      </p:sp>
      <p:sp>
        <p:nvSpPr>
          <p:cNvPr id="4" name="Slide Number Placeholder 3"/>
          <p:cNvSpPr>
            <a:spLocks noGrp="1"/>
          </p:cNvSpPr>
          <p:nvPr>
            <p:ph type="sldNum" sz="quarter" idx="5"/>
          </p:nvPr>
        </p:nvSpPr>
        <p:spPr/>
        <p:txBody>
          <a:bodyPr/>
          <a:lstStyle/>
          <a:p>
            <a:fld id="{56539ACF-65FB-49B9-9453-A96324BE50EF}" type="slidenum">
              <a:t>6</a:t>
            </a:fld>
            <a:endParaRPr lang="en-US"/>
          </a:p>
        </p:txBody>
      </p:sp>
    </p:spTree>
    <p:extLst>
      <p:ext uri="{BB962C8B-B14F-4D97-AF65-F5344CB8AC3E}">
        <p14:creationId xmlns:p14="http://schemas.microsoft.com/office/powerpoint/2010/main" val="106364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practice graphing some inequalities on a number line. Remember to use an open or closed circle and a dotted or solid line depending on the type of inequality. For example, if we were to graph x &gt; 3, we first put an open circle at 3 and draw a dotted line to the right to represent all the numbers greater than 3. If we were to graph y ≤ 5, we would put a closed circle at 5 and draw a solid line to the left to represent all the numbers less than or equal to 5.</a:t>
            </a:r>
          </a:p>
        </p:txBody>
      </p:sp>
      <p:sp>
        <p:nvSpPr>
          <p:cNvPr id="4" name="Slide Number Placeholder 3"/>
          <p:cNvSpPr>
            <a:spLocks noGrp="1"/>
          </p:cNvSpPr>
          <p:nvPr>
            <p:ph type="sldNum" sz="quarter" idx="5"/>
          </p:nvPr>
        </p:nvSpPr>
        <p:spPr/>
        <p:txBody>
          <a:bodyPr/>
          <a:lstStyle/>
          <a:p>
            <a:fld id="{50F8E4FC-14EA-42F3-9EBA-433439FE2C40}" type="slidenum">
              <a:t>7</a:t>
            </a:fld>
            <a:endParaRPr lang="en-US"/>
          </a:p>
        </p:txBody>
      </p:sp>
    </p:spTree>
    <p:extLst>
      <p:ext uri="{BB962C8B-B14F-4D97-AF65-F5344CB8AC3E}">
        <p14:creationId xmlns:p14="http://schemas.microsoft.com/office/powerpoint/2010/main" val="47357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72A30-D480-47A5-6C2B-08939D445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F95FF-4CF9-AE1A-10AB-A4FFAA1AA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A743F-14F4-AE26-8971-E3413603C947}"/>
              </a:ext>
            </a:extLst>
          </p:cNvPr>
          <p:cNvSpPr>
            <a:spLocks noGrp="1"/>
          </p:cNvSpPr>
          <p:nvPr>
            <p:ph type="body" idx="1"/>
          </p:nvPr>
        </p:nvSpPr>
        <p:spPr/>
        <p:txBody>
          <a:bodyPr/>
          <a:lstStyle/>
          <a:p>
            <a:r>
              <a:rPr lang="en-US"/>
              <a:t>Let's practice graphing some inequalities on a number line. Remember to use an open or closed circle and a dotted or solid line depending on the type of inequality. For example, if we were to graph x &gt; 3, we first put an open circle at 3 and draw a dotted line to the right to represent all the numbers greater than 3. If we were to graph y ≤ 5, we would put a closed circle at 5 and draw a solid line to the left to represent all the numbers less than or equal to 5.</a:t>
            </a:r>
          </a:p>
        </p:txBody>
      </p:sp>
      <p:sp>
        <p:nvSpPr>
          <p:cNvPr id="4" name="Slide Number Placeholder 3">
            <a:extLst>
              <a:ext uri="{FF2B5EF4-FFF2-40B4-BE49-F238E27FC236}">
                <a16:creationId xmlns:a16="http://schemas.microsoft.com/office/drawing/2014/main" id="{E5E821E3-18A7-B49C-5263-FD6669CD849D}"/>
              </a:ext>
            </a:extLst>
          </p:cNvPr>
          <p:cNvSpPr>
            <a:spLocks noGrp="1"/>
          </p:cNvSpPr>
          <p:nvPr>
            <p:ph type="sldNum" sz="quarter" idx="5"/>
          </p:nvPr>
        </p:nvSpPr>
        <p:spPr/>
        <p:txBody>
          <a:bodyPr/>
          <a:lstStyle/>
          <a:p>
            <a:fld id="{50F8E4FC-14EA-42F3-9EBA-433439FE2C40}" type="slidenum">
              <a:t>8</a:t>
            </a:fld>
            <a:endParaRPr lang="en-US"/>
          </a:p>
        </p:txBody>
      </p:sp>
    </p:spTree>
    <p:extLst>
      <p:ext uri="{BB962C8B-B14F-4D97-AF65-F5344CB8AC3E}">
        <p14:creationId xmlns:p14="http://schemas.microsoft.com/office/powerpoint/2010/main" val="2233848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graphing inequalities on number lines is a skill that can help us solve real-world problems and make sense of information we see around us. Remember to use an open or closed circle and a dotted or solid line depending on the type of inequality you are graphing. Practice graphing inequalities to improve your skills!</a:t>
            </a:r>
          </a:p>
        </p:txBody>
      </p:sp>
      <p:sp>
        <p:nvSpPr>
          <p:cNvPr id="4" name="Slide Number Placeholder 3"/>
          <p:cNvSpPr>
            <a:spLocks noGrp="1"/>
          </p:cNvSpPr>
          <p:nvPr>
            <p:ph type="sldNum" sz="quarter" idx="5"/>
          </p:nvPr>
        </p:nvSpPr>
        <p:spPr/>
        <p:txBody>
          <a:bodyPr/>
          <a:lstStyle/>
          <a:p>
            <a:fld id="{50F8E4FC-14EA-42F3-9EBA-433439FE2C40}" type="slidenum">
              <a:t>14</a:t>
            </a:fld>
            <a:endParaRPr lang="en-US"/>
          </a:p>
        </p:txBody>
      </p:sp>
    </p:spTree>
    <p:extLst>
      <p:ext uri="{BB962C8B-B14F-4D97-AF65-F5344CB8AC3E}">
        <p14:creationId xmlns:p14="http://schemas.microsoft.com/office/powerpoint/2010/main" val="1419027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0239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7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086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131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964261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361614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763923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64099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25188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8586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54906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2237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0788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76163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55464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3970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3074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5884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eogebra.org/m/bYGED3dY" TargetMode="External"/><Relationship Id="rId2" Type="http://schemas.openxmlformats.org/officeDocument/2006/relationships/hyperlink" Target="https://www.geogebra.org/m/t48PNuJa" TargetMode="External"/><Relationship Id="rId1" Type="http://schemas.openxmlformats.org/officeDocument/2006/relationships/slideLayout" Target="../slideLayouts/slideLayout10.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49533A-B1F6-B11A-4012-10DDEB6E0729}"/>
              </a:ext>
            </a:extLst>
          </p:cNvPr>
          <p:cNvSpPr>
            <a:spLocks noGrp="1"/>
          </p:cNvSpPr>
          <p:nvPr>
            <p:ph type="body" sz="quarter" idx="10"/>
          </p:nvPr>
        </p:nvSpPr>
        <p:spPr/>
        <p:txBody>
          <a:bodyPr/>
          <a:lstStyle/>
          <a:p>
            <a:r>
              <a:rPr lang="en-US" sz="4800" dirty="0">
                <a:solidFill>
                  <a:srgbClr val="FFFFFF"/>
                </a:solidFill>
              </a:rPr>
              <a:t>Welcome to Graphing Inequalities on Number Lines!</a:t>
            </a:r>
            <a:endParaRPr lang="en-US" dirty="0"/>
          </a:p>
        </p:txBody>
      </p:sp>
      <p:pic>
        <p:nvPicPr>
          <p:cNvPr id="7" name="Graphic 6" descr="Statistics">
            <a:extLst>
              <a:ext uri="{FF2B5EF4-FFF2-40B4-BE49-F238E27FC236}">
                <a16:creationId xmlns:a16="http://schemas.microsoft.com/office/drawing/2014/main" id="{91C30E1E-3E01-0934-AC09-176DFC0D8A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29" y="5419725"/>
            <a:ext cx="1543050" cy="1543050"/>
          </a:xfrm>
          <a:prstGeom prst="rect">
            <a:avLst/>
          </a:prstGeom>
        </p:spPr>
      </p:pic>
    </p:spTree>
    <p:extLst>
      <p:ext uri="{BB962C8B-B14F-4D97-AF65-F5344CB8AC3E}">
        <p14:creationId xmlns:p14="http://schemas.microsoft.com/office/powerpoint/2010/main" val="316324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2C18-1E0B-9928-66DB-5760A3F6BA39}"/>
              </a:ext>
            </a:extLst>
          </p:cNvPr>
          <p:cNvSpPr>
            <a:spLocks noGrp="1"/>
          </p:cNvSpPr>
          <p:nvPr>
            <p:ph type="title"/>
          </p:nvPr>
        </p:nvSpPr>
        <p:spPr/>
        <p:txBody>
          <a:bodyPr/>
          <a:lstStyle/>
          <a:p>
            <a:r>
              <a:rPr lang="en-US" dirty="0"/>
              <a:t>Practice Problem </a:t>
            </a:r>
          </a:p>
        </p:txBody>
      </p:sp>
      <p:sp>
        <p:nvSpPr>
          <p:cNvPr id="3" name="Content Placeholder 2">
            <a:extLst>
              <a:ext uri="{FF2B5EF4-FFF2-40B4-BE49-F238E27FC236}">
                <a16:creationId xmlns:a16="http://schemas.microsoft.com/office/drawing/2014/main" id="{0F342EF1-C075-E39C-FC88-B568CBA9F1A7}"/>
              </a:ext>
            </a:extLst>
          </p:cNvPr>
          <p:cNvSpPr>
            <a:spLocks noGrp="1"/>
          </p:cNvSpPr>
          <p:nvPr>
            <p:ph idx="1"/>
          </p:nvPr>
        </p:nvSpPr>
        <p:spPr/>
        <p:txBody>
          <a:bodyPr vert="horz" lIns="91440" tIns="45720" rIns="91440" bIns="45720" rtlCol="0" anchor="t">
            <a:normAutofit/>
          </a:bodyPr>
          <a:lstStyle/>
          <a:p>
            <a:r>
              <a:rPr lang="en-US" sz="1800" dirty="0">
                <a:solidFill>
                  <a:srgbClr val="000000"/>
                </a:solidFill>
                <a:ea typeface="+mn-lt"/>
                <a:cs typeface="+mn-lt"/>
              </a:rPr>
              <a:t>Aron is saving up to buy a new bicycle. He’s hoping to save at least $500 in the next four weeks so that he might be able to buy the new bicycle by the end of the summer. At the beginning of the first week, his grandmother gives him $20 as a birthday present. He will also earn money each week working at his dad’s store. How much money will he need to earn each week working at his dad’s store to meet his savings goal?</a:t>
            </a:r>
            <a:endParaRPr lang="en-US" sz="1800">
              <a:ea typeface="+mn-lt"/>
              <a:cs typeface="+mn-lt"/>
            </a:endParaRPr>
          </a:p>
          <a:p>
            <a:pPr lvl="1">
              <a:buFont typeface="Courier New" panose="020B0604020202020204" pitchFamily="34" charset="0"/>
              <a:buChar char="o"/>
            </a:pPr>
            <a:endParaRPr lang="en-US" sz="900" dirty="0">
              <a:solidFill>
                <a:srgbClr val="000000"/>
              </a:solidFill>
              <a:latin typeface="Calibri"/>
              <a:ea typeface="Calibri"/>
              <a:cs typeface="Calibri"/>
            </a:endParaRPr>
          </a:p>
        </p:txBody>
      </p:sp>
    </p:spTree>
    <p:extLst>
      <p:ext uri="{BB962C8B-B14F-4D97-AF65-F5344CB8AC3E}">
        <p14:creationId xmlns:p14="http://schemas.microsoft.com/office/powerpoint/2010/main" val="73454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1ACC-0CAB-400C-5B6A-50970D2211D4}"/>
              </a:ext>
            </a:extLst>
          </p:cNvPr>
          <p:cNvSpPr>
            <a:spLocks noGrp="1"/>
          </p:cNvSpPr>
          <p:nvPr>
            <p:ph type="title"/>
          </p:nvPr>
        </p:nvSpPr>
        <p:spPr/>
        <p:txBody>
          <a:bodyPr/>
          <a:lstStyle/>
          <a:p>
            <a:r>
              <a:rPr lang="en-US" dirty="0"/>
              <a:t>Solution</a:t>
            </a:r>
          </a:p>
        </p:txBody>
      </p:sp>
      <p:sp>
        <p:nvSpPr>
          <p:cNvPr id="3" name="Content Placeholder 2">
            <a:extLst>
              <a:ext uri="{FF2B5EF4-FFF2-40B4-BE49-F238E27FC236}">
                <a16:creationId xmlns:a16="http://schemas.microsoft.com/office/drawing/2014/main" id="{16EEA1C9-1402-6068-252E-BBFD553ED9EA}"/>
              </a:ext>
            </a:extLst>
          </p:cNvPr>
          <p:cNvSpPr>
            <a:spLocks noGrp="1"/>
          </p:cNvSpPr>
          <p:nvPr>
            <p:ph idx="1"/>
          </p:nvPr>
        </p:nvSpPr>
        <p:spPr>
          <a:xfrm>
            <a:off x="904240" y="1919673"/>
            <a:ext cx="10209500" cy="4123318"/>
          </a:xfrm>
        </p:spPr>
        <p:txBody>
          <a:bodyPr vert="horz" lIns="91440" tIns="45720" rIns="91440" bIns="45720" rtlCol="0" anchor="t">
            <a:normAutofit/>
          </a:bodyPr>
          <a:lstStyle/>
          <a:p>
            <a:endParaRPr lang="en-US" dirty="0">
              <a:solidFill>
                <a:srgbClr val="000000"/>
              </a:solidFill>
              <a:latin typeface="Times New Roman"/>
              <a:cs typeface="Times New Roman"/>
            </a:endParaRPr>
          </a:p>
          <a:p>
            <a:endParaRPr lang="en-US" dirty="0"/>
          </a:p>
        </p:txBody>
      </p:sp>
      <p:pic>
        <p:nvPicPr>
          <p:cNvPr id="5" name="Picture 4" descr="A screenshot of a white text&#10;&#10;Description automatically generated">
            <a:extLst>
              <a:ext uri="{FF2B5EF4-FFF2-40B4-BE49-F238E27FC236}">
                <a16:creationId xmlns:a16="http://schemas.microsoft.com/office/drawing/2014/main" id="{90096EE4-F3AC-E0E3-E0C0-C83BA68F222F}"/>
              </a:ext>
            </a:extLst>
          </p:cNvPr>
          <p:cNvPicPr>
            <a:picLocks noChangeAspect="1"/>
          </p:cNvPicPr>
          <p:nvPr/>
        </p:nvPicPr>
        <p:blipFill rotWithShape="1">
          <a:blip r:embed="rId2"/>
          <a:srcRect t="44037" b="-229"/>
          <a:stretch/>
        </p:blipFill>
        <p:spPr>
          <a:xfrm>
            <a:off x="1818640" y="2310069"/>
            <a:ext cx="8382000" cy="2490703"/>
          </a:xfrm>
          <a:prstGeom prst="rect">
            <a:avLst/>
          </a:prstGeom>
        </p:spPr>
      </p:pic>
    </p:spTree>
    <p:extLst>
      <p:ext uri="{BB962C8B-B14F-4D97-AF65-F5344CB8AC3E}">
        <p14:creationId xmlns:p14="http://schemas.microsoft.com/office/powerpoint/2010/main" val="175994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83C1C-96A7-D47D-4A04-9361BFC50C54}"/>
              </a:ext>
            </a:extLst>
          </p:cNvPr>
          <p:cNvPicPr>
            <a:picLocks noChangeAspect="1"/>
          </p:cNvPicPr>
          <p:nvPr/>
        </p:nvPicPr>
        <p:blipFill>
          <a:blip r:embed="rId2"/>
          <a:stretch>
            <a:fillRect/>
          </a:stretch>
        </p:blipFill>
        <p:spPr>
          <a:xfrm>
            <a:off x="2550160" y="156256"/>
            <a:ext cx="7437120" cy="6352448"/>
          </a:xfrm>
          <a:prstGeom prst="rect">
            <a:avLst/>
          </a:prstGeom>
        </p:spPr>
      </p:pic>
    </p:spTree>
    <p:extLst>
      <p:ext uri="{BB962C8B-B14F-4D97-AF65-F5344CB8AC3E}">
        <p14:creationId xmlns:p14="http://schemas.microsoft.com/office/powerpoint/2010/main" val="62663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1ACC-0CAB-400C-5B6A-50970D2211D4}"/>
              </a:ext>
            </a:extLst>
          </p:cNvPr>
          <p:cNvSpPr>
            <a:spLocks noGrp="1"/>
          </p:cNvSpPr>
          <p:nvPr>
            <p:ph type="title"/>
          </p:nvPr>
        </p:nvSpPr>
        <p:spPr/>
        <p:txBody>
          <a:bodyPr/>
          <a:lstStyle/>
          <a:p>
            <a:r>
              <a:rPr lang="en-US" dirty="0"/>
              <a:t>Solution</a:t>
            </a:r>
          </a:p>
        </p:txBody>
      </p:sp>
      <p:pic>
        <p:nvPicPr>
          <p:cNvPr id="3" name="Picture 2" descr="A graph with numbers and a line&#10;&#10;Description automatically generated">
            <a:extLst>
              <a:ext uri="{FF2B5EF4-FFF2-40B4-BE49-F238E27FC236}">
                <a16:creationId xmlns:a16="http://schemas.microsoft.com/office/drawing/2014/main" id="{A7063C35-7F1A-37AD-624D-9970112DBC26}"/>
              </a:ext>
            </a:extLst>
          </p:cNvPr>
          <p:cNvPicPr>
            <a:picLocks noChangeAspect="1"/>
          </p:cNvPicPr>
          <p:nvPr/>
        </p:nvPicPr>
        <p:blipFill>
          <a:blip r:embed="rId2"/>
          <a:stretch>
            <a:fillRect/>
          </a:stretch>
        </p:blipFill>
        <p:spPr>
          <a:xfrm>
            <a:off x="2072640" y="2356703"/>
            <a:ext cx="7467600" cy="2794834"/>
          </a:xfrm>
          <a:prstGeom prst="rect">
            <a:avLst/>
          </a:prstGeom>
        </p:spPr>
      </p:pic>
    </p:spTree>
    <p:extLst>
      <p:ext uri="{BB962C8B-B14F-4D97-AF65-F5344CB8AC3E}">
        <p14:creationId xmlns:p14="http://schemas.microsoft.com/office/powerpoint/2010/main" val="3973827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EFF9-7DC0-64BF-BBA1-7B101795CF89}"/>
              </a:ext>
            </a:extLst>
          </p:cNvPr>
          <p:cNvSpPr>
            <a:spLocks noGrp="1"/>
          </p:cNvSpPr>
          <p:nvPr>
            <p:ph type="title"/>
          </p:nvPr>
        </p:nvSpPr>
        <p:spPr>
          <a:xfrm>
            <a:off x="914400" y="510988"/>
            <a:ext cx="9344578" cy="1156448"/>
          </a:xfrm>
        </p:spPr>
        <p:txBody>
          <a:bodyPr vert="horz" lIns="91440" tIns="45720" rIns="91440" bIns="45720" rtlCol="0" anchor="ctr">
            <a:normAutofit/>
          </a:bodyPr>
          <a:lstStyle/>
          <a:p>
            <a:pPr>
              <a:lnSpc>
                <a:spcPct val="100000"/>
              </a:lnSpc>
            </a:pPr>
            <a:r>
              <a:rPr lang="en-US">
                <a:solidFill>
                  <a:srgbClr val="FFFFFF"/>
                </a:solidFill>
              </a:rPr>
              <a:t>Conclusion</a:t>
            </a:r>
          </a:p>
        </p:txBody>
      </p:sp>
      <p:pic>
        <p:nvPicPr>
          <p:cNvPr id="5" name="Content Placeholder 4" descr="Teacher helping students in classroom">
            <a:extLst>
              <a:ext uri="{FF2B5EF4-FFF2-40B4-BE49-F238E27FC236}">
                <a16:creationId xmlns:a16="http://schemas.microsoft.com/office/drawing/2014/main" id="{BFB361E2-CDB5-1B5A-6985-E32EB5D8D995}"/>
              </a:ext>
            </a:extLst>
          </p:cNvPr>
          <p:cNvPicPr>
            <a:picLocks noGrp="1" noChangeAspect="1"/>
          </p:cNvPicPr>
          <p:nvPr>
            <p:ph sz="half" idx="1"/>
          </p:nvPr>
        </p:nvPicPr>
        <p:blipFill>
          <a:blip r:embed="rId3"/>
          <a:stretch>
            <a:fillRect/>
          </a:stretch>
        </p:blipFill>
        <p:spPr>
          <a:xfrm>
            <a:off x="305605" y="1892146"/>
            <a:ext cx="5134496" cy="3860472"/>
          </a:xfrm>
          <a:prstGeom prst="rect">
            <a:avLst/>
          </a:prstGeom>
        </p:spPr>
      </p:pic>
      <p:sp>
        <p:nvSpPr>
          <p:cNvPr id="4" name="Content Placeholder 3">
            <a:extLst>
              <a:ext uri="{FF2B5EF4-FFF2-40B4-BE49-F238E27FC236}">
                <a16:creationId xmlns:a16="http://schemas.microsoft.com/office/drawing/2014/main" id="{240C6868-4B60-00F7-1149-62FDAE2CE221}"/>
              </a:ext>
            </a:extLst>
          </p:cNvPr>
          <p:cNvSpPr>
            <a:spLocks noGrp="1"/>
          </p:cNvSpPr>
          <p:nvPr>
            <p:ph sz="half" idx="2"/>
          </p:nvPr>
        </p:nvSpPr>
        <p:spPr>
          <a:xfrm>
            <a:off x="6180881" y="694669"/>
            <a:ext cx="5589767" cy="4548663"/>
          </a:xfrm>
        </p:spPr>
        <p:txBody>
          <a:bodyPr vert="horz" lIns="91440" tIns="45720" rIns="91440" bIns="45720" rtlCol="0" anchor="t">
            <a:normAutofit fontScale="92500"/>
          </a:bodyPr>
          <a:lstStyle/>
          <a:p>
            <a:r>
              <a:rPr lang="en-US" sz="3200" dirty="0">
                <a:latin typeface="Times New Roman"/>
                <a:cs typeface="Times New Roman"/>
              </a:rPr>
              <a:t>Graphing inequalities on number lines is a valuable skill for solving real-world problems.</a:t>
            </a:r>
          </a:p>
          <a:p>
            <a:r>
              <a:rPr lang="en-US" sz="3200" dirty="0">
                <a:latin typeface="Times New Roman"/>
                <a:cs typeface="Times New Roman"/>
              </a:rPr>
              <a:t>Remember to use an open or closed circle and a dotted or solid line depending on the type of inequality you are graphing.</a:t>
            </a:r>
          </a:p>
          <a:p>
            <a:r>
              <a:rPr lang="en-US" sz="3200" dirty="0">
                <a:latin typeface="Times New Roman"/>
                <a:cs typeface="Times New Roman"/>
              </a:rPr>
              <a:t>Practice graphing inequalities to improve your skills!</a:t>
            </a:r>
          </a:p>
        </p:txBody>
      </p:sp>
    </p:spTree>
    <p:extLst>
      <p:ext uri="{BB962C8B-B14F-4D97-AF65-F5344CB8AC3E}">
        <p14:creationId xmlns:p14="http://schemas.microsoft.com/office/powerpoint/2010/main" val="43231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31B7-F4FC-AF41-AC1A-A2BF08A7ADDE}"/>
              </a:ext>
            </a:extLst>
          </p:cNvPr>
          <p:cNvSpPr>
            <a:spLocks noGrp="1"/>
          </p:cNvSpPr>
          <p:nvPr>
            <p:ph type="title"/>
          </p:nvPr>
        </p:nvSpPr>
        <p:spPr>
          <a:xfrm>
            <a:off x="932394" y="609068"/>
            <a:ext cx="9914859" cy="1329004"/>
          </a:xfrm>
        </p:spPr>
        <p:txBody>
          <a:bodyPr/>
          <a:lstStyle/>
          <a:p>
            <a:r>
              <a:rPr lang="en-US" dirty="0"/>
              <a:t>Key Terms</a:t>
            </a:r>
          </a:p>
        </p:txBody>
      </p:sp>
      <p:sp>
        <p:nvSpPr>
          <p:cNvPr id="3" name="Content Placeholder 2">
            <a:extLst>
              <a:ext uri="{FF2B5EF4-FFF2-40B4-BE49-F238E27FC236}">
                <a16:creationId xmlns:a16="http://schemas.microsoft.com/office/drawing/2014/main" id="{2B5AFC6E-B133-F2E8-D2BF-4CF9CF56C418}"/>
              </a:ext>
            </a:extLst>
          </p:cNvPr>
          <p:cNvSpPr>
            <a:spLocks noGrp="1"/>
          </p:cNvSpPr>
          <p:nvPr>
            <p:ph idx="1"/>
          </p:nvPr>
        </p:nvSpPr>
        <p:spPr/>
        <p:txBody>
          <a:bodyPr vert="horz" lIns="91440" tIns="45720" rIns="91440" bIns="45720" rtlCol="0" anchor="t">
            <a:normAutofit/>
          </a:bodyPr>
          <a:lstStyle/>
          <a:p>
            <a:r>
              <a:rPr lang="en-US" sz="2400" b="1" dirty="0">
                <a:solidFill>
                  <a:srgbClr val="000000"/>
                </a:solidFill>
                <a:latin typeface="Times New Roman"/>
                <a:cs typeface="Times New Roman"/>
              </a:rPr>
              <a:t>inequality</a:t>
            </a:r>
            <a:r>
              <a:rPr lang="en-US" sz="2400" dirty="0">
                <a:solidFill>
                  <a:srgbClr val="000000"/>
                </a:solidFill>
                <a:latin typeface="Times New Roman"/>
                <a:cs typeface="Times New Roman"/>
              </a:rPr>
              <a:t> – a statement that one expression is less than, greater than, less than or equal to, or greater than or equal to another expression t</a:t>
            </a:r>
            <a:endParaRPr lang="en-US" sz="2400" dirty="0">
              <a:solidFill>
                <a:srgbClr val="333333"/>
              </a:solidFill>
              <a:latin typeface="Times New Roman"/>
              <a:cs typeface="Times New Roman"/>
            </a:endParaRPr>
          </a:p>
          <a:p>
            <a:pPr marL="0" indent="0">
              <a:buNone/>
            </a:pPr>
            <a:r>
              <a:rPr lang="en-US" sz="2400" dirty="0">
                <a:solidFill>
                  <a:srgbClr val="000000"/>
                </a:solidFill>
                <a:latin typeface="Times New Roman"/>
                <a:cs typeface="Times New Roman"/>
              </a:rPr>
              <a:t>Example:  4x + 2 ≥ 25</a:t>
            </a:r>
          </a:p>
          <a:p>
            <a:pPr>
              <a:lnSpc>
                <a:spcPct val="110000"/>
              </a:lnSpc>
            </a:pPr>
            <a:endParaRPr lang="en-US" sz="2400" b="1" dirty="0">
              <a:solidFill>
                <a:srgbClr val="000000"/>
              </a:solidFill>
              <a:latin typeface="Times New Roman"/>
              <a:cs typeface="Times New Roman"/>
            </a:endParaRPr>
          </a:p>
          <a:p>
            <a:pPr>
              <a:lnSpc>
                <a:spcPct val="110000"/>
              </a:lnSpc>
            </a:pPr>
            <a:r>
              <a:rPr lang="en-US" sz="2400" b="1" dirty="0">
                <a:solidFill>
                  <a:srgbClr val="000000"/>
                </a:solidFill>
                <a:latin typeface="Times New Roman"/>
                <a:cs typeface="Times New Roman"/>
              </a:rPr>
              <a:t>number line</a:t>
            </a:r>
            <a:r>
              <a:rPr lang="en-US" sz="2400" dirty="0">
                <a:solidFill>
                  <a:srgbClr val="000000"/>
                </a:solidFill>
                <a:latin typeface="Times New Roman"/>
                <a:cs typeface="Times New Roman"/>
              </a:rPr>
              <a:t> – a straight line with numbers added at equal intervals along its length </a:t>
            </a:r>
            <a:endParaRPr lang="en-US" dirty="0"/>
          </a:p>
          <a:p>
            <a:pPr marL="0" indent="0">
              <a:buNone/>
            </a:pPr>
            <a:r>
              <a:rPr lang="en-US" sz="2400" dirty="0">
                <a:solidFill>
                  <a:srgbClr val="000000"/>
                </a:solidFill>
                <a:latin typeface="Times New Roman"/>
                <a:cs typeface="Times New Roman"/>
              </a:rPr>
              <a:t>Example</a:t>
            </a:r>
            <a:r>
              <a:rPr lang="en-US" dirty="0">
                <a:solidFill>
                  <a:srgbClr val="000000"/>
                </a:solidFill>
                <a:latin typeface="Times New Roman"/>
                <a:cs typeface="Times New Roman"/>
              </a:rPr>
              <a:t>:</a:t>
            </a:r>
          </a:p>
          <a:p>
            <a:pPr marL="0" indent="0">
              <a:buNone/>
            </a:pPr>
            <a:br>
              <a:rPr lang="en-US" dirty="0"/>
            </a:br>
            <a:endParaRPr lang="en-US" dirty="0"/>
          </a:p>
          <a:p>
            <a:endParaRPr lang="en-US" dirty="0"/>
          </a:p>
        </p:txBody>
      </p:sp>
      <p:pic>
        <p:nvPicPr>
          <p:cNvPr id="5" name="Picture 4" descr="A black line with numbers">
            <a:extLst>
              <a:ext uri="{FF2B5EF4-FFF2-40B4-BE49-F238E27FC236}">
                <a16:creationId xmlns:a16="http://schemas.microsoft.com/office/drawing/2014/main" id="{0162F063-F8B0-87B4-78B2-6F7E157585E6}"/>
              </a:ext>
            </a:extLst>
          </p:cNvPr>
          <p:cNvPicPr>
            <a:picLocks noChangeAspect="1"/>
          </p:cNvPicPr>
          <p:nvPr/>
        </p:nvPicPr>
        <p:blipFill>
          <a:blip r:embed="rId2"/>
          <a:stretch>
            <a:fillRect/>
          </a:stretch>
        </p:blipFill>
        <p:spPr>
          <a:xfrm>
            <a:off x="2383777" y="4811564"/>
            <a:ext cx="6950297" cy="1284349"/>
          </a:xfrm>
          <a:prstGeom prst="rect">
            <a:avLst/>
          </a:prstGeom>
        </p:spPr>
      </p:pic>
    </p:spTree>
    <p:extLst>
      <p:ext uri="{BB962C8B-B14F-4D97-AF65-F5344CB8AC3E}">
        <p14:creationId xmlns:p14="http://schemas.microsoft.com/office/powerpoint/2010/main" val="516055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A167-D647-8EEF-4410-6482716C604D}"/>
              </a:ext>
            </a:extLst>
          </p:cNvPr>
          <p:cNvSpPr>
            <a:spLocks noGrp="1"/>
          </p:cNvSpPr>
          <p:nvPr>
            <p:ph type="title"/>
          </p:nvPr>
        </p:nvSpPr>
        <p:spPr>
          <a:xfrm>
            <a:off x="5963479" y="596393"/>
            <a:ext cx="5618922" cy="1542507"/>
          </a:xfrm>
        </p:spPr>
        <p:txBody>
          <a:bodyPr vert="horz" lIns="91440" tIns="45720" rIns="91440" bIns="45720" rtlCol="0" anchor="ctr">
            <a:normAutofit/>
          </a:bodyPr>
          <a:lstStyle/>
          <a:p>
            <a:pPr>
              <a:lnSpc>
                <a:spcPct val="100000"/>
              </a:lnSpc>
            </a:pPr>
            <a:r>
              <a:rPr lang="en-US">
                <a:solidFill>
                  <a:srgbClr val="FFFFFF"/>
                </a:solidFill>
              </a:rPr>
              <a:t>What are Inequalities?</a:t>
            </a:r>
          </a:p>
        </p:txBody>
      </p:sp>
      <p:pic>
        <p:nvPicPr>
          <p:cNvPr id="5" name="Content Placeholder 4" descr="A vintage weighing scales">
            <a:extLst>
              <a:ext uri="{FF2B5EF4-FFF2-40B4-BE49-F238E27FC236}">
                <a16:creationId xmlns:a16="http://schemas.microsoft.com/office/drawing/2014/main" id="{1A9E1C55-0DF0-1D46-38AC-521893DFBA98}"/>
              </a:ext>
            </a:extLst>
          </p:cNvPr>
          <p:cNvPicPr>
            <a:picLocks noGrp="1" noChangeAspect="1"/>
          </p:cNvPicPr>
          <p:nvPr>
            <p:ph sz="half" idx="1"/>
          </p:nvPr>
        </p:nvPicPr>
        <p:blipFill rotWithShape="1">
          <a:blip r:embed="rId3"/>
          <a:srcRect r="2" b="11656"/>
          <a:stretch/>
        </p:blipFill>
        <p:spPr>
          <a:xfrm>
            <a:off x="20" y="5379"/>
            <a:ext cx="5181578" cy="6858000"/>
          </a:xfrm>
          <a:prstGeom prst="rect">
            <a:avLst/>
          </a:prstGeom>
        </p:spPr>
      </p:pic>
      <p:sp>
        <p:nvSpPr>
          <p:cNvPr id="4" name="Content Placeholder 3">
            <a:extLst>
              <a:ext uri="{FF2B5EF4-FFF2-40B4-BE49-F238E27FC236}">
                <a16:creationId xmlns:a16="http://schemas.microsoft.com/office/drawing/2014/main" id="{2E33E698-E5C9-B60F-4F59-C7596B763434}"/>
              </a:ext>
            </a:extLst>
          </p:cNvPr>
          <p:cNvSpPr>
            <a:spLocks noGrp="1"/>
          </p:cNvSpPr>
          <p:nvPr>
            <p:ph sz="half" idx="2"/>
          </p:nvPr>
        </p:nvSpPr>
        <p:spPr>
          <a:xfrm>
            <a:off x="5963478" y="2138901"/>
            <a:ext cx="5618922" cy="4033299"/>
          </a:xfrm>
        </p:spPr>
        <p:txBody>
          <a:bodyPr vert="horz" lIns="91440" tIns="45720" rIns="91440" bIns="45720" rtlCol="0" anchor="t">
            <a:normAutofit lnSpcReduction="10000"/>
          </a:bodyPr>
          <a:lstStyle/>
          <a:p>
            <a:r>
              <a:rPr lang="en-US">
                <a:solidFill>
                  <a:srgbClr val="FFFFFF"/>
                </a:solidFill>
              </a:rPr>
              <a:t>Inequalities are mathematical expressions that use the symbols &lt;, &gt;, ≤, or ≥ to compare two quantities.</a:t>
            </a:r>
            <a:endParaRPr lang="en-US"/>
          </a:p>
          <a:p>
            <a:r>
              <a:rPr lang="en-US" dirty="0">
                <a:solidFill>
                  <a:srgbClr val="FFFFFF"/>
                </a:solidFill>
              </a:rPr>
              <a:t>Symbols: </a:t>
            </a:r>
          </a:p>
          <a:p>
            <a:pPr marL="0" indent="0">
              <a:buNone/>
            </a:pPr>
            <a:r>
              <a:rPr lang="en-US" sz="2400" b="1">
                <a:solidFill>
                  <a:srgbClr val="FFFFFF"/>
                </a:solidFill>
              </a:rPr>
              <a:t>&lt;</a:t>
            </a:r>
            <a:r>
              <a:rPr lang="en-US" sz="2400" dirty="0">
                <a:solidFill>
                  <a:srgbClr val="FFFFFF"/>
                </a:solidFill>
              </a:rPr>
              <a:t> </a:t>
            </a:r>
            <a:r>
              <a:rPr lang="en-US">
                <a:solidFill>
                  <a:srgbClr val="FFFFFF"/>
                </a:solidFill>
              </a:rPr>
              <a:t>stands for 'less than'</a:t>
            </a:r>
          </a:p>
          <a:p>
            <a:pPr marL="0" indent="0">
              <a:buNone/>
            </a:pPr>
            <a:r>
              <a:rPr lang="en-US" sz="2400" b="1" dirty="0">
                <a:solidFill>
                  <a:srgbClr val="FFFFFF"/>
                </a:solidFill>
              </a:rPr>
              <a:t>&gt;</a:t>
            </a:r>
            <a:r>
              <a:rPr lang="en-US" sz="2400" dirty="0">
                <a:solidFill>
                  <a:srgbClr val="FFFFFF"/>
                </a:solidFill>
              </a:rPr>
              <a:t> </a:t>
            </a:r>
            <a:r>
              <a:rPr lang="en-US" dirty="0">
                <a:solidFill>
                  <a:srgbClr val="FFFFFF"/>
                </a:solidFill>
              </a:rPr>
              <a:t>stands for </a:t>
            </a:r>
            <a:r>
              <a:rPr lang="en-US">
                <a:solidFill>
                  <a:srgbClr val="FFFFFF"/>
                </a:solidFill>
              </a:rPr>
              <a:t>'greater than'</a:t>
            </a:r>
            <a:endParaRPr lang="en-US">
              <a:solidFill>
                <a:srgbClr val="333333"/>
              </a:solidFill>
            </a:endParaRPr>
          </a:p>
          <a:p>
            <a:pPr marL="0" indent="0">
              <a:buNone/>
            </a:pPr>
            <a:r>
              <a:rPr lang="en-US" sz="2400" dirty="0">
                <a:solidFill>
                  <a:srgbClr val="FFFFFF"/>
                </a:solidFill>
              </a:rPr>
              <a:t>≤ </a:t>
            </a:r>
            <a:r>
              <a:rPr lang="en-US" dirty="0">
                <a:solidFill>
                  <a:srgbClr val="FFFFFF"/>
                </a:solidFill>
              </a:rPr>
              <a:t>stands for 'less than or equal to'</a:t>
            </a:r>
            <a:endParaRPr lang="en-US" dirty="0">
              <a:solidFill>
                <a:srgbClr val="333333"/>
              </a:solidFill>
            </a:endParaRPr>
          </a:p>
          <a:p>
            <a:pPr marL="0" indent="0">
              <a:buNone/>
            </a:pPr>
            <a:r>
              <a:rPr lang="en-US" sz="2400" dirty="0">
                <a:solidFill>
                  <a:srgbClr val="FFFFFF"/>
                </a:solidFill>
              </a:rPr>
              <a:t>≥ </a:t>
            </a:r>
            <a:r>
              <a:rPr lang="en-US" dirty="0">
                <a:solidFill>
                  <a:srgbClr val="FFFFFF"/>
                </a:solidFill>
              </a:rPr>
              <a:t>stands for 'greater than or equal to</a:t>
            </a:r>
          </a:p>
        </p:txBody>
      </p:sp>
    </p:spTree>
    <p:extLst>
      <p:ext uri="{BB962C8B-B14F-4D97-AF65-F5344CB8AC3E}">
        <p14:creationId xmlns:p14="http://schemas.microsoft.com/office/powerpoint/2010/main" val="76396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60093-5FC8-0CBB-AFCC-3512BC6D813F}"/>
              </a:ext>
            </a:extLst>
          </p:cNvPr>
          <p:cNvSpPr>
            <a:spLocks noGrp="1"/>
          </p:cNvSpPr>
          <p:nvPr>
            <p:ph type="body" sz="quarter" idx="13"/>
          </p:nvPr>
        </p:nvSpPr>
        <p:spPr>
          <a:xfrm>
            <a:off x="221566" y="1458410"/>
            <a:ext cx="4906019" cy="3553428"/>
          </a:xfrm>
        </p:spPr>
        <p:txBody>
          <a:bodyPr vert="horz" lIns="91440" tIns="45720" rIns="91440" bIns="45720" rtlCol="0" anchor="t">
            <a:normAutofit/>
          </a:bodyPr>
          <a:lstStyle/>
          <a:p>
            <a:pPr marL="285750" indent="-285750">
              <a:buFont typeface="Arial" panose="020B0604020202020204" pitchFamily="34" charset="0"/>
              <a:buChar char="•"/>
            </a:pPr>
            <a:r>
              <a:rPr lang="en-US" sz="2000" dirty="0"/>
              <a:t>A number line is a straight line with numbers placed at equal intervals along its length.</a:t>
            </a:r>
          </a:p>
          <a:p>
            <a:endParaRPr lang="en-US" sz="2000" dirty="0"/>
          </a:p>
          <a:p>
            <a:pPr marL="285750" indent="-285750">
              <a:buFont typeface="Arial" panose="020B0604020202020204" pitchFamily="34" charset="0"/>
              <a:buChar char="•"/>
            </a:pPr>
            <a:r>
              <a:rPr lang="en-US" sz="2000" dirty="0"/>
              <a:t>The numbers on the line can be positive, negative, or zero.</a:t>
            </a:r>
          </a:p>
          <a:p>
            <a:endParaRPr lang="en-US" sz="2000" dirty="0"/>
          </a:p>
          <a:p>
            <a:pPr marL="285750" indent="-285750">
              <a:buFont typeface="Arial" panose="020B0604020202020204" pitchFamily="34" charset="0"/>
              <a:buChar char="•"/>
            </a:pPr>
            <a:r>
              <a:rPr lang="en-US" sz="2000" dirty="0"/>
              <a:t>The number line helps us to visualize the order of numbers and their relationships with one another.</a:t>
            </a:r>
          </a:p>
        </p:txBody>
      </p:sp>
      <p:sp>
        <p:nvSpPr>
          <p:cNvPr id="2" name="Title 1">
            <a:extLst>
              <a:ext uri="{FF2B5EF4-FFF2-40B4-BE49-F238E27FC236}">
                <a16:creationId xmlns:a16="http://schemas.microsoft.com/office/drawing/2014/main" id="{12A1E447-ACF0-CC1C-54F3-6802EF2A1843}"/>
              </a:ext>
            </a:extLst>
          </p:cNvPr>
          <p:cNvSpPr>
            <a:spLocks noGrp="1"/>
          </p:cNvSpPr>
          <p:nvPr>
            <p:ph type="title" idx="4294967295"/>
          </p:nvPr>
        </p:nvSpPr>
        <p:spPr>
          <a:xfrm>
            <a:off x="3532207" y="160387"/>
            <a:ext cx="5127585" cy="791660"/>
          </a:xfrm>
        </p:spPr>
        <p:txBody>
          <a:bodyPr vert="horz" lIns="91440" tIns="45720" rIns="91440" bIns="45720" rtlCol="0" anchor="b">
            <a:normAutofit/>
          </a:bodyPr>
          <a:lstStyle/>
          <a:p>
            <a:r>
              <a:rPr lang="en-US" sz="3400" dirty="0"/>
              <a:t>What is a Number Line?</a:t>
            </a:r>
          </a:p>
        </p:txBody>
      </p:sp>
      <p:pic>
        <p:nvPicPr>
          <p:cNvPr id="3" name="Picture 2" descr="A black line with numbers&#10;&#10;Description automatically generated">
            <a:extLst>
              <a:ext uri="{FF2B5EF4-FFF2-40B4-BE49-F238E27FC236}">
                <a16:creationId xmlns:a16="http://schemas.microsoft.com/office/drawing/2014/main" id="{120C136A-CF70-1C21-40D7-806558C9437C}"/>
              </a:ext>
            </a:extLst>
          </p:cNvPr>
          <p:cNvPicPr>
            <a:picLocks noChangeAspect="1"/>
          </p:cNvPicPr>
          <p:nvPr/>
        </p:nvPicPr>
        <p:blipFill>
          <a:blip r:embed="rId3"/>
          <a:stretch>
            <a:fillRect/>
          </a:stretch>
        </p:blipFill>
        <p:spPr>
          <a:xfrm>
            <a:off x="912525" y="4489318"/>
            <a:ext cx="9851930" cy="1820543"/>
          </a:xfrm>
          <a:prstGeom prst="rect">
            <a:avLst/>
          </a:prstGeom>
        </p:spPr>
      </p:pic>
    </p:spTree>
    <p:extLst>
      <p:ext uri="{BB962C8B-B14F-4D97-AF65-F5344CB8AC3E}">
        <p14:creationId xmlns:p14="http://schemas.microsoft.com/office/powerpoint/2010/main" val="281773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4759-763E-121F-1E5B-1885F9F67CA3}"/>
              </a:ext>
            </a:extLst>
          </p:cNvPr>
          <p:cNvSpPr>
            <a:spLocks noGrp="1"/>
          </p:cNvSpPr>
          <p:nvPr>
            <p:ph type="title"/>
          </p:nvPr>
        </p:nvSpPr>
        <p:spPr>
          <a:xfrm>
            <a:off x="1223058" y="901532"/>
            <a:ext cx="9367777" cy="1397336"/>
          </a:xfrm>
        </p:spPr>
        <p:txBody>
          <a:bodyPr anchor="t">
            <a:normAutofit/>
          </a:bodyPr>
          <a:lstStyle/>
          <a:p>
            <a:r>
              <a:rPr lang="en-US" sz="3400" b="1" dirty="0">
                <a:solidFill>
                  <a:srgbClr val="FFFFFF"/>
                </a:solidFill>
              </a:rPr>
              <a:t>Representing Inequalities on Number Lines</a:t>
            </a:r>
          </a:p>
        </p:txBody>
      </p:sp>
      <p:pic>
        <p:nvPicPr>
          <p:cNvPr id="30" name="Picture 29">
            <a:extLst>
              <a:ext uri="{FF2B5EF4-FFF2-40B4-BE49-F238E27FC236}">
                <a16:creationId xmlns:a16="http://schemas.microsoft.com/office/drawing/2014/main" id="{305169C1-EB7B-AD5E-0899-F7A2B95CCF9F}"/>
              </a:ext>
            </a:extLst>
          </p:cNvPr>
          <p:cNvPicPr>
            <a:picLocks noChangeAspect="1"/>
          </p:cNvPicPr>
          <p:nvPr/>
        </p:nvPicPr>
        <p:blipFill>
          <a:blip r:embed="rId3"/>
          <a:stretch>
            <a:fillRect/>
          </a:stretch>
        </p:blipFill>
        <p:spPr>
          <a:xfrm>
            <a:off x="6578013" y="3012405"/>
            <a:ext cx="5280767" cy="3258004"/>
          </a:xfrm>
          <a:prstGeom prst="rect">
            <a:avLst/>
          </a:prstGeom>
        </p:spPr>
      </p:pic>
      <p:pic>
        <p:nvPicPr>
          <p:cNvPr id="6" name="Content Placeholder 5">
            <a:extLst>
              <a:ext uri="{FF2B5EF4-FFF2-40B4-BE49-F238E27FC236}">
                <a16:creationId xmlns:a16="http://schemas.microsoft.com/office/drawing/2014/main" id="{FD3BC084-FEFF-60DA-E69C-312144FB767B}"/>
              </a:ext>
            </a:extLst>
          </p:cNvPr>
          <p:cNvPicPr>
            <a:picLocks noGrp="1" noChangeAspect="1"/>
          </p:cNvPicPr>
          <p:nvPr>
            <p:ph idx="1"/>
          </p:nvPr>
        </p:nvPicPr>
        <p:blipFill>
          <a:blip r:embed="rId4"/>
          <a:stretch>
            <a:fillRect/>
          </a:stretch>
        </p:blipFill>
        <p:spPr>
          <a:xfrm>
            <a:off x="333220" y="3012405"/>
            <a:ext cx="5772956" cy="3258005"/>
          </a:xfrm>
          <a:prstGeom prst="rect">
            <a:avLst/>
          </a:prstGeom>
        </p:spPr>
      </p:pic>
    </p:spTree>
    <p:extLst>
      <p:ext uri="{BB962C8B-B14F-4D97-AF65-F5344CB8AC3E}">
        <p14:creationId xmlns:p14="http://schemas.microsoft.com/office/powerpoint/2010/main" val="54058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87DB9-AA4D-BA6D-B069-0BC70F88AC75}"/>
              </a:ext>
            </a:extLst>
          </p:cNvPr>
          <p:cNvSpPr>
            <a:spLocks noGrp="1"/>
          </p:cNvSpPr>
          <p:nvPr>
            <p:ph type="title"/>
          </p:nvPr>
        </p:nvSpPr>
        <p:spPr>
          <a:xfrm>
            <a:off x="0" y="510988"/>
            <a:ext cx="12192000" cy="1156448"/>
          </a:xfrm>
        </p:spPr>
        <p:txBody>
          <a:bodyPr vert="horz" lIns="91440" tIns="45720" rIns="91440" bIns="45720" rtlCol="0" anchor="ctr">
            <a:normAutofit/>
          </a:bodyPr>
          <a:lstStyle/>
          <a:p>
            <a:r>
              <a:rPr lang="en-US" sz="3700" dirty="0">
                <a:solidFill>
                  <a:srgbClr val="FFFFFF"/>
                </a:solidFill>
              </a:rPr>
              <a:t>Real-World Examples of Graphing Inequalities on Number Lines</a:t>
            </a:r>
          </a:p>
        </p:txBody>
      </p:sp>
      <p:pic>
        <p:nvPicPr>
          <p:cNvPr id="5" name="Content Placeholder 4" descr="Thermometer">
            <a:extLst>
              <a:ext uri="{FF2B5EF4-FFF2-40B4-BE49-F238E27FC236}">
                <a16:creationId xmlns:a16="http://schemas.microsoft.com/office/drawing/2014/main" id="{CB8894BA-F152-444F-45F6-47F813BCC449}"/>
              </a:ext>
            </a:extLst>
          </p:cNvPr>
          <p:cNvPicPr>
            <a:picLocks noGrp="1" noChangeAspect="1"/>
          </p:cNvPicPr>
          <p:nvPr>
            <p:ph sz="half" idx="1"/>
          </p:nvPr>
        </p:nvPicPr>
        <p:blipFill>
          <a:blip r:embed="rId3"/>
          <a:stretch>
            <a:fillRect/>
          </a:stretch>
        </p:blipFill>
        <p:spPr>
          <a:xfrm>
            <a:off x="6530596" y="2054774"/>
            <a:ext cx="4611687" cy="3073707"/>
          </a:xfrm>
          <a:prstGeom prst="rect">
            <a:avLst/>
          </a:prstGeom>
        </p:spPr>
      </p:pic>
      <p:sp>
        <p:nvSpPr>
          <p:cNvPr id="4" name="Content Placeholder 3">
            <a:extLst>
              <a:ext uri="{FF2B5EF4-FFF2-40B4-BE49-F238E27FC236}">
                <a16:creationId xmlns:a16="http://schemas.microsoft.com/office/drawing/2014/main" id="{FED07A92-F317-9120-B098-0907D8DC944E}"/>
              </a:ext>
            </a:extLst>
          </p:cNvPr>
          <p:cNvSpPr>
            <a:spLocks noGrp="1"/>
          </p:cNvSpPr>
          <p:nvPr>
            <p:ph sz="half" idx="2"/>
          </p:nvPr>
        </p:nvSpPr>
        <p:spPr>
          <a:xfrm>
            <a:off x="71639" y="2054774"/>
            <a:ext cx="5589767" cy="3579126"/>
          </a:xfrm>
        </p:spPr>
        <p:txBody>
          <a:bodyPr vert="horz" lIns="91440" tIns="45720" rIns="91440" bIns="45720" rtlCol="0" anchor="t">
            <a:normAutofit fontScale="92500" lnSpcReduction="20000"/>
          </a:bodyPr>
          <a:lstStyle/>
          <a:p>
            <a:r>
              <a:rPr lang="en-US" dirty="0"/>
              <a:t>Determining acceptable temperature ranges for storing perishable food items</a:t>
            </a:r>
          </a:p>
          <a:p>
            <a:r>
              <a:rPr lang="en-US" dirty="0"/>
              <a:t>Determining age limits for certain activities such as driving and voting</a:t>
            </a:r>
          </a:p>
          <a:p>
            <a:r>
              <a:rPr lang="en-US" dirty="0"/>
              <a:t>Analyzing income levels for eligibility for government benefits</a:t>
            </a:r>
          </a:p>
          <a:p>
            <a:r>
              <a:rPr lang="en-US" dirty="0"/>
              <a:t>Determining appropriate dosage levels for medication based on a patient's weight</a:t>
            </a:r>
          </a:p>
        </p:txBody>
      </p:sp>
    </p:spTree>
    <p:extLst>
      <p:ext uri="{BB962C8B-B14F-4D97-AF65-F5344CB8AC3E}">
        <p14:creationId xmlns:p14="http://schemas.microsoft.com/office/powerpoint/2010/main" val="672046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1972-1187-8535-EF4B-2017103E95E4}"/>
              </a:ext>
            </a:extLst>
          </p:cNvPr>
          <p:cNvSpPr>
            <a:spLocks noGrp="1"/>
          </p:cNvSpPr>
          <p:nvPr>
            <p:ph type="title"/>
          </p:nvPr>
        </p:nvSpPr>
        <p:spPr>
          <a:xfrm>
            <a:off x="1003140" y="1114063"/>
            <a:ext cx="3262792" cy="656863"/>
          </a:xfrm>
        </p:spPr>
        <p:txBody>
          <a:bodyPr anchor="t">
            <a:normAutofit fontScale="90000"/>
          </a:bodyPr>
          <a:lstStyle/>
          <a:p>
            <a:r>
              <a:rPr lang="en-US" dirty="0">
                <a:solidFill>
                  <a:srgbClr val="FFFFFF"/>
                </a:solidFill>
              </a:rPr>
              <a:t>Examples</a:t>
            </a:r>
          </a:p>
        </p:txBody>
      </p:sp>
      <p:graphicFrame>
        <p:nvGraphicFramePr>
          <p:cNvPr id="5" name="Content Placeholder 2">
            <a:extLst>
              <a:ext uri="{FF2B5EF4-FFF2-40B4-BE49-F238E27FC236}">
                <a16:creationId xmlns:a16="http://schemas.microsoft.com/office/drawing/2014/main" id="{4AF893CE-187C-E629-D6B0-0FDF508AB550}"/>
              </a:ext>
            </a:extLst>
          </p:cNvPr>
          <p:cNvGraphicFramePr>
            <a:graphicFrameLocks noGrp="1"/>
          </p:cNvGraphicFramePr>
          <p:nvPr>
            <p:ph idx="1"/>
            <p:extLst>
              <p:ext uri="{D42A27DB-BD31-4B8C-83A1-F6EECF244321}">
                <p14:modId xmlns:p14="http://schemas.microsoft.com/office/powerpoint/2010/main" val="3608277909"/>
              </p:ext>
            </p:extLst>
          </p:nvPr>
        </p:nvGraphicFramePr>
        <p:xfrm>
          <a:off x="5110480" y="177800"/>
          <a:ext cx="6400799" cy="5491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58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F123424-4521-17C0-CCB5-A80E9A2DB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B7528-94EC-AEB9-F1B6-3DE122890B73}"/>
              </a:ext>
            </a:extLst>
          </p:cNvPr>
          <p:cNvSpPr>
            <a:spLocks noGrp="1"/>
          </p:cNvSpPr>
          <p:nvPr>
            <p:ph type="title"/>
          </p:nvPr>
        </p:nvSpPr>
        <p:spPr>
          <a:xfrm>
            <a:off x="1130461" y="1056190"/>
            <a:ext cx="3262792" cy="622139"/>
          </a:xfrm>
        </p:spPr>
        <p:txBody>
          <a:bodyPr anchor="t">
            <a:normAutofit fontScale="90000"/>
          </a:bodyPr>
          <a:lstStyle/>
          <a:p>
            <a:r>
              <a:rPr lang="en-US" dirty="0">
                <a:solidFill>
                  <a:srgbClr val="FFFFFF"/>
                </a:solidFill>
              </a:rPr>
              <a:t>Examples</a:t>
            </a:r>
          </a:p>
        </p:txBody>
      </p:sp>
      <p:graphicFrame>
        <p:nvGraphicFramePr>
          <p:cNvPr id="5" name="Content Placeholder 2">
            <a:extLst>
              <a:ext uri="{FF2B5EF4-FFF2-40B4-BE49-F238E27FC236}">
                <a16:creationId xmlns:a16="http://schemas.microsoft.com/office/drawing/2014/main" id="{6E3EB81C-6960-8206-3197-C7034458A85E}"/>
              </a:ext>
            </a:extLst>
          </p:cNvPr>
          <p:cNvGraphicFramePr>
            <a:graphicFrameLocks noGrp="1"/>
          </p:cNvGraphicFramePr>
          <p:nvPr>
            <p:ph idx="1"/>
            <p:extLst>
              <p:ext uri="{D42A27DB-BD31-4B8C-83A1-F6EECF244321}">
                <p14:modId xmlns:p14="http://schemas.microsoft.com/office/powerpoint/2010/main" val="2702680610"/>
              </p:ext>
            </p:extLst>
          </p:nvPr>
        </p:nvGraphicFramePr>
        <p:xfrm>
          <a:off x="5161280" y="381000"/>
          <a:ext cx="6400799" cy="5491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729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FE9C-A297-1784-F8C8-8D9082128CC3}"/>
              </a:ext>
            </a:extLst>
          </p:cNvPr>
          <p:cNvSpPr>
            <a:spLocks noGrp="1"/>
          </p:cNvSpPr>
          <p:nvPr>
            <p:ph type="title"/>
          </p:nvPr>
        </p:nvSpPr>
        <p:spPr/>
        <p:txBody>
          <a:bodyPr/>
          <a:lstStyle/>
          <a:p>
            <a:r>
              <a:rPr lang="en-US" dirty="0"/>
              <a:t>GeoGebra Examples</a:t>
            </a:r>
          </a:p>
        </p:txBody>
      </p:sp>
      <p:sp>
        <p:nvSpPr>
          <p:cNvPr id="3" name="Content Placeholder 2">
            <a:extLst>
              <a:ext uri="{FF2B5EF4-FFF2-40B4-BE49-F238E27FC236}">
                <a16:creationId xmlns:a16="http://schemas.microsoft.com/office/drawing/2014/main" id="{6C4BB1DC-8CF7-86F7-7C05-D74D89F6B7DB}"/>
              </a:ext>
            </a:extLst>
          </p:cNvPr>
          <p:cNvSpPr>
            <a:spLocks noGrp="1"/>
          </p:cNvSpPr>
          <p:nvPr>
            <p:ph idx="1"/>
          </p:nvPr>
        </p:nvSpPr>
        <p:spPr>
          <a:xfrm>
            <a:off x="1072638" y="2166785"/>
            <a:ext cx="10168128" cy="3694176"/>
          </a:xfrm>
        </p:spPr>
        <p:txBody>
          <a:bodyPr vert="horz" lIns="91440" tIns="45720" rIns="91440" bIns="45720" rtlCol="0" anchor="t">
            <a:normAutofit/>
          </a:bodyPr>
          <a:lstStyle/>
          <a:p>
            <a:r>
              <a:rPr lang="en-US">
                <a:ea typeface="+mn-lt"/>
                <a:cs typeface="+mn-lt"/>
              </a:rPr>
              <a:t>You can use this GeoGebra link to graph simple inequalities on a number line: </a:t>
            </a:r>
            <a:r>
              <a:rPr lang="en-US" dirty="0">
                <a:ea typeface="+mn-lt"/>
                <a:cs typeface="+mn-lt"/>
                <a:hlinkClick r:id="rId2"/>
              </a:rPr>
              <a:t>https://www.geogebra.org/m/t48PNuJa</a:t>
            </a:r>
            <a:r>
              <a:rPr lang="en-US" dirty="0">
                <a:ea typeface="+mn-lt"/>
                <a:cs typeface="+mn-lt"/>
              </a:rPr>
              <a:t> </a:t>
            </a:r>
            <a:endParaRPr lang="en-US" sz="2000" dirty="0">
              <a:ea typeface="+mn-lt"/>
              <a:cs typeface="+mn-lt"/>
            </a:endParaRPr>
          </a:p>
          <a:p>
            <a:r>
              <a:rPr lang="en-US" sz="2000" dirty="0"/>
              <a:t>Graphing Inequalities on the Number Line: </a:t>
            </a:r>
            <a:r>
              <a:rPr lang="en-US" sz="2000" dirty="0">
                <a:hlinkClick r:id="rId3"/>
              </a:rPr>
              <a:t>https</a:t>
            </a:r>
            <a:r>
              <a:rPr lang="en-US" sz="2000" dirty="0">
                <a:ea typeface="+mn-lt"/>
                <a:cs typeface="+mn-lt"/>
                <a:hlinkClick r:id="rId3"/>
              </a:rPr>
              <a:t>://www.geogebra.org/m/bYGED3dY</a:t>
            </a:r>
            <a:r>
              <a:rPr lang="en-US" sz="2000" dirty="0">
                <a:ea typeface="+mn-lt"/>
                <a:cs typeface="+mn-lt"/>
              </a:rPr>
              <a:t> </a:t>
            </a:r>
          </a:p>
          <a:p>
            <a:pPr lvl="1">
              <a:buFont typeface="Courier New" panose="020B0604020202020204" pitchFamily="34" charset="0"/>
              <a:buChar char="o"/>
            </a:pPr>
            <a:r>
              <a:rPr lang="en-US" sz="1800" dirty="0"/>
              <a:t>You can click on the "Generate New Inequality" button to generate a new inequality to graph. </a:t>
            </a:r>
            <a:br>
              <a:rPr lang="en-US" sz="1800" dirty="0"/>
            </a:br>
            <a:endParaRPr lang="en-US" sz="1800">
              <a:ea typeface="+mn-lt"/>
              <a:cs typeface="+mn-lt"/>
            </a:endParaRPr>
          </a:p>
        </p:txBody>
      </p:sp>
      <p:pic>
        <p:nvPicPr>
          <p:cNvPr id="4" name="Picture 3">
            <a:extLst>
              <a:ext uri="{FF2B5EF4-FFF2-40B4-BE49-F238E27FC236}">
                <a16:creationId xmlns:a16="http://schemas.microsoft.com/office/drawing/2014/main" id="{3F65CEBA-4ED3-F590-78F6-8C406D4AEC26}"/>
              </a:ext>
            </a:extLst>
          </p:cNvPr>
          <p:cNvPicPr>
            <a:picLocks noChangeAspect="1"/>
          </p:cNvPicPr>
          <p:nvPr/>
        </p:nvPicPr>
        <p:blipFill>
          <a:blip r:embed="rId4"/>
          <a:stretch>
            <a:fillRect/>
          </a:stretch>
        </p:blipFill>
        <p:spPr>
          <a:xfrm>
            <a:off x="3103809" y="4303603"/>
            <a:ext cx="7003961" cy="2329104"/>
          </a:xfrm>
          <a:prstGeom prst="rect">
            <a:avLst/>
          </a:prstGeom>
        </p:spPr>
      </p:pic>
    </p:spTree>
    <p:extLst>
      <p:ext uri="{BB962C8B-B14F-4D97-AF65-F5344CB8AC3E}">
        <p14:creationId xmlns:p14="http://schemas.microsoft.com/office/powerpoint/2010/main" val="3185206349"/>
      </p:ext>
    </p:extLst>
  </p:cSld>
  <p:clrMapOvr>
    <a:masterClrMapping/>
  </p:clrMapOvr>
</p:sld>
</file>

<file path=ppt/theme/theme1.xml><?xml version="1.0" encoding="utf-8"?>
<a:theme xmlns:a="http://schemas.openxmlformats.org/drawingml/2006/main" name="Theme1">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CE7E13E-D7F7-41C1-96C2-C12F014C81C5}" vid="{104686B0-C349-4127-A1D0-6436BF9428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BBD4A9-F2D5-44DC-B46C-912B2930838D}">
  <ds:schemaRefs>
    <ds:schemaRef ds:uri="http://schemas.microsoft.com/sharepoint/v3/contenttype/forms"/>
  </ds:schemaRefs>
</ds:datastoreItem>
</file>

<file path=customXml/itemProps2.xml><?xml version="1.0" encoding="utf-8"?>
<ds:datastoreItem xmlns:ds="http://schemas.openxmlformats.org/officeDocument/2006/customXml" ds:itemID="{758DA5E3-890C-4BCB-997C-E062DB44F633}">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143C06B8-6435-4F14-8ADA-99F552630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30</TotalTime>
  <Words>1197</Words>
  <Application>Microsoft Office PowerPoint</Application>
  <PresentationFormat>Widescreen</PresentationFormat>
  <Paragraphs>63</Paragraphs>
  <Slides>15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Courier New</vt:lpstr>
      <vt:lpstr>Open Sans Light</vt:lpstr>
      <vt:lpstr>Open Sans Semibold</vt:lpstr>
      <vt:lpstr>Times New Roman</vt:lpstr>
      <vt:lpstr>Theme1</vt:lpstr>
      <vt:lpstr>PowerPoint Presentation</vt:lpstr>
      <vt:lpstr>Key Terms</vt:lpstr>
      <vt:lpstr>What are Inequalities?</vt:lpstr>
      <vt:lpstr>What is a Number Line?</vt:lpstr>
      <vt:lpstr>Representing Inequalities on Number Lines</vt:lpstr>
      <vt:lpstr>Real-World Examples of Graphing Inequalities on Number Lines</vt:lpstr>
      <vt:lpstr>Examples</vt:lpstr>
      <vt:lpstr>Examples</vt:lpstr>
      <vt:lpstr>GeoGebra Examples</vt:lpstr>
      <vt:lpstr>Practice Problem </vt:lpstr>
      <vt:lpstr>Solution</vt:lpstr>
      <vt:lpstr>PowerPoint Presentation</vt:lpstr>
      <vt:lpstr>Solution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Murray</dc:creator>
  <cp:lastModifiedBy>Rachel Murray</cp:lastModifiedBy>
  <cp:revision>111</cp:revision>
  <dcterms:created xsi:type="dcterms:W3CDTF">2023-12-12T16:40:14Z</dcterms:created>
  <dcterms:modified xsi:type="dcterms:W3CDTF">2024-01-21T19:47:26Z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