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8"/>
  </p:notesMasterIdLst>
  <p:sldIdLst>
    <p:sldId id="256" r:id="rId5"/>
    <p:sldId id="260" r:id="rId6"/>
    <p:sldId id="257" r:id="rId7"/>
    <p:sldId id="258" r:id="rId8"/>
    <p:sldId id="259" r:id="rId9"/>
    <p:sldId id="261" r:id="rId10"/>
    <p:sldId id="262" r:id="rId11"/>
    <p:sldId id="263" r:id="rId12"/>
    <p:sldId id="266" r:id="rId13"/>
    <p:sldId id="267" r:id="rId14"/>
    <p:sldId id="264" r:id="rId15"/>
    <p:sldId id="265" r:id="rId16"/>
    <p:sldId id="30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A8E7A-AA79-81A6-3EFA-FD268FDB6152}" v="11" dt="2024-01-16T19:32:04.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78"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51797-1D47-4BC5-8F34-722C9E3F1A8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78804E5-CFFF-4EFD-9A66-2935AA17CB00}">
      <dgm:prSet/>
      <dgm:spPr/>
      <dgm:t>
        <a:bodyPr/>
        <a:lstStyle/>
        <a:p>
          <a:pPr>
            <a:lnSpc>
              <a:spcPct val="100000"/>
            </a:lnSpc>
          </a:pPr>
          <a:r>
            <a:rPr lang="en-US"/>
            <a:t>A cube is a special kind of rectangular prism where all six faces are congruent squares</a:t>
          </a:r>
        </a:p>
      </dgm:t>
    </dgm:pt>
    <dgm:pt modelId="{4E80683B-88E3-4AF9-AE12-80C38625D99D}" type="parTrans" cxnId="{3B343171-BD90-4605-BCF9-1E28DF214B63}">
      <dgm:prSet/>
      <dgm:spPr/>
      <dgm:t>
        <a:bodyPr/>
        <a:lstStyle/>
        <a:p>
          <a:endParaRPr lang="en-US"/>
        </a:p>
      </dgm:t>
    </dgm:pt>
    <dgm:pt modelId="{16D0A9FE-37C1-4842-9159-3095621BA105}" type="sibTrans" cxnId="{3B343171-BD90-4605-BCF9-1E28DF214B63}">
      <dgm:prSet/>
      <dgm:spPr/>
      <dgm:t>
        <a:bodyPr/>
        <a:lstStyle/>
        <a:p>
          <a:endParaRPr lang="en-US"/>
        </a:p>
      </dgm:t>
    </dgm:pt>
    <dgm:pt modelId="{E917DCBF-23B4-4F76-9A57-811C786B1A19}">
      <dgm:prSet/>
      <dgm:spPr/>
      <dgm:t>
        <a:bodyPr/>
        <a:lstStyle/>
        <a:p>
          <a:pPr>
            <a:lnSpc>
              <a:spcPct val="100000"/>
            </a:lnSpc>
          </a:pPr>
          <a:r>
            <a:rPr lang="en-US"/>
            <a:t>The formula to find the surface area of a cube is SA = 6s², where s is the length of one side</a:t>
          </a:r>
        </a:p>
      </dgm:t>
    </dgm:pt>
    <dgm:pt modelId="{74A7EBFD-FC49-4B99-BA35-6F55DCC4CEDD}" type="parTrans" cxnId="{C6A259E7-1AD0-4288-85F7-C8CDE7748472}">
      <dgm:prSet/>
      <dgm:spPr/>
      <dgm:t>
        <a:bodyPr/>
        <a:lstStyle/>
        <a:p>
          <a:endParaRPr lang="en-US"/>
        </a:p>
      </dgm:t>
    </dgm:pt>
    <dgm:pt modelId="{5C1EAB87-2360-4352-9F6A-38A2F087FDCA}" type="sibTrans" cxnId="{C6A259E7-1AD0-4288-85F7-C8CDE7748472}">
      <dgm:prSet/>
      <dgm:spPr/>
      <dgm:t>
        <a:bodyPr/>
        <a:lstStyle/>
        <a:p>
          <a:endParaRPr lang="en-US"/>
        </a:p>
      </dgm:t>
    </dgm:pt>
    <dgm:pt modelId="{496A69F6-CD6A-4EBD-B81A-38BC2A081B9D}">
      <dgm:prSet/>
      <dgm:spPr/>
      <dgm:t>
        <a:bodyPr/>
        <a:lstStyle/>
        <a:p>
          <a:pPr>
            <a:lnSpc>
              <a:spcPct val="100000"/>
            </a:lnSpc>
          </a:pPr>
          <a:r>
            <a:rPr lang="en-US"/>
            <a:t>Surface area of a cube can be used to calculate the amount of wrapping paper needed to wrap a cube-shaped gift</a:t>
          </a:r>
        </a:p>
      </dgm:t>
    </dgm:pt>
    <dgm:pt modelId="{144DB218-8079-47AB-9649-B8FE3C547BB6}" type="parTrans" cxnId="{4594FF47-0D0C-4BF2-852F-A0587288970B}">
      <dgm:prSet/>
      <dgm:spPr/>
      <dgm:t>
        <a:bodyPr/>
        <a:lstStyle/>
        <a:p>
          <a:endParaRPr lang="en-US"/>
        </a:p>
      </dgm:t>
    </dgm:pt>
    <dgm:pt modelId="{5D25F882-3DE4-48B0-AE73-E9413DAC3BB3}" type="sibTrans" cxnId="{4594FF47-0D0C-4BF2-852F-A0587288970B}">
      <dgm:prSet/>
      <dgm:spPr/>
      <dgm:t>
        <a:bodyPr/>
        <a:lstStyle/>
        <a:p>
          <a:endParaRPr lang="en-US"/>
        </a:p>
      </dgm:t>
    </dgm:pt>
    <dgm:pt modelId="{7D42CFF6-02AE-451A-AFCA-FB0E1E7F727A}" type="pres">
      <dgm:prSet presAssocID="{1B151797-1D47-4BC5-8F34-722C9E3F1A8F}" presName="root" presStyleCnt="0">
        <dgm:presLayoutVars>
          <dgm:dir/>
          <dgm:resizeHandles val="exact"/>
        </dgm:presLayoutVars>
      </dgm:prSet>
      <dgm:spPr/>
    </dgm:pt>
    <dgm:pt modelId="{E1371D5E-1C93-4017-9ADC-EFCD9615EB3C}" type="pres">
      <dgm:prSet presAssocID="{378804E5-CFFF-4EFD-9A66-2935AA17CB00}" presName="compNode" presStyleCnt="0"/>
      <dgm:spPr/>
    </dgm:pt>
    <dgm:pt modelId="{954A4746-DFD9-4649-959A-14E21A230461}" type="pres">
      <dgm:prSet presAssocID="{378804E5-CFFF-4EFD-9A66-2935AA17CB00}" presName="bgRect" presStyleLbl="bgShp" presStyleIdx="0" presStyleCnt="3"/>
      <dgm:spPr/>
    </dgm:pt>
    <dgm:pt modelId="{D79B07C9-F940-46A3-ACAA-E4657C8073C0}" type="pres">
      <dgm:prSet presAssocID="{378804E5-CFFF-4EFD-9A66-2935AA17CB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16325D65-43E0-4DF7-8024-4E002EB09B77}" type="pres">
      <dgm:prSet presAssocID="{378804E5-CFFF-4EFD-9A66-2935AA17CB00}" presName="spaceRect" presStyleCnt="0"/>
      <dgm:spPr/>
    </dgm:pt>
    <dgm:pt modelId="{E6BAF753-A181-4DEC-9E77-416660959085}" type="pres">
      <dgm:prSet presAssocID="{378804E5-CFFF-4EFD-9A66-2935AA17CB00}" presName="parTx" presStyleLbl="revTx" presStyleIdx="0" presStyleCnt="3">
        <dgm:presLayoutVars>
          <dgm:chMax val="0"/>
          <dgm:chPref val="0"/>
        </dgm:presLayoutVars>
      </dgm:prSet>
      <dgm:spPr/>
    </dgm:pt>
    <dgm:pt modelId="{7DA3DD36-0366-4282-A43D-241255858770}" type="pres">
      <dgm:prSet presAssocID="{16D0A9FE-37C1-4842-9159-3095621BA105}" presName="sibTrans" presStyleCnt="0"/>
      <dgm:spPr/>
    </dgm:pt>
    <dgm:pt modelId="{4F512FCF-7AE7-45FF-A227-0FD0D5EE31F4}" type="pres">
      <dgm:prSet presAssocID="{E917DCBF-23B4-4F76-9A57-811C786B1A19}" presName="compNode" presStyleCnt="0"/>
      <dgm:spPr/>
    </dgm:pt>
    <dgm:pt modelId="{1FA5D0B3-EF30-4AE0-8456-7C76D1A3545E}" type="pres">
      <dgm:prSet presAssocID="{E917DCBF-23B4-4F76-9A57-811C786B1A19}" presName="bgRect" presStyleLbl="bgShp" presStyleIdx="1" presStyleCnt="3"/>
      <dgm:spPr/>
    </dgm:pt>
    <dgm:pt modelId="{CFA84C8C-BFAB-42B5-A448-73B461C46CF5}" type="pres">
      <dgm:prSet presAssocID="{E917DCBF-23B4-4F76-9A57-811C786B1A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394A1EB6-A401-4797-BEF8-9FB231110E95}" type="pres">
      <dgm:prSet presAssocID="{E917DCBF-23B4-4F76-9A57-811C786B1A19}" presName="spaceRect" presStyleCnt="0"/>
      <dgm:spPr/>
    </dgm:pt>
    <dgm:pt modelId="{338E7EC2-450E-43C3-A4F7-F9D1D9B6808B}" type="pres">
      <dgm:prSet presAssocID="{E917DCBF-23B4-4F76-9A57-811C786B1A19}" presName="parTx" presStyleLbl="revTx" presStyleIdx="1" presStyleCnt="3">
        <dgm:presLayoutVars>
          <dgm:chMax val="0"/>
          <dgm:chPref val="0"/>
        </dgm:presLayoutVars>
      </dgm:prSet>
      <dgm:spPr/>
    </dgm:pt>
    <dgm:pt modelId="{5951CD2B-685E-4C07-B20D-342F3FE68E27}" type="pres">
      <dgm:prSet presAssocID="{5C1EAB87-2360-4352-9F6A-38A2F087FDCA}" presName="sibTrans" presStyleCnt="0"/>
      <dgm:spPr/>
    </dgm:pt>
    <dgm:pt modelId="{9152D3CA-B016-4237-94E4-86DCA7C5DB43}" type="pres">
      <dgm:prSet presAssocID="{496A69F6-CD6A-4EBD-B81A-38BC2A081B9D}" presName="compNode" presStyleCnt="0"/>
      <dgm:spPr/>
    </dgm:pt>
    <dgm:pt modelId="{56505A00-75BC-4B10-92E3-09856F9DFF20}" type="pres">
      <dgm:prSet presAssocID="{496A69F6-CD6A-4EBD-B81A-38BC2A081B9D}" presName="bgRect" presStyleLbl="bgShp" presStyleIdx="2" presStyleCnt="3"/>
      <dgm:spPr/>
    </dgm:pt>
    <dgm:pt modelId="{5C3F8F84-7108-4FF0-95F3-472E65B3FEA3}" type="pres">
      <dgm:prSet presAssocID="{496A69F6-CD6A-4EBD-B81A-38BC2A081B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w"/>
        </a:ext>
      </dgm:extLst>
    </dgm:pt>
    <dgm:pt modelId="{7F66574C-E139-4FE4-958B-151DB5F81077}" type="pres">
      <dgm:prSet presAssocID="{496A69F6-CD6A-4EBD-B81A-38BC2A081B9D}" presName="spaceRect" presStyleCnt="0"/>
      <dgm:spPr/>
    </dgm:pt>
    <dgm:pt modelId="{177E428A-92BD-4F6C-B48B-C54CD394B729}" type="pres">
      <dgm:prSet presAssocID="{496A69F6-CD6A-4EBD-B81A-38BC2A081B9D}" presName="parTx" presStyleLbl="revTx" presStyleIdx="2" presStyleCnt="3">
        <dgm:presLayoutVars>
          <dgm:chMax val="0"/>
          <dgm:chPref val="0"/>
        </dgm:presLayoutVars>
      </dgm:prSet>
      <dgm:spPr/>
    </dgm:pt>
  </dgm:ptLst>
  <dgm:cxnLst>
    <dgm:cxn modelId="{251AEA12-AB3F-459E-A360-03EED426A8A5}" type="presOf" srcId="{E917DCBF-23B4-4F76-9A57-811C786B1A19}" destId="{338E7EC2-450E-43C3-A4F7-F9D1D9B6808B}" srcOrd="0" destOrd="0" presId="urn:microsoft.com/office/officeart/2018/2/layout/IconVerticalSolidList"/>
    <dgm:cxn modelId="{E86E353D-95EB-44F4-90E8-4DF1036DD2D1}" type="presOf" srcId="{378804E5-CFFF-4EFD-9A66-2935AA17CB00}" destId="{E6BAF753-A181-4DEC-9E77-416660959085}" srcOrd="0" destOrd="0" presId="urn:microsoft.com/office/officeart/2018/2/layout/IconVerticalSolidList"/>
    <dgm:cxn modelId="{4594FF47-0D0C-4BF2-852F-A0587288970B}" srcId="{1B151797-1D47-4BC5-8F34-722C9E3F1A8F}" destId="{496A69F6-CD6A-4EBD-B81A-38BC2A081B9D}" srcOrd="2" destOrd="0" parTransId="{144DB218-8079-47AB-9649-B8FE3C547BB6}" sibTransId="{5D25F882-3DE4-48B0-AE73-E9413DAC3BB3}"/>
    <dgm:cxn modelId="{3B343171-BD90-4605-BCF9-1E28DF214B63}" srcId="{1B151797-1D47-4BC5-8F34-722C9E3F1A8F}" destId="{378804E5-CFFF-4EFD-9A66-2935AA17CB00}" srcOrd="0" destOrd="0" parTransId="{4E80683B-88E3-4AF9-AE12-80C38625D99D}" sibTransId="{16D0A9FE-37C1-4842-9159-3095621BA105}"/>
    <dgm:cxn modelId="{D413599D-7A81-4F36-A499-8FDFE28B4B42}" type="presOf" srcId="{1B151797-1D47-4BC5-8F34-722C9E3F1A8F}" destId="{7D42CFF6-02AE-451A-AFCA-FB0E1E7F727A}" srcOrd="0" destOrd="0" presId="urn:microsoft.com/office/officeart/2018/2/layout/IconVerticalSolidList"/>
    <dgm:cxn modelId="{9A9165C3-508E-43C5-AE0F-C81F2B37974A}" type="presOf" srcId="{496A69F6-CD6A-4EBD-B81A-38BC2A081B9D}" destId="{177E428A-92BD-4F6C-B48B-C54CD394B729}" srcOrd="0" destOrd="0" presId="urn:microsoft.com/office/officeart/2018/2/layout/IconVerticalSolidList"/>
    <dgm:cxn modelId="{C6A259E7-1AD0-4288-85F7-C8CDE7748472}" srcId="{1B151797-1D47-4BC5-8F34-722C9E3F1A8F}" destId="{E917DCBF-23B4-4F76-9A57-811C786B1A19}" srcOrd="1" destOrd="0" parTransId="{74A7EBFD-FC49-4B99-BA35-6F55DCC4CEDD}" sibTransId="{5C1EAB87-2360-4352-9F6A-38A2F087FDCA}"/>
    <dgm:cxn modelId="{823F9F22-8FCC-4F2E-8108-871C6B3E3741}" type="presParOf" srcId="{7D42CFF6-02AE-451A-AFCA-FB0E1E7F727A}" destId="{E1371D5E-1C93-4017-9ADC-EFCD9615EB3C}" srcOrd="0" destOrd="0" presId="urn:microsoft.com/office/officeart/2018/2/layout/IconVerticalSolidList"/>
    <dgm:cxn modelId="{18019C6A-396A-43A4-B11B-6BA54B6345C5}" type="presParOf" srcId="{E1371D5E-1C93-4017-9ADC-EFCD9615EB3C}" destId="{954A4746-DFD9-4649-959A-14E21A230461}" srcOrd="0" destOrd="0" presId="urn:microsoft.com/office/officeart/2018/2/layout/IconVerticalSolidList"/>
    <dgm:cxn modelId="{7B0F9B90-8C46-41F7-BF83-6E05F0A3AC67}" type="presParOf" srcId="{E1371D5E-1C93-4017-9ADC-EFCD9615EB3C}" destId="{D79B07C9-F940-46A3-ACAA-E4657C8073C0}" srcOrd="1" destOrd="0" presId="urn:microsoft.com/office/officeart/2018/2/layout/IconVerticalSolidList"/>
    <dgm:cxn modelId="{835220E5-166E-473E-8563-07D43676304D}" type="presParOf" srcId="{E1371D5E-1C93-4017-9ADC-EFCD9615EB3C}" destId="{16325D65-43E0-4DF7-8024-4E002EB09B77}" srcOrd="2" destOrd="0" presId="urn:microsoft.com/office/officeart/2018/2/layout/IconVerticalSolidList"/>
    <dgm:cxn modelId="{19F2E0B8-5C53-4902-A1C9-5688B2FD9B78}" type="presParOf" srcId="{E1371D5E-1C93-4017-9ADC-EFCD9615EB3C}" destId="{E6BAF753-A181-4DEC-9E77-416660959085}" srcOrd="3" destOrd="0" presId="urn:microsoft.com/office/officeart/2018/2/layout/IconVerticalSolidList"/>
    <dgm:cxn modelId="{DA342651-D18F-46DE-8560-D4ED1DF43816}" type="presParOf" srcId="{7D42CFF6-02AE-451A-AFCA-FB0E1E7F727A}" destId="{7DA3DD36-0366-4282-A43D-241255858770}" srcOrd="1" destOrd="0" presId="urn:microsoft.com/office/officeart/2018/2/layout/IconVerticalSolidList"/>
    <dgm:cxn modelId="{616BC34F-979D-414D-815B-345CF2423031}" type="presParOf" srcId="{7D42CFF6-02AE-451A-AFCA-FB0E1E7F727A}" destId="{4F512FCF-7AE7-45FF-A227-0FD0D5EE31F4}" srcOrd="2" destOrd="0" presId="urn:microsoft.com/office/officeart/2018/2/layout/IconVerticalSolidList"/>
    <dgm:cxn modelId="{3636877E-7D34-4325-ABD5-0EB6F214B98D}" type="presParOf" srcId="{4F512FCF-7AE7-45FF-A227-0FD0D5EE31F4}" destId="{1FA5D0B3-EF30-4AE0-8456-7C76D1A3545E}" srcOrd="0" destOrd="0" presId="urn:microsoft.com/office/officeart/2018/2/layout/IconVerticalSolidList"/>
    <dgm:cxn modelId="{DD36BB27-16FC-4DF5-910C-D9D23CF8BA42}" type="presParOf" srcId="{4F512FCF-7AE7-45FF-A227-0FD0D5EE31F4}" destId="{CFA84C8C-BFAB-42B5-A448-73B461C46CF5}" srcOrd="1" destOrd="0" presId="urn:microsoft.com/office/officeart/2018/2/layout/IconVerticalSolidList"/>
    <dgm:cxn modelId="{006CC4AC-3AF1-428F-A367-0A15FBB5C5FC}" type="presParOf" srcId="{4F512FCF-7AE7-45FF-A227-0FD0D5EE31F4}" destId="{394A1EB6-A401-4797-BEF8-9FB231110E95}" srcOrd="2" destOrd="0" presId="urn:microsoft.com/office/officeart/2018/2/layout/IconVerticalSolidList"/>
    <dgm:cxn modelId="{30C7E65B-42EC-47F7-BCA1-F6502FFC5928}" type="presParOf" srcId="{4F512FCF-7AE7-45FF-A227-0FD0D5EE31F4}" destId="{338E7EC2-450E-43C3-A4F7-F9D1D9B6808B}" srcOrd="3" destOrd="0" presId="urn:microsoft.com/office/officeart/2018/2/layout/IconVerticalSolidList"/>
    <dgm:cxn modelId="{D349EF47-CA58-49A0-94A0-1AC10BB94E5F}" type="presParOf" srcId="{7D42CFF6-02AE-451A-AFCA-FB0E1E7F727A}" destId="{5951CD2B-685E-4C07-B20D-342F3FE68E27}" srcOrd="3" destOrd="0" presId="urn:microsoft.com/office/officeart/2018/2/layout/IconVerticalSolidList"/>
    <dgm:cxn modelId="{D497735C-7026-4487-A505-8EE33713C994}" type="presParOf" srcId="{7D42CFF6-02AE-451A-AFCA-FB0E1E7F727A}" destId="{9152D3CA-B016-4237-94E4-86DCA7C5DB43}" srcOrd="4" destOrd="0" presId="urn:microsoft.com/office/officeart/2018/2/layout/IconVerticalSolidList"/>
    <dgm:cxn modelId="{393AB1B5-2068-4E8F-8579-EFD1265A9C93}" type="presParOf" srcId="{9152D3CA-B016-4237-94E4-86DCA7C5DB43}" destId="{56505A00-75BC-4B10-92E3-09856F9DFF20}" srcOrd="0" destOrd="0" presId="urn:microsoft.com/office/officeart/2018/2/layout/IconVerticalSolidList"/>
    <dgm:cxn modelId="{1345E1EA-045C-4B9B-8C01-556F26FDFEB0}" type="presParOf" srcId="{9152D3CA-B016-4237-94E4-86DCA7C5DB43}" destId="{5C3F8F84-7108-4FF0-95F3-472E65B3FEA3}" srcOrd="1" destOrd="0" presId="urn:microsoft.com/office/officeart/2018/2/layout/IconVerticalSolidList"/>
    <dgm:cxn modelId="{D2A005B7-7CE9-44CA-9835-5E56BB9A3600}" type="presParOf" srcId="{9152D3CA-B016-4237-94E4-86DCA7C5DB43}" destId="{7F66574C-E139-4FE4-958B-151DB5F81077}" srcOrd="2" destOrd="0" presId="urn:microsoft.com/office/officeart/2018/2/layout/IconVerticalSolidList"/>
    <dgm:cxn modelId="{D22EE988-EC4E-485B-8C5D-CBAAA19D2D05}" type="presParOf" srcId="{9152D3CA-B016-4237-94E4-86DCA7C5DB43}" destId="{177E428A-92BD-4F6C-B48B-C54CD394B7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AB1EC1-2026-4FA6-8EBC-B1487FF672CA}" type="doc">
      <dgm:prSet loTypeId="urn:microsoft.com/office/officeart/2016/7/layout/VerticalSolidActionList" loCatId="List" qsTypeId="urn:microsoft.com/office/officeart/2005/8/quickstyle/simple4" qsCatId="simple" csTypeId="urn:microsoft.com/office/officeart/2005/8/colors/accent1_2" csCatId="accent1"/>
      <dgm:spPr/>
      <dgm:t>
        <a:bodyPr/>
        <a:lstStyle/>
        <a:p>
          <a:endParaRPr lang="en-US"/>
        </a:p>
      </dgm:t>
    </dgm:pt>
    <dgm:pt modelId="{0B1CFD55-61A4-4D10-B387-C88BA280356A}">
      <dgm:prSet/>
      <dgm:spPr/>
      <dgm:t>
        <a:bodyPr/>
        <a:lstStyle/>
        <a:p>
          <a:r>
            <a:rPr lang="en-US"/>
            <a:t>Calculate</a:t>
          </a:r>
        </a:p>
      </dgm:t>
    </dgm:pt>
    <dgm:pt modelId="{9558CFB9-DC42-4674-8F55-323647FB5A72}" type="parTrans" cxnId="{11784A3E-AABD-40AA-883F-10FFD827AB0C}">
      <dgm:prSet/>
      <dgm:spPr/>
      <dgm:t>
        <a:bodyPr/>
        <a:lstStyle/>
        <a:p>
          <a:endParaRPr lang="en-US"/>
        </a:p>
      </dgm:t>
    </dgm:pt>
    <dgm:pt modelId="{C44A54F1-82B6-4F3F-8D32-760A2CD54058}" type="sibTrans" cxnId="{11784A3E-AABD-40AA-883F-10FFD827AB0C}">
      <dgm:prSet/>
      <dgm:spPr/>
      <dgm:t>
        <a:bodyPr/>
        <a:lstStyle/>
        <a:p>
          <a:endParaRPr lang="en-US"/>
        </a:p>
      </dgm:t>
    </dgm:pt>
    <dgm:pt modelId="{3F9A96BE-6AE3-433E-9061-1E4EFAEC9E91}">
      <dgm:prSet/>
      <dgm:spPr/>
      <dgm:t>
        <a:bodyPr/>
        <a:lstStyle/>
        <a:p>
          <a:r>
            <a:rPr lang="en-US"/>
            <a:t>Given the dimensions of a triangular prism, calculate its surface area using the formula</a:t>
          </a:r>
        </a:p>
      </dgm:t>
    </dgm:pt>
    <dgm:pt modelId="{01EEF930-35E4-4D4A-BD60-0D24D808FE8D}" type="parTrans" cxnId="{AA82A9D7-BB2D-47F2-BE07-7E14A20B0298}">
      <dgm:prSet/>
      <dgm:spPr/>
      <dgm:t>
        <a:bodyPr/>
        <a:lstStyle/>
        <a:p>
          <a:endParaRPr lang="en-US"/>
        </a:p>
      </dgm:t>
    </dgm:pt>
    <dgm:pt modelId="{67A06D51-3479-481C-8B51-845833585A24}" type="sibTrans" cxnId="{AA82A9D7-BB2D-47F2-BE07-7E14A20B0298}">
      <dgm:prSet/>
      <dgm:spPr/>
      <dgm:t>
        <a:bodyPr/>
        <a:lstStyle/>
        <a:p>
          <a:endParaRPr lang="en-US"/>
        </a:p>
      </dgm:t>
    </dgm:pt>
    <dgm:pt modelId="{F6AC74ED-C29D-422C-99B4-F5047AC13602}">
      <dgm:prSet/>
      <dgm:spPr/>
      <dgm:t>
        <a:bodyPr/>
        <a:lstStyle/>
        <a:p>
          <a:r>
            <a:rPr lang="en-US"/>
            <a:t>Show</a:t>
          </a:r>
        </a:p>
      </dgm:t>
    </dgm:pt>
    <dgm:pt modelId="{52B004E0-23ED-411A-9A04-FAD51E4D690F}" type="parTrans" cxnId="{E4FD879D-942E-4B6B-A324-E9B405B94BA8}">
      <dgm:prSet/>
      <dgm:spPr/>
      <dgm:t>
        <a:bodyPr/>
        <a:lstStyle/>
        <a:p>
          <a:endParaRPr lang="en-US"/>
        </a:p>
      </dgm:t>
    </dgm:pt>
    <dgm:pt modelId="{859CA40D-7840-47DB-9D22-DE2AD7998B35}" type="sibTrans" cxnId="{E4FD879D-942E-4B6B-A324-E9B405B94BA8}">
      <dgm:prSet/>
      <dgm:spPr/>
      <dgm:t>
        <a:bodyPr/>
        <a:lstStyle/>
        <a:p>
          <a:endParaRPr lang="en-US"/>
        </a:p>
      </dgm:t>
    </dgm:pt>
    <dgm:pt modelId="{26746937-111B-4ADA-A3AE-D2E2B20B6BDD}">
      <dgm:prSet/>
      <dgm:spPr/>
      <dgm:t>
        <a:bodyPr/>
        <a:lstStyle/>
        <a:p>
          <a:r>
            <a:rPr lang="en-US"/>
            <a:t>Show step-by-step how to apply the formula to the given dimensions</a:t>
          </a:r>
        </a:p>
      </dgm:t>
    </dgm:pt>
    <dgm:pt modelId="{B948FFE6-C141-4271-B698-1CF6B56D1BCC}" type="parTrans" cxnId="{16E2FB8B-6C26-4A5F-9A12-58EE872A2942}">
      <dgm:prSet/>
      <dgm:spPr/>
      <dgm:t>
        <a:bodyPr/>
        <a:lstStyle/>
        <a:p>
          <a:endParaRPr lang="en-US"/>
        </a:p>
      </dgm:t>
    </dgm:pt>
    <dgm:pt modelId="{68D77DF9-3D33-4544-B4BE-C765D89B8F6C}" type="sibTrans" cxnId="{16E2FB8B-6C26-4A5F-9A12-58EE872A2942}">
      <dgm:prSet/>
      <dgm:spPr/>
      <dgm:t>
        <a:bodyPr/>
        <a:lstStyle/>
        <a:p>
          <a:endParaRPr lang="en-US"/>
        </a:p>
      </dgm:t>
    </dgm:pt>
    <dgm:pt modelId="{293B0F8A-B3E6-43AE-B507-106C6CFE457E}">
      <dgm:prSet/>
      <dgm:spPr/>
      <dgm:t>
        <a:bodyPr/>
        <a:lstStyle/>
        <a:p>
          <a:r>
            <a:rPr lang="en-US"/>
            <a:t>Include</a:t>
          </a:r>
        </a:p>
      </dgm:t>
    </dgm:pt>
    <dgm:pt modelId="{BA26B868-1DFA-4FDE-BE0A-2B77B417817B}" type="parTrans" cxnId="{96A5C6FA-28C6-4BCA-9FEF-C5ADA3826D42}">
      <dgm:prSet/>
      <dgm:spPr/>
      <dgm:t>
        <a:bodyPr/>
        <a:lstStyle/>
        <a:p>
          <a:endParaRPr lang="en-US"/>
        </a:p>
      </dgm:t>
    </dgm:pt>
    <dgm:pt modelId="{11002885-F8EA-4623-BC1F-D0708AFB5E05}" type="sibTrans" cxnId="{96A5C6FA-28C6-4BCA-9FEF-C5ADA3826D42}">
      <dgm:prSet/>
      <dgm:spPr/>
      <dgm:t>
        <a:bodyPr/>
        <a:lstStyle/>
        <a:p>
          <a:endParaRPr lang="en-US"/>
        </a:p>
      </dgm:t>
    </dgm:pt>
    <dgm:pt modelId="{BCAA04BD-AC95-4937-9416-6E085D355FAA}">
      <dgm:prSet/>
      <dgm:spPr/>
      <dgm:t>
        <a:bodyPr/>
        <a:lstStyle/>
        <a:p>
          <a:r>
            <a:rPr lang="en-US"/>
            <a:t>Include units in the final answer</a:t>
          </a:r>
        </a:p>
      </dgm:t>
    </dgm:pt>
    <dgm:pt modelId="{313245D0-E4BD-4A46-9D1C-3FEA91AA9304}" type="parTrans" cxnId="{EA36024F-F3C7-4415-88F4-3E21ACD39A63}">
      <dgm:prSet/>
      <dgm:spPr/>
      <dgm:t>
        <a:bodyPr/>
        <a:lstStyle/>
        <a:p>
          <a:endParaRPr lang="en-US"/>
        </a:p>
      </dgm:t>
    </dgm:pt>
    <dgm:pt modelId="{EBEB55CE-5953-4A1A-BFE2-3DDDE4C561B5}" type="sibTrans" cxnId="{EA36024F-F3C7-4415-88F4-3E21ACD39A63}">
      <dgm:prSet/>
      <dgm:spPr/>
      <dgm:t>
        <a:bodyPr/>
        <a:lstStyle/>
        <a:p>
          <a:endParaRPr lang="en-US"/>
        </a:p>
      </dgm:t>
    </dgm:pt>
    <dgm:pt modelId="{C7A0A874-4583-4147-9023-7800BB0AEAA0}" type="pres">
      <dgm:prSet presAssocID="{B0AB1EC1-2026-4FA6-8EBC-B1487FF672CA}" presName="Name0" presStyleCnt="0">
        <dgm:presLayoutVars>
          <dgm:dir/>
          <dgm:animLvl val="lvl"/>
          <dgm:resizeHandles val="exact"/>
        </dgm:presLayoutVars>
      </dgm:prSet>
      <dgm:spPr/>
    </dgm:pt>
    <dgm:pt modelId="{A4491B6F-4E0E-4662-9D2D-CAE02CCAF300}" type="pres">
      <dgm:prSet presAssocID="{0B1CFD55-61A4-4D10-B387-C88BA280356A}" presName="linNode" presStyleCnt="0"/>
      <dgm:spPr/>
    </dgm:pt>
    <dgm:pt modelId="{EF39C076-4E17-455F-94F1-1D470E6B11B6}" type="pres">
      <dgm:prSet presAssocID="{0B1CFD55-61A4-4D10-B387-C88BA280356A}" presName="parentText" presStyleLbl="alignNode1" presStyleIdx="0" presStyleCnt="3">
        <dgm:presLayoutVars>
          <dgm:chMax val="1"/>
          <dgm:bulletEnabled/>
        </dgm:presLayoutVars>
      </dgm:prSet>
      <dgm:spPr/>
    </dgm:pt>
    <dgm:pt modelId="{94438254-21FA-4593-AC64-9CFB8ECAF350}" type="pres">
      <dgm:prSet presAssocID="{0B1CFD55-61A4-4D10-B387-C88BA280356A}" presName="descendantText" presStyleLbl="alignAccFollowNode1" presStyleIdx="0" presStyleCnt="3">
        <dgm:presLayoutVars>
          <dgm:bulletEnabled/>
        </dgm:presLayoutVars>
      </dgm:prSet>
      <dgm:spPr/>
    </dgm:pt>
    <dgm:pt modelId="{F20569E4-9FC6-425A-8D1B-CEB4936E0F72}" type="pres">
      <dgm:prSet presAssocID="{C44A54F1-82B6-4F3F-8D32-760A2CD54058}" presName="sp" presStyleCnt="0"/>
      <dgm:spPr/>
    </dgm:pt>
    <dgm:pt modelId="{2C315C71-22C3-4AB6-9138-7BBFFF0150C4}" type="pres">
      <dgm:prSet presAssocID="{F6AC74ED-C29D-422C-99B4-F5047AC13602}" presName="linNode" presStyleCnt="0"/>
      <dgm:spPr/>
    </dgm:pt>
    <dgm:pt modelId="{1611441F-9A19-4F2E-8D1A-0E11763E2451}" type="pres">
      <dgm:prSet presAssocID="{F6AC74ED-C29D-422C-99B4-F5047AC13602}" presName="parentText" presStyleLbl="alignNode1" presStyleIdx="1" presStyleCnt="3">
        <dgm:presLayoutVars>
          <dgm:chMax val="1"/>
          <dgm:bulletEnabled/>
        </dgm:presLayoutVars>
      </dgm:prSet>
      <dgm:spPr/>
    </dgm:pt>
    <dgm:pt modelId="{02B8DAF0-FA2C-4924-B4BB-CA86876DDF29}" type="pres">
      <dgm:prSet presAssocID="{F6AC74ED-C29D-422C-99B4-F5047AC13602}" presName="descendantText" presStyleLbl="alignAccFollowNode1" presStyleIdx="1" presStyleCnt="3">
        <dgm:presLayoutVars>
          <dgm:bulletEnabled/>
        </dgm:presLayoutVars>
      </dgm:prSet>
      <dgm:spPr/>
    </dgm:pt>
    <dgm:pt modelId="{71BC4345-A25B-409A-A711-B76D3F46957C}" type="pres">
      <dgm:prSet presAssocID="{859CA40D-7840-47DB-9D22-DE2AD7998B35}" presName="sp" presStyleCnt="0"/>
      <dgm:spPr/>
    </dgm:pt>
    <dgm:pt modelId="{FC0EBB57-C302-4CF7-8D1E-375372DE3492}" type="pres">
      <dgm:prSet presAssocID="{293B0F8A-B3E6-43AE-B507-106C6CFE457E}" presName="linNode" presStyleCnt="0"/>
      <dgm:spPr/>
    </dgm:pt>
    <dgm:pt modelId="{7C59C970-A2B0-401D-99A8-6DFB1373368D}" type="pres">
      <dgm:prSet presAssocID="{293B0F8A-B3E6-43AE-B507-106C6CFE457E}" presName="parentText" presStyleLbl="alignNode1" presStyleIdx="2" presStyleCnt="3">
        <dgm:presLayoutVars>
          <dgm:chMax val="1"/>
          <dgm:bulletEnabled/>
        </dgm:presLayoutVars>
      </dgm:prSet>
      <dgm:spPr/>
    </dgm:pt>
    <dgm:pt modelId="{B00C0A5C-AC90-4A81-BF19-52F2F995F87D}" type="pres">
      <dgm:prSet presAssocID="{293B0F8A-B3E6-43AE-B507-106C6CFE457E}" presName="descendantText" presStyleLbl="alignAccFollowNode1" presStyleIdx="2" presStyleCnt="3">
        <dgm:presLayoutVars>
          <dgm:bulletEnabled/>
        </dgm:presLayoutVars>
      </dgm:prSet>
      <dgm:spPr/>
    </dgm:pt>
  </dgm:ptLst>
  <dgm:cxnLst>
    <dgm:cxn modelId="{3595A107-DA14-472C-A7E7-83929971E6F4}" type="presOf" srcId="{BCAA04BD-AC95-4937-9416-6E085D355FAA}" destId="{B00C0A5C-AC90-4A81-BF19-52F2F995F87D}" srcOrd="0" destOrd="0" presId="urn:microsoft.com/office/officeart/2016/7/layout/VerticalSolidActionList"/>
    <dgm:cxn modelId="{AA44A426-EDBF-4623-AA05-A1F83CD128DC}" type="presOf" srcId="{3F9A96BE-6AE3-433E-9061-1E4EFAEC9E91}" destId="{94438254-21FA-4593-AC64-9CFB8ECAF350}" srcOrd="0" destOrd="0" presId="urn:microsoft.com/office/officeart/2016/7/layout/VerticalSolidActionList"/>
    <dgm:cxn modelId="{11784A3E-AABD-40AA-883F-10FFD827AB0C}" srcId="{B0AB1EC1-2026-4FA6-8EBC-B1487FF672CA}" destId="{0B1CFD55-61A4-4D10-B387-C88BA280356A}" srcOrd="0" destOrd="0" parTransId="{9558CFB9-DC42-4674-8F55-323647FB5A72}" sibTransId="{C44A54F1-82B6-4F3F-8D32-760A2CD54058}"/>
    <dgm:cxn modelId="{E623A65C-83AD-4F46-BB3D-75A981D54C9F}" type="presOf" srcId="{293B0F8A-B3E6-43AE-B507-106C6CFE457E}" destId="{7C59C970-A2B0-401D-99A8-6DFB1373368D}" srcOrd="0" destOrd="0" presId="urn:microsoft.com/office/officeart/2016/7/layout/VerticalSolidActionList"/>
    <dgm:cxn modelId="{EA36024F-F3C7-4415-88F4-3E21ACD39A63}" srcId="{293B0F8A-B3E6-43AE-B507-106C6CFE457E}" destId="{BCAA04BD-AC95-4937-9416-6E085D355FAA}" srcOrd="0" destOrd="0" parTransId="{313245D0-E4BD-4A46-9D1C-3FEA91AA9304}" sibTransId="{EBEB55CE-5953-4A1A-BFE2-3DDDE4C561B5}"/>
    <dgm:cxn modelId="{BE83DA74-1355-4820-9FE4-B9C6B589B2E8}" type="presOf" srcId="{F6AC74ED-C29D-422C-99B4-F5047AC13602}" destId="{1611441F-9A19-4F2E-8D1A-0E11763E2451}" srcOrd="0" destOrd="0" presId="urn:microsoft.com/office/officeart/2016/7/layout/VerticalSolidActionList"/>
    <dgm:cxn modelId="{16E2FB8B-6C26-4A5F-9A12-58EE872A2942}" srcId="{F6AC74ED-C29D-422C-99B4-F5047AC13602}" destId="{26746937-111B-4ADA-A3AE-D2E2B20B6BDD}" srcOrd="0" destOrd="0" parTransId="{B948FFE6-C141-4271-B698-1CF6B56D1BCC}" sibTransId="{68D77DF9-3D33-4544-B4BE-C765D89B8F6C}"/>
    <dgm:cxn modelId="{E4FD879D-942E-4B6B-A324-E9B405B94BA8}" srcId="{B0AB1EC1-2026-4FA6-8EBC-B1487FF672CA}" destId="{F6AC74ED-C29D-422C-99B4-F5047AC13602}" srcOrd="1" destOrd="0" parTransId="{52B004E0-23ED-411A-9A04-FAD51E4D690F}" sibTransId="{859CA40D-7840-47DB-9D22-DE2AD7998B35}"/>
    <dgm:cxn modelId="{E8CFCDAF-DFBF-45BD-972C-36C3B48FEBA4}" type="presOf" srcId="{26746937-111B-4ADA-A3AE-D2E2B20B6BDD}" destId="{02B8DAF0-FA2C-4924-B4BB-CA86876DDF29}" srcOrd="0" destOrd="0" presId="urn:microsoft.com/office/officeart/2016/7/layout/VerticalSolidActionList"/>
    <dgm:cxn modelId="{ED8E45C7-583F-41A8-B5D7-E6C1232B2C31}" type="presOf" srcId="{B0AB1EC1-2026-4FA6-8EBC-B1487FF672CA}" destId="{C7A0A874-4583-4147-9023-7800BB0AEAA0}" srcOrd="0" destOrd="0" presId="urn:microsoft.com/office/officeart/2016/7/layout/VerticalSolidActionList"/>
    <dgm:cxn modelId="{5C0522D1-343E-4199-AA0A-7EBBFECF996B}" type="presOf" srcId="{0B1CFD55-61A4-4D10-B387-C88BA280356A}" destId="{EF39C076-4E17-455F-94F1-1D470E6B11B6}" srcOrd="0" destOrd="0" presId="urn:microsoft.com/office/officeart/2016/7/layout/VerticalSolidActionList"/>
    <dgm:cxn modelId="{AA82A9D7-BB2D-47F2-BE07-7E14A20B0298}" srcId="{0B1CFD55-61A4-4D10-B387-C88BA280356A}" destId="{3F9A96BE-6AE3-433E-9061-1E4EFAEC9E91}" srcOrd="0" destOrd="0" parTransId="{01EEF930-35E4-4D4A-BD60-0D24D808FE8D}" sibTransId="{67A06D51-3479-481C-8B51-845833585A24}"/>
    <dgm:cxn modelId="{96A5C6FA-28C6-4BCA-9FEF-C5ADA3826D42}" srcId="{B0AB1EC1-2026-4FA6-8EBC-B1487FF672CA}" destId="{293B0F8A-B3E6-43AE-B507-106C6CFE457E}" srcOrd="2" destOrd="0" parTransId="{BA26B868-1DFA-4FDE-BE0A-2B77B417817B}" sibTransId="{11002885-F8EA-4623-BC1F-D0708AFB5E05}"/>
    <dgm:cxn modelId="{EF593FD0-B288-47C9-8B1B-C270F6D3DCE2}" type="presParOf" srcId="{C7A0A874-4583-4147-9023-7800BB0AEAA0}" destId="{A4491B6F-4E0E-4662-9D2D-CAE02CCAF300}" srcOrd="0" destOrd="0" presId="urn:microsoft.com/office/officeart/2016/7/layout/VerticalSolidActionList"/>
    <dgm:cxn modelId="{ACDA474F-7476-4738-B555-F0D988CBE6D8}" type="presParOf" srcId="{A4491B6F-4E0E-4662-9D2D-CAE02CCAF300}" destId="{EF39C076-4E17-455F-94F1-1D470E6B11B6}" srcOrd="0" destOrd="0" presId="urn:microsoft.com/office/officeart/2016/7/layout/VerticalSolidActionList"/>
    <dgm:cxn modelId="{C8B83A2B-460D-4815-9770-4C4EBE857550}" type="presParOf" srcId="{A4491B6F-4E0E-4662-9D2D-CAE02CCAF300}" destId="{94438254-21FA-4593-AC64-9CFB8ECAF350}" srcOrd="1" destOrd="0" presId="urn:microsoft.com/office/officeart/2016/7/layout/VerticalSolidActionList"/>
    <dgm:cxn modelId="{2E85F59D-61AB-4132-B224-E2566502953B}" type="presParOf" srcId="{C7A0A874-4583-4147-9023-7800BB0AEAA0}" destId="{F20569E4-9FC6-425A-8D1B-CEB4936E0F72}" srcOrd="1" destOrd="0" presId="urn:microsoft.com/office/officeart/2016/7/layout/VerticalSolidActionList"/>
    <dgm:cxn modelId="{5A3E05BF-412B-494B-8261-092055F29AED}" type="presParOf" srcId="{C7A0A874-4583-4147-9023-7800BB0AEAA0}" destId="{2C315C71-22C3-4AB6-9138-7BBFFF0150C4}" srcOrd="2" destOrd="0" presId="urn:microsoft.com/office/officeart/2016/7/layout/VerticalSolidActionList"/>
    <dgm:cxn modelId="{E82ED046-0EB6-466D-AD82-AEE21F0F8B62}" type="presParOf" srcId="{2C315C71-22C3-4AB6-9138-7BBFFF0150C4}" destId="{1611441F-9A19-4F2E-8D1A-0E11763E2451}" srcOrd="0" destOrd="0" presId="urn:microsoft.com/office/officeart/2016/7/layout/VerticalSolidActionList"/>
    <dgm:cxn modelId="{80ADC1DC-1D38-4DEB-A351-A379CF6002E0}" type="presParOf" srcId="{2C315C71-22C3-4AB6-9138-7BBFFF0150C4}" destId="{02B8DAF0-FA2C-4924-B4BB-CA86876DDF29}" srcOrd="1" destOrd="0" presId="urn:microsoft.com/office/officeart/2016/7/layout/VerticalSolidActionList"/>
    <dgm:cxn modelId="{570A11FE-80C9-4DBC-AFD0-F423C1CA23BF}" type="presParOf" srcId="{C7A0A874-4583-4147-9023-7800BB0AEAA0}" destId="{71BC4345-A25B-409A-A711-B76D3F46957C}" srcOrd="3" destOrd="0" presId="urn:microsoft.com/office/officeart/2016/7/layout/VerticalSolidActionList"/>
    <dgm:cxn modelId="{E357F49B-6909-47E6-B105-C7BA9AD9EC2A}" type="presParOf" srcId="{C7A0A874-4583-4147-9023-7800BB0AEAA0}" destId="{FC0EBB57-C302-4CF7-8D1E-375372DE3492}" srcOrd="4" destOrd="0" presId="urn:microsoft.com/office/officeart/2016/7/layout/VerticalSolidActionList"/>
    <dgm:cxn modelId="{07927C95-5D76-402E-8B3B-91B1692366BF}" type="presParOf" srcId="{FC0EBB57-C302-4CF7-8D1E-375372DE3492}" destId="{7C59C970-A2B0-401D-99A8-6DFB1373368D}" srcOrd="0" destOrd="0" presId="urn:microsoft.com/office/officeart/2016/7/layout/VerticalSolidActionList"/>
    <dgm:cxn modelId="{8B5FF3D7-EBF5-434B-891D-726D5A25C938}" type="presParOf" srcId="{FC0EBB57-C302-4CF7-8D1E-375372DE3492}" destId="{B00C0A5C-AC90-4A81-BF19-52F2F995F87D}"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A9516-686B-4253-A228-62C9DC82D41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BEF71C8-F40F-4B6D-963D-ACD303B470F2}">
      <dgm:prSet/>
      <dgm:spPr/>
      <dgm:t>
        <a:bodyPr/>
        <a:lstStyle/>
        <a:p>
          <a:pPr>
            <a:lnSpc>
              <a:spcPct val="100000"/>
            </a:lnSpc>
          </a:pPr>
          <a:r>
            <a:rPr lang="en-US"/>
            <a:t>A triangular prism has two triangular bases and three rectangular faces</a:t>
          </a:r>
        </a:p>
      </dgm:t>
    </dgm:pt>
    <dgm:pt modelId="{A315ADA9-7BA2-4F3F-A0F9-0A6FE0F2F30B}" type="parTrans" cxnId="{E46F7D1E-B0BE-4378-8492-44943FC44074}">
      <dgm:prSet/>
      <dgm:spPr/>
      <dgm:t>
        <a:bodyPr/>
        <a:lstStyle/>
        <a:p>
          <a:endParaRPr lang="en-US"/>
        </a:p>
      </dgm:t>
    </dgm:pt>
    <dgm:pt modelId="{0F0E03A1-B31E-4456-9A87-4669406B4353}" type="sibTrans" cxnId="{E46F7D1E-B0BE-4378-8492-44943FC44074}">
      <dgm:prSet/>
      <dgm:spPr/>
      <dgm:t>
        <a:bodyPr/>
        <a:lstStyle/>
        <a:p>
          <a:endParaRPr lang="en-US"/>
        </a:p>
      </dgm:t>
    </dgm:pt>
    <dgm:pt modelId="{1F979A87-AFA8-413B-A313-B47E2D26E194}">
      <dgm:prSet/>
      <dgm:spPr/>
      <dgm:t>
        <a:bodyPr/>
        <a:lstStyle/>
        <a:p>
          <a:pPr>
            <a:lnSpc>
              <a:spcPct val="100000"/>
            </a:lnSpc>
          </a:pPr>
          <a:r>
            <a:rPr lang="en-US"/>
            <a:t>To find the surface area, calculate the area of each face and add them together</a:t>
          </a:r>
        </a:p>
      </dgm:t>
    </dgm:pt>
    <dgm:pt modelId="{8F6EE6EE-DA79-4E34-B694-3777B4E2CDCA}" type="parTrans" cxnId="{3E0DD733-9E56-4D9E-B9FB-53403F42F460}">
      <dgm:prSet/>
      <dgm:spPr/>
      <dgm:t>
        <a:bodyPr/>
        <a:lstStyle/>
        <a:p>
          <a:endParaRPr lang="en-US"/>
        </a:p>
      </dgm:t>
    </dgm:pt>
    <dgm:pt modelId="{487C5FA9-20AC-4A44-BBAD-03A152A1A7ED}" type="sibTrans" cxnId="{3E0DD733-9E56-4D9E-B9FB-53403F42F460}">
      <dgm:prSet/>
      <dgm:spPr/>
      <dgm:t>
        <a:bodyPr/>
        <a:lstStyle/>
        <a:p>
          <a:endParaRPr lang="en-US"/>
        </a:p>
      </dgm:t>
    </dgm:pt>
    <dgm:pt modelId="{60FDD54F-6DD9-4C2C-837C-25F55DE8F238}">
      <dgm:prSet/>
      <dgm:spPr/>
      <dgm:t>
        <a:bodyPr/>
        <a:lstStyle/>
        <a:p>
          <a:pPr>
            <a:lnSpc>
              <a:spcPct val="100000"/>
            </a:lnSpc>
          </a:pPr>
          <a:r>
            <a:rPr lang="en-US"/>
            <a:t>Use the formula SA = (l x w) + (l x s) + (w x s) + (b x h) + (b x h)</a:t>
          </a:r>
        </a:p>
      </dgm:t>
    </dgm:pt>
    <dgm:pt modelId="{2237CDEB-1A2A-48CD-99D1-2BD07A816279}" type="parTrans" cxnId="{275E8A0C-28B7-4CF1-8998-522276B1C5F2}">
      <dgm:prSet/>
      <dgm:spPr/>
      <dgm:t>
        <a:bodyPr/>
        <a:lstStyle/>
        <a:p>
          <a:endParaRPr lang="en-US"/>
        </a:p>
      </dgm:t>
    </dgm:pt>
    <dgm:pt modelId="{7BB99699-45B1-4C46-990C-09506A109779}" type="sibTrans" cxnId="{275E8A0C-28B7-4CF1-8998-522276B1C5F2}">
      <dgm:prSet/>
      <dgm:spPr/>
      <dgm:t>
        <a:bodyPr/>
        <a:lstStyle/>
        <a:p>
          <a:endParaRPr lang="en-US"/>
        </a:p>
      </dgm:t>
    </dgm:pt>
    <dgm:pt modelId="{D63BBA51-8BE6-4B70-B825-DB8B9B415BC5}" type="pres">
      <dgm:prSet presAssocID="{605A9516-686B-4253-A228-62C9DC82D412}" presName="root" presStyleCnt="0">
        <dgm:presLayoutVars>
          <dgm:dir/>
          <dgm:resizeHandles val="exact"/>
        </dgm:presLayoutVars>
      </dgm:prSet>
      <dgm:spPr/>
    </dgm:pt>
    <dgm:pt modelId="{C370BDFA-66CC-4CE9-B4DA-527D44BBBE93}" type="pres">
      <dgm:prSet presAssocID="{2BEF71C8-F40F-4B6D-963D-ACD303B470F2}" presName="compNode" presStyleCnt="0"/>
      <dgm:spPr/>
    </dgm:pt>
    <dgm:pt modelId="{1C9D2C0F-5D5F-4848-A3E8-0DC256D30541}" type="pres">
      <dgm:prSet presAssocID="{2BEF71C8-F40F-4B6D-963D-ACD303B470F2}" presName="bgRect" presStyleLbl="bgShp" presStyleIdx="0" presStyleCnt="3"/>
      <dgm:spPr/>
    </dgm:pt>
    <dgm:pt modelId="{285C9B98-5990-473F-BA52-67766C9DE9D6}" type="pres">
      <dgm:prSet presAssocID="{2BEF71C8-F40F-4B6D-963D-ACD303B470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3A4AE51-D303-4914-8235-E41EE478A103}" type="pres">
      <dgm:prSet presAssocID="{2BEF71C8-F40F-4B6D-963D-ACD303B470F2}" presName="spaceRect" presStyleCnt="0"/>
      <dgm:spPr/>
    </dgm:pt>
    <dgm:pt modelId="{788E5E0F-7581-4C2C-A7E9-7C6822043567}" type="pres">
      <dgm:prSet presAssocID="{2BEF71C8-F40F-4B6D-963D-ACD303B470F2}" presName="parTx" presStyleLbl="revTx" presStyleIdx="0" presStyleCnt="3">
        <dgm:presLayoutVars>
          <dgm:chMax val="0"/>
          <dgm:chPref val="0"/>
        </dgm:presLayoutVars>
      </dgm:prSet>
      <dgm:spPr/>
    </dgm:pt>
    <dgm:pt modelId="{88DF4845-FB64-4E63-A698-147B0314E7C8}" type="pres">
      <dgm:prSet presAssocID="{0F0E03A1-B31E-4456-9A87-4669406B4353}" presName="sibTrans" presStyleCnt="0"/>
      <dgm:spPr/>
    </dgm:pt>
    <dgm:pt modelId="{052779F0-6217-4F84-A839-1F44E503B641}" type="pres">
      <dgm:prSet presAssocID="{1F979A87-AFA8-413B-A313-B47E2D26E194}" presName="compNode" presStyleCnt="0"/>
      <dgm:spPr/>
    </dgm:pt>
    <dgm:pt modelId="{F22B6115-5D23-4113-A721-39D86D2815F0}" type="pres">
      <dgm:prSet presAssocID="{1F979A87-AFA8-413B-A313-B47E2D26E194}" presName="bgRect" presStyleLbl="bgShp" presStyleIdx="1" presStyleCnt="3"/>
      <dgm:spPr/>
    </dgm:pt>
    <dgm:pt modelId="{E5AD28E8-0411-4C0E-8B49-D585524D8430}" type="pres">
      <dgm:prSet presAssocID="{1F979A87-AFA8-413B-A313-B47E2D26E1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493CC18A-1D62-45AB-9E6D-087047B08176}" type="pres">
      <dgm:prSet presAssocID="{1F979A87-AFA8-413B-A313-B47E2D26E194}" presName="spaceRect" presStyleCnt="0"/>
      <dgm:spPr/>
    </dgm:pt>
    <dgm:pt modelId="{2BD1C0FA-2400-4527-B002-0011FE45C1E3}" type="pres">
      <dgm:prSet presAssocID="{1F979A87-AFA8-413B-A313-B47E2D26E194}" presName="parTx" presStyleLbl="revTx" presStyleIdx="1" presStyleCnt="3">
        <dgm:presLayoutVars>
          <dgm:chMax val="0"/>
          <dgm:chPref val="0"/>
        </dgm:presLayoutVars>
      </dgm:prSet>
      <dgm:spPr/>
    </dgm:pt>
    <dgm:pt modelId="{310F898A-93C6-42FF-839E-9622AD86E599}" type="pres">
      <dgm:prSet presAssocID="{487C5FA9-20AC-4A44-BBAD-03A152A1A7ED}" presName="sibTrans" presStyleCnt="0"/>
      <dgm:spPr/>
    </dgm:pt>
    <dgm:pt modelId="{0AE6AD8C-8FE4-4B79-80A5-DB7095B681A7}" type="pres">
      <dgm:prSet presAssocID="{60FDD54F-6DD9-4C2C-837C-25F55DE8F238}" presName="compNode" presStyleCnt="0"/>
      <dgm:spPr/>
    </dgm:pt>
    <dgm:pt modelId="{A1426D1A-62A8-432B-A74A-97E557374A00}" type="pres">
      <dgm:prSet presAssocID="{60FDD54F-6DD9-4C2C-837C-25F55DE8F238}" presName="bgRect" presStyleLbl="bgShp" presStyleIdx="2" presStyleCnt="3"/>
      <dgm:spPr/>
    </dgm:pt>
    <dgm:pt modelId="{7622AF35-3880-437B-94E3-E7952DB5FDDB}" type="pres">
      <dgm:prSet presAssocID="{60FDD54F-6DD9-4C2C-837C-25F55DE8F2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hematics"/>
        </a:ext>
      </dgm:extLst>
    </dgm:pt>
    <dgm:pt modelId="{DEAC8EA1-B0E5-439D-8A80-B2ED89629DBF}" type="pres">
      <dgm:prSet presAssocID="{60FDD54F-6DD9-4C2C-837C-25F55DE8F238}" presName="spaceRect" presStyleCnt="0"/>
      <dgm:spPr/>
    </dgm:pt>
    <dgm:pt modelId="{6B1C489B-5D53-45D7-B36C-2D899435F600}" type="pres">
      <dgm:prSet presAssocID="{60FDD54F-6DD9-4C2C-837C-25F55DE8F238}" presName="parTx" presStyleLbl="revTx" presStyleIdx="2" presStyleCnt="3">
        <dgm:presLayoutVars>
          <dgm:chMax val="0"/>
          <dgm:chPref val="0"/>
        </dgm:presLayoutVars>
      </dgm:prSet>
      <dgm:spPr/>
    </dgm:pt>
  </dgm:ptLst>
  <dgm:cxnLst>
    <dgm:cxn modelId="{BEA55D08-D202-4A76-84D3-2E407104EE34}" type="presOf" srcId="{2BEF71C8-F40F-4B6D-963D-ACD303B470F2}" destId="{788E5E0F-7581-4C2C-A7E9-7C6822043567}" srcOrd="0" destOrd="0" presId="urn:microsoft.com/office/officeart/2018/2/layout/IconVerticalSolidList"/>
    <dgm:cxn modelId="{275E8A0C-28B7-4CF1-8998-522276B1C5F2}" srcId="{605A9516-686B-4253-A228-62C9DC82D412}" destId="{60FDD54F-6DD9-4C2C-837C-25F55DE8F238}" srcOrd="2" destOrd="0" parTransId="{2237CDEB-1A2A-48CD-99D1-2BD07A816279}" sibTransId="{7BB99699-45B1-4C46-990C-09506A109779}"/>
    <dgm:cxn modelId="{E46F7D1E-B0BE-4378-8492-44943FC44074}" srcId="{605A9516-686B-4253-A228-62C9DC82D412}" destId="{2BEF71C8-F40F-4B6D-963D-ACD303B470F2}" srcOrd="0" destOrd="0" parTransId="{A315ADA9-7BA2-4F3F-A0F9-0A6FE0F2F30B}" sibTransId="{0F0E03A1-B31E-4456-9A87-4669406B4353}"/>
    <dgm:cxn modelId="{3E0DD733-9E56-4D9E-B9FB-53403F42F460}" srcId="{605A9516-686B-4253-A228-62C9DC82D412}" destId="{1F979A87-AFA8-413B-A313-B47E2D26E194}" srcOrd="1" destOrd="0" parTransId="{8F6EE6EE-DA79-4E34-B694-3777B4E2CDCA}" sibTransId="{487C5FA9-20AC-4A44-BBAD-03A152A1A7ED}"/>
    <dgm:cxn modelId="{728AF25F-8B68-4E5B-87B5-D8467388A59F}" type="presOf" srcId="{60FDD54F-6DD9-4C2C-837C-25F55DE8F238}" destId="{6B1C489B-5D53-45D7-B36C-2D899435F600}" srcOrd="0" destOrd="0" presId="urn:microsoft.com/office/officeart/2018/2/layout/IconVerticalSolidList"/>
    <dgm:cxn modelId="{6741C54B-F0B7-43B1-82C0-261B897C4671}" type="presOf" srcId="{1F979A87-AFA8-413B-A313-B47E2D26E194}" destId="{2BD1C0FA-2400-4527-B002-0011FE45C1E3}" srcOrd="0" destOrd="0" presId="urn:microsoft.com/office/officeart/2018/2/layout/IconVerticalSolidList"/>
    <dgm:cxn modelId="{BEB3EA53-F1AB-40E7-AE31-63A57E0E323A}" type="presOf" srcId="{605A9516-686B-4253-A228-62C9DC82D412}" destId="{D63BBA51-8BE6-4B70-B825-DB8B9B415BC5}" srcOrd="0" destOrd="0" presId="urn:microsoft.com/office/officeart/2018/2/layout/IconVerticalSolidList"/>
    <dgm:cxn modelId="{55CB4A8D-E09E-469F-89BA-314BC2B911A5}" type="presParOf" srcId="{D63BBA51-8BE6-4B70-B825-DB8B9B415BC5}" destId="{C370BDFA-66CC-4CE9-B4DA-527D44BBBE93}" srcOrd="0" destOrd="0" presId="urn:microsoft.com/office/officeart/2018/2/layout/IconVerticalSolidList"/>
    <dgm:cxn modelId="{3E2BB9DB-654A-489E-90B9-3B77F432EC37}" type="presParOf" srcId="{C370BDFA-66CC-4CE9-B4DA-527D44BBBE93}" destId="{1C9D2C0F-5D5F-4848-A3E8-0DC256D30541}" srcOrd="0" destOrd="0" presId="urn:microsoft.com/office/officeart/2018/2/layout/IconVerticalSolidList"/>
    <dgm:cxn modelId="{F35F02BC-F68A-40AC-B239-B9B7F1282934}" type="presParOf" srcId="{C370BDFA-66CC-4CE9-B4DA-527D44BBBE93}" destId="{285C9B98-5990-473F-BA52-67766C9DE9D6}" srcOrd="1" destOrd="0" presId="urn:microsoft.com/office/officeart/2018/2/layout/IconVerticalSolidList"/>
    <dgm:cxn modelId="{AD904B82-2ED9-4732-A093-D6AC9BD62DB1}" type="presParOf" srcId="{C370BDFA-66CC-4CE9-B4DA-527D44BBBE93}" destId="{F3A4AE51-D303-4914-8235-E41EE478A103}" srcOrd="2" destOrd="0" presId="urn:microsoft.com/office/officeart/2018/2/layout/IconVerticalSolidList"/>
    <dgm:cxn modelId="{FE1033BB-BF26-46EB-AB6B-9EEC06040669}" type="presParOf" srcId="{C370BDFA-66CC-4CE9-B4DA-527D44BBBE93}" destId="{788E5E0F-7581-4C2C-A7E9-7C6822043567}" srcOrd="3" destOrd="0" presId="urn:microsoft.com/office/officeart/2018/2/layout/IconVerticalSolidList"/>
    <dgm:cxn modelId="{9F59787C-3A9B-4224-AD1D-42F422756EF7}" type="presParOf" srcId="{D63BBA51-8BE6-4B70-B825-DB8B9B415BC5}" destId="{88DF4845-FB64-4E63-A698-147B0314E7C8}" srcOrd="1" destOrd="0" presId="urn:microsoft.com/office/officeart/2018/2/layout/IconVerticalSolidList"/>
    <dgm:cxn modelId="{C1599FD3-28BF-4EE8-B860-25AFC50641D6}" type="presParOf" srcId="{D63BBA51-8BE6-4B70-B825-DB8B9B415BC5}" destId="{052779F0-6217-4F84-A839-1F44E503B641}" srcOrd="2" destOrd="0" presId="urn:microsoft.com/office/officeart/2018/2/layout/IconVerticalSolidList"/>
    <dgm:cxn modelId="{97B813BF-6ED0-408E-BDFD-DF9C5181D72F}" type="presParOf" srcId="{052779F0-6217-4F84-A839-1F44E503B641}" destId="{F22B6115-5D23-4113-A721-39D86D2815F0}" srcOrd="0" destOrd="0" presId="urn:microsoft.com/office/officeart/2018/2/layout/IconVerticalSolidList"/>
    <dgm:cxn modelId="{9E6B6A91-2A99-4E3E-AFBF-C393F6A24CAA}" type="presParOf" srcId="{052779F0-6217-4F84-A839-1F44E503B641}" destId="{E5AD28E8-0411-4C0E-8B49-D585524D8430}" srcOrd="1" destOrd="0" presId="urn:microsoft.com/office/officeart/2018/2/layout/IconVerticalSolidList"/>
    <dgm:cxn modelId="{909CFBDB-94CC-4F1A-9AB0-CF34D180B8E9}" type="presParOf" srcId="{052779F0-6217-4F84-A839-1F44E503B641}" destId="{493CC18A-1D62-45AB-9E6D-087047B08176}" srcOrd="2" destOrd="0" presId="urn:microsoft.com/office/officeart/2018/2/layout/IconVerticalSolidList"/>
    <dgm:cxn modelId="{FA092F46-6BAD-4F1D-B20F-479595B172B2}" type="presParOf" srcId="{052779F0-6217-4F84-A839-1F44E503B641}" destId="{2BD1C0FA-2400-4527-B002-0011FE45C1E3}" srcOrd="3" destOrd="0" presId="urn:microsoft.com/office/officeart/2018/2/layout/IconVerticalSolidList"/>
    <dgm:cxn modelId="{9A729BD0-2287-4EDC-8B0D-BF8719BE40B6}" type="presParOf" srcId="{D63BBA51-8BE6-4B70-B825-DB8B9B415BC5}" destId="{310F898A-93C6-42FF-839E-9622AD86E599}" srcOrd="3" destOrd="0" presId="urn:microsoft.com/office/officeart/2018/2/layout/IconVerticalSolidList"/>
    <dgm:cxn modelId="{DA114FE3-28A1-457A-AE0B-1F0F1DBCF292}" type="presParOf" srcId="{D63BBA51-8BE6-4B70-B825-DB8B9B415BC5}" destId="{0AE6AD8C-8FE4-4B79-80A5-DB7095B681A7}" srcOrd="4" destOrd="0" presId="urn:microsoft.com/office/officeart/2018/2/layout/IconVerticalSolidList"/>
    <dgm:cxn modelId="{E5A51815-9C60-4754-B0F5-F0BD4FAD80E6}" type="presParOf" srcId="{0AE6AD8C-8FE4-4B79-80A5-DB7095B681A7}" destId="{A1426D1A-62A8-432B-A74A-97E557374A00}" srcOrd="0" destOrd="0" presId="urn:microsoft.com/office/officeart/2018/2/layout/IconVerticalSolidList"/>
    <dgm:cxn modelId="{29E3184A-9604-4F8B-B4E3-0884D7841254}" type="presParOf" srcId="{0AE6AD8C-8FE4-4B79-80A5-DB7095B681A7}" destId="{7622AF35-3880-437B-94E3-E7952DB5FDDB}" srcOrd="1" destOrd="0" presId="urn:microsoft.com/office/officeart/2018/2/layout/IconVerticalSolidList"/>
    <dgm:cxn modelId="{3AA6BE9C-4026-44F8-98DE-E32B3458F9F3}" type="presParOf" srcId="{0AE6AD8C-8FE4-4B79-80A5-DB7095B681A7}" destId="{DEAC8EA1-B0E5-439D-8A80-B2ED89629DBF}" srcOrd="2" destOrd="0" presId="urn:microsoft.com/office/officeart/2018/2/layout/IconVerticalSolidList"/>
    <dgm:cxn modelId="{A392D192-2D0E-4B19-A429-2741E5D9C39E}" type="presParOf" srcId="{0AE6AD8C-8FE4-4B79-80A5-DB7095B681A7}" destId="{6B1C489B-5D53-45D7-B36C-2D899435F6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A4746-DFD9-4649-959A-14E21A230461}">
      <dsp:nvSpPr>
        <dsp:cNvPr id="0" name=""/>
        <dsp:cNvSpPr/>
      </dsp:nvSpPr>
      <dsp:spPr>
        <a:xfrm>
          <a:off x="0" y="531"/>
          <a:ext cx="5181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B07C9-F940-46A3-ACAA-E4657C8073C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BAF753-A181-4DEC-9E77-416660959085}">
      <dsp:nvSpPr>
        <dsp:cNvPr id="0" name=""/>
        <dsp:cNvSpPr/>
      </dsp:nvSpPr>
      <dsp:spPr>
        <a:xfrm>
          <a:off x="1435590" y="53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A cube is a special kind of rectangular prism where all six faces are congruent squares</a:t>
          </a:r>
        </a:p>
      </dsp:txBody>
      <dsp:txXfrm>
        <a:off x="1435590" y="531"/>
        <a:ext cx="3746009" cy="1242935"/>
      </dsp:txXfrm>
    </dsp:sp>
    <dsp:sp modelId="{1FA5D0B3-EF30-4AE0-8456-7C76D1A3545E}">
      <dsp:nvSpPr>
        <dsp:cNvPr id="0" name=""/>
        <dsp:cNvSpPr/>
      </dsp:nvSpPr>
      <dsp:spPr>
        <a:xfrm>
          <a:off x="0" y="1554201"/>
          <a:ext cx="5181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84C8C-BFAB-42B5-A448-73B461C46CF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8E7EC2-450E-43C3-A4F7-F9D1D9B6808B}">
      <dsp:nvSpPr>
        <dsp:cNvPr id="0" name=""/>
        <dsp:cNvSpPr/>
      </dsp:nvSpPr>
      <dsp:spPr>
        <a:xfrm>
          <a:off x="1435590" y="155420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The formula to find the surface area of a cube is SA = 6s², where s is the length of one side</a:t>
          </a:r>
        </a:p>
      </dsp:txBody>
      <dsp:txXfrm>
        <a:off x="1435590" y="1554201"/>
        <a:ext cx="3746009" cy="1242935"/>
      </dsp:txXfrm>
    </dsp:sp>
    <dsp:sp modelId="{56505A00-75BC-4B10-92E3-09856F9DFF20}">
      <dsp:nvSpPr>
        <dsp:cNvPr id="0" name=""/>
        <dsp:cNvSpPr/>
      </dsp:nvSpPr>
      <dsp:spPr>
        <a:xfrm>
          <a:off x="0" y="3107870"/>
          <a:ext cx="5181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F8F84-7108-4FF0-95F3-472E65B3FEA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7E428A-92BD-4F6C-B48B-C54CD394B729}">
      <dsp:nvSpPr>
        <dsp:cNvPr id="0" name=""/>
        <dsp:cNvSpPr/>
      </dsp:nvSpPr>
      <dsp:spPr>
        <a:xfrm>
          <a:off x="1435590" y="3107870"/>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Surface area of a cube can be used to calculate the amount of wrapping paper needed to wrap a cube-shaped gift</a:t>
          </a:r>
        </a:p>
      </dsp:txBody>
      <dsp:txXfrm>
        <a:off x="1435590" y="3107870"/>
        <a:ext cx="3746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38254-21FA-4593-AC64-9CFB8ECAF350}">
      <dsp:nvSpPr>
        <dsp:cNvPr id="0" name=""/>
        <dsp:cNvSpPr/>
      </dsp:nvSpPr>
      <dsp:spPr>
        <a:xfrm>
          <a:off x="2103120" y="1254"/>
          <a:ext cx="8412480" cy="12855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977900">
            <a:lnSpc>
              <a:spcPct val="90000"/>
            </a:lnSpc>
            <a:spcBef>
              <a:spcPct val="0"/>
            </a:spcBef>
            <a:spcAft>
              <a:spcPct val="35000"/>
            </a:spcAft>
            <a:buNone/>
          </a:pPr>
          <a:r>
            <a:rPr lang="en-US" sz="2200" kern="1200"/>
            <a:t>Given the dimensions of a triangular prism, calculate its surface area using the formula</a:t>
          </a:r>
        </a:p>
      </dsp:txBody>
      <dsp:txXfrm>
        <a:off x="2103120" y="1254"/>
        <a:ext cx="8412480" cy="1285572"/>
      </dsp:txXfrm>
    </dsp:sp>
    <dsp:sp modelId="{EF39C076-4E17-455F-94F1-1D470E6B11B6}">
      <dsp:nvSpPr>
        <dsp:cNvPr id="0" name=""/>
        <dsp:cNvSpPr/>
      </dsp:nvSpPr>
      <dsp:spPr>
        <a:xfrm>
          <a:off x="0" y="1254"/>
          <a:ext cx="2103120" cy="1285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Calculate</a:t>
          </a:r>
        </a:p>
      </dsp:txBody>
      <dsp:txXfrm>
        <a:off x="0" y="1254"/>
        <a:ext cx="2103120" cy="1285572"/>
      </dsp:txXfrm>
    </dsp:sp>
    <dsp:sp modelId="{02B8DAF0-FA2C-4924-B4BB-CA86876DDF29}">
      <dsp:nvSpPr>
        <dsp:cNvPr id="0" name=""/>
        <dsp:cNvSpPr/>
      </dsp:nvSpPr>
      <dsp:spPr>
        <a:xfrm>
          <a:off x="2103120" y="1363961"/>
          <a:ext cx="8412480" cy="12855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977900">
            <a:lnSpc>
              <a:spcPct val="90000"/>
            </a:lnSpc>
            <a:spcBef>
              <a:spcPct val="0"/>
            </a:spcBef>
            <a:spcAft>
              <a:spcPct val="35000"/>
            </a:spcAft>
            <a:buNone/>
          </a:pPr>
          <a:r>
            <a:rPr lang="en-US" sz="2200" kern="1200"/>
            <a:t>Show step-by-step how to apply the formula to the given dimensions</a:t>
          </a:r>
        </a:p>
      </dsp:txBody>
      <dsp:txXfrm>
        <a:off x="2103120" y="1363961"/>
        <a:ext cx="8412480" cy="1285572"/>
      </dsp:txXfrm>
    </dsp:sp>
    <dsp:sp modelId="{1611441F-9A19-4F2E-8D1A-0E11763E2451}">
      <dsp:nvSpPr>
        <dsp:cNvPr id="0" name=""/>
        <dsp:cNvSpPr/>
      </dsp:nvSpPr>
      <dsp:spPr>
        <a:xfrm>
          <a:off x="0" y="1363961"/>
          <a:ext cx="2103120" cy="1285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Show</a:t>
          </a:r>
        </a:p>
      </dsp:txBody>
      <dsp:txXfrm>
        <a:off x="0" y="1363961"/>
        <a:ext cx="2103120" cy="1285572"/>
      </dsp:txXfrm>
    </dsp:sp>
    <dsp:sp modelId="{B00C0A5C-AC90-4A81-BF19-52F2F995F87D}">
      <dsp:nvSpPr>
        <dsp:cNvPr id="0" name=""/>
        <dsp:cNvSpPr/>
      </dsp:nvSpPr>
      <dsp:spPr>
        <a:xfrm>
          <a:off x="2103120" y="2726668"/>
          <a:ext cx="8412480" cy="1285572"/>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326536" rIns="163225" bIns="326536" numCol="1" spcCol="1270" anchor="ctr" anchorCtr="0">
          <a:noAutofit/>
        </a:bodyPr>
        <a:lstStyle/>
        <a:p>
          <a:pPr marL="0" lvl="0" indent="0" algn="l" defTabSz="977900">
            <a:lnSpc>
              <a:spcPct val="90000"/>
            </a:lnSpc>
            <a:spcBef>
              <a:spcPct val="0"/>
            </a:spcBef>
            <a:spcAft>
              <a:spcPct val="35000"/>
            </a:spcAft>
            <a:buNone/>
          </a:pPr>
          <a:r>
            <a:rPr lang="en-US" sz="2200" kern="1200"/>
            <a:t>Include units in the final answer</a:t>
          </a:r>
        </a:p>
      </dsp:txBody>
      <dsp:txXfrm>
        <a:off x="2103120" y="2726668"/>
        <a:ext cx="8412480" cy="1285572"/>
      </dsp:txXfrm>
    </dsp:sp>
    <dsp:sp modelId="{7C59C970-A2B0-401D-99A8-6DFB1373368D}">
      <dsp:nvSpPr>
        <dsp:cNvPr id="0" name=""/>
        <dsp:cNvSpPr/>
      </dsp:nvSpPr>
      <dsp:spPr>
        <a:xfrm>
          <a:off x="0" y="2726668"/>
          <a:ext cx="2103120" cy="12855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26986" rIns="111290" bIns="126986" numCol="1" spcCol="1270" anchor="ctr" anchorCtr="0">
          <a:noAutofit/>
        </a:bodyPr>
        <a:lstStyle/>
        <a:p>
          <a:pPr marL="0" lvl="0" indent="0" algn="ctr" defTabSz="1244600">
            <a:lnSpc>
              <a:spcPct val="90000"/>
            </a:lnSpc>
            <a:spcBef>
              <a:spcPct val="0"/>
            </a:spcBef>
            <a:spcAft>
              <a:spcPct val="35000"/>
            </a:spcAft>
            <a:buNone/>
          </a:pPr>
          <a:r>
            <a:rPr lang="en-US" sz="2800" kern="1200"/>
            <a:t>Include</a:t>
          </a:r>
        </a:p>
      </dsp:txBody>
      <dsp:txXfrm>
        <a:off x="0" y="2726668"/>
        <a:ext cx="2103120" cy="12855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D2C0F-5D5F-4848-A3E8-0DC256D30541}">
      <dsp:nvSpPr>
        <dsp:cNvPr id="0" name=""/>
        <dsp:cNvSpPr/>
      </dsp:nvSpPr>
      <dsp:spPr>
        <a:xfrm>
          <a:off x="0" y="489"/>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5C9B98-5990-473F-BA52-67766C9DE9D6}">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8E5E0F-7581-4C2C-A7E9-7C6822043567}">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A triangular prism has two triangular bases and three rectangular faces</a:t>
          </a:r>
        </a:p>
      </dsp:txBody>
      <dsp:txXfrm>
        <a:off x="1324130" y="489"/>
        <a:ext cx="9191469" cy="1146433"/>
      </dsp:txXfrm>
    </dsp:sp>
    <dsp:sp modelId="{F22B6115-5D23-4113-A721-39D86D2815F0}">
      <dsp:nvSpPr>
        <dsp:cNvPr id="0" name=""/>
        <dsp:cNvSpPr/>
      </dsp:nvSpPr>
      <dsp:spPr>
        <a:xfrm>
          <a:off x="0" y="1433531"/>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D28E8-0411-4C0E-8B49-D585524D8430}">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D1C0FA-2400-4527-B002-0011FE45C1E3}">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To find the surface area, calculate the area of each face and add them together</a:t>
          </a:r>
        </a:p>
      </dsp:txBody>
      <dsp:txXfrm>
        <a:off x="1324130" y="1433531"/>
        <a:ext cx="9191469" cy="1146433"/>
      </dsp:txXfrm>
    </dsp:sp>
    <dsp:sp modelId="{A1426D1A-62A8-432B-A74A-97E557374A00}">
      <dsp:nvSpPr>
        <dsp:cNvPr id="0" name=""/>
        <dsp:cNvSpPr/>
      </dsp:nvSpPr>
      <dsp:spPr>
        <a:xfrm>
          <a:off x="0" y="2866572"/>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22AF35-3880-437B-94E3-E7952DB5FDDB}">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C489B-5D53-45D7-B36C-2D899435F600}">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Use the formula SA = (l x w) + (l x s) + (w x s) + (b x h) + (b x h)</a:t>
          </a:r>
        </a:p>
      </dsp:txBody>
      <dsp:txXfrm>
        <a:off x="1324130" y="2866572"/>
        <a:ext cx="9191469" cy="114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56973-2AA5-4DEA-9B3A-1C6545DAB450}"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D98C0-066D-44DC-8510-E8FB76BE2F5E}" type="slidenum">
              <a:t>‹#›</a:t>
            </a:fld>
            <a:endParaRPr lang="en-US"/>
          </a:p>
        </p:txBody>
      </p:sp>
    </p:spTree>
    <p:extLst>
      <p:ext uri="{BB962C8B-B14F-4D97-AF65-F5344CB8AC3E}">
        <p14:creationId xmlns:p14="http://schemas.microsoft.com/office/powerpoint/2010/main" val="4042600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our presentation on mastering the surface area of rectangular prisms! Today, we will explain what surface area means, teach you how to calculate the surface area of rectangular prisms and give you some real-world examples to help you understand how to use this knowledge in practice.</a:t>
            </a:r>
          </a:p>
        </p:txBody>
      </p:sp>
      <p:sp>
        <p:nvSpPr>
          <p:cNvPr id="4" name="Slide Number Placeholder 3"/>
          <p:cNvSpPr>
            <a:spLocks noGrp="1"/>
          </p:cNvSpPr>
          <p:nvPr>
            <p:ph type="sldNum" sz="quarter" idx="5"/>
          </p:nvPr>
        </p:nvSpPr>
        <p:spPr/>
        <p:txBody>
          <a:bodyPr/>
          <a:lstStyle/>
          <a:p>
            <a:fld id="{625EEBAB-A26A-4A71-BDBE-09F5E3B8A130}" type="slidenum">
              <a:t>1</a:t>
            </a:fld>
            <a:endParaRPr lang="en-US"/>
          </a:p>
        </p:txBody>
      </p:sp>
    </p:spTree>
    <p:extLst>
      <p:ext uri="{BB962C8B-B14F-4D97-AF65-F5344CB8AC3E}">
        <p14:creationId xmlns:p14="http://schemas.microsoft.com/office/powerpoint/2010/main" val="153413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calculate the surface area of a rectangular prism. First, you need to find the area of each face. Then, you add all of the areas together to find the total surface area. The formula to find the surface area of a rectangular prism is SA = 2lw + 2lh + 2wh. Let's practice applying this formula to some examples.</a:t>
            </a:r>
          </a:p>
        </p:txBody>
      </p:sp>
      <p:sp>
        <p:nvSpPr>
          <p:cNvPr id="4" name="Slide Number Placeholder 3"/>
          <p:cNvSpPr>
            <a:spLocks noGrp="1"/>
          </p:cNvSpPr>
          <p:nvPr>
            <p:ph type="sldNum" sz="quarter" idx="5"/>
          </p:nvPr>
        </p:nvSpPr>
        <p:spPr/>
        <p:txBody>
          <a:bodyPr/>
          <a:lstStyle/>
          <a:p>
            <a:fld id="{625EEBAB-A26A-4A71-BDBE-09F5E3B8A130}" type="slidenum">
              <a:t>3</a:t>
            </a:fld>
            <a:endParaRPr lang="en-US"/>
          </a:p>
        </p:txBody>
      </p:sp>
    </p:spTree>
    <p:extLst>
      <p:ext uri="{BB962C8B-B14F-4D97-AF65-F5344CB8AC3E}">
        <p14:creationId xmlns:p14="http://schemas.microsoft.com/office/powerpoint/2010/main" val="120331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learned how to calculate the surface area of a rectangular prism, let's look at some real-world examples. Calculating the surface area can be useful in many situations, such as determining the amount of paint or wallpaper needed to cover the walls of a room or calculating the amount of wrapping paper needed to wrap a present in a box. In addition, companies use surface area to calculate shipping costs for their products. Knowing how to calculate surface area is a useful skill in many areas of life.</a:t>
            </a:r>
          </a:p>
        </p:txBody>
      </p:sp>
      <p:sp>
        <p:nvSpPr>
          <p:cNvPr id="4" name="Slide Number Placeholder 3"/>
          <p:cNvSpPr>
            <a:spLocks noGrp="1"/>
          </p:cNvSpPr>
          <p:nvPr>
            <p:ph type="sldNum" sz="quarter" idx="5"/>
          </p:nvPr>
        </p:nvSpPr>
        <p:spPr/>
        <p:txBody>
          <a:bodyPr/>
          <a:lstStyle/>
          <a:p>
            <a:fld id="{625EEBAB-A26A-4A71-BDBE-09F5E3B8A130}" type="slidenum">
              <a:t>4</a:t>
            </a:fld>
            <a:endParaRPr lang="en-US"/>
          </a:p>
        </p:txBody>
      </p:sp>
    </p:spTree>
    <p:extLst>
      <p:ext uri="{BB962C8B-B14F-4D97-AF65-F5344CB8AC3E}">
        <p14:creationId xmlns:p14="http://schemas.microsoft.com/office/powerpoint/2010/main" val="2111741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Cubes are a special kind of rectangular prism where all six faces are congruent squares. To find the surface area of a cube, we use the formula SA = 6s², where s is the length of one side. Calculating the surface area of a cube can be useful for determining the amount of wrapping paper needed to wrap a cube-shaped gift, for example. Now that you know how to calculate the surface area of a rectangular prism and a cube, you are ready to tackle real-world problems involving surface area!</a:t>
            </a:r>
          </a:p>
        </p:txBody>
      </p:sp>
      <p:sp>
        <p:nvSpPr>
          <p:cNvPr id="4" name="Slide Number Placeholder 3"/>
          <p:cNvSpPr>
            <a:spLocks noGrp="1"/>
          </p:cNvSpPr>
          <p:nvPr>
            <p:ph type="sldNum" sz="quarter" idx="5"/>
          </p:nvPr>
        </p:nvSpPr>
        <p:spPr/>
        <p:txBody>
          <a:bodyPr/>
          <a:lstStyle/>
          <a:p>
            <a:fld id="{625EEBAB-A26A-4A71-BDBE-09F5E3B8A130}" type="slidenum">
              <a:t>5</a:t>
            </a:fld>
            <a:endParaRPr lang="en-US"/>
          </a:p>
        </p:txBody>
      </p:sp>
    </p:spTree>
    <p:extLst>
      <p:ext uri="{BB962C8B-B14F-4D97-AF65-F5344CB8AC3E}">
        <p14:creationId xmlns:p14="http://schemas.microsoft.com/office/powerpoint/2010/main" val="321225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concept of a triangular prism and provide some basic information about its characteristics.</a:t>
            </a:r>
          </a:p>
        </p:txBody>
      </p:sp>
      <p:sp>
        <p:nvSpPr>
          <p:cNvPr id="4" name="Slide Number Placeholder 3"/>
          <p:cNvSpPr>
            <a:spLocks noGrp="1"/>
          </p:cNvSpPr>
          <p:nvPr>
            <p:ph type="sldNum" sz="quarter" idx="5"/>
          </p:nvPr>
        </p:nvSpPr>
        <p:spPr/>
        <p:txBody>
          <a:bodyPr/>
          <a:lstStyle/>
          <a:p>
            <a:fld id="{960D98C0-066D-44DC-8510-E8FB76BE2F5E}" type="slidenum">
              <a:t>6</a:t>
            </a:fld>
            <a:endParaRPr lang="en-US"/>
          </a:p>
        </p:txBody>
      </p:sp>
    </p:spTree>
    <p:extLst>
      <p:ext uri="{BB962C8B-B14F-4D97-AF65-F5344CB8AC3E}">
        <p14:creationId xmlns:p14="http://schemas.microsoft.com/office/powerpoint/2010/main" val="200523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how to calculate the surface area of a triangular prism using the formula and provide an example.</a:t>
            </a:r>
          </a:p>
        </p:txBody>
      </p:sp>
      <p:sp>
        <p:nvSpPr>
          <p:cNvPr id="4" name="Slide Number Placeholder 3"/>
          <p:cNvSpPr>
            <a:spLocks noGrp="1"/>
          </p:cNvSpPr>
          <p:nvPr>
            <p:ph type="sldNum" sz="quarter" idx="5"/>
          </p:nvPr>
        </p:nvSpPr>
        <p:spPr/>
        <p:txBody>
          <a:bodyPr/>
          <a:lstStyle/>
          <a:p>
            <a:fld id="{960D98C0-066D-44DC-8510-E8FB76BE2F5E}" type="slidenum">
              <a:t>7</a:t>
            </a:fld>
            <a:endParaRPr lang="en-US"/>
          </a:p>
        </p:txBody>
      </p:sp>
    </p:spTree>
    <p:extLst>
      <p:ext uri="{BB962C8B-B14F-4D97-AF65-F5344CB8AC3E}">
        <p14:creationId xmlns:p14="http://schemas.microsoft.com/office/powerpoint/2010/main" val="418661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detailed example problem to demonstrate the process of finding the surface area of a triangular prism.</a:t>
            </a:r>
          </a:p>
        </p:txBody>
      </p:sp>
      <p:sp>
        <p:nvSpPr>
          <p:cNvPr id="4" name="Slide Number Placeholder 3"/>
          <p:cNvSpPr>
            <a:spLocks noGrp="1"/>
          </p:cNvSpPr>
          <p:nvPr>
            <p:ph type="sldNum" sz="quarter" idx="5"/>
          </p:nvPr>
        </p:nvSpPr>
        <p:spPr/>
        <p:txBody>
          <a:bodyPr/>
          <a:lstStyle/>
          <a:p>
            <a:fld id="{960D98C0-066D-44DC-8510-E8FB76BE2F5E}" type="slidenum">
              <a:t>8</a:t>
            </a:fld>
            <a:endParaRPr lang="en-US"/>
          </a:p>
        </p:txBody>
      </p:sp>
    </p:spTree>
    <p:extLst>
      <p:ext uri="{BB962C8B-B14F-4D97-AF65-F5344CB8AC3E}">
        <p14:creationId xmlns:p14="http://schemas.microsoft.com/office/powerpoint/2010/main" val="1926488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some practical uses for knowing how to calculate the surface area of a triangular prism.</a:t>
            </a:r>
          </a:p>
        </p:txBody>
      </p:sp>
      <p:sp>
        <p:nvSpPr>
          <p:cNvPr id="4" name="Slide Number Placeholder 3"/>
          <p:cNvSpPr>
            <a:spLocks noGrp="1"/>
          </p:cNvSpPr>
          <p:nvPr>
            <p:ph type="sldNum" sz="quarter" idx="5"/>
          </p:nvPr>
        </p:nvSpPr>
        <p:spPr/>
        <p:txBody>
          <a:bodyPr/>
          <a:lstStyle/>
          <a:p>
            <a:fld id="{960D98C0-066D-44DC-8510-E8FB76BE2F5E}" type="slidenum">
              <a:t>11</a:t>
            </a:fld>
            <a:endParaRPr lang="en-US"/>
          </a:p>
        </p:txBody>
      </p:sp>
    </p:spTree>
    <p:extLst>
      <p:ext uri="{BB962C8B-B14F-4D97-AF65-F5344CB8AC3E}">
        <p14:creationId xmlns:p14="http://schemas.microsoft.com/office/powerpoint/2010/main" val="184947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Summarize the key information covered in the presentation and provide a review of how to calculate the surface area of a triangular prism.</a:t>
            </a:r>
          </a:p>
        </p:txBody>
      </p:sp>
      <p:sp>
        <p:nvSpPr>
          <p:cNvPr id="4" name="Slide Number Placeholder 3"/>
          <p:cNvSpPr>
            <a:spLocks noGrp="1"/>
          </p:cNvSpPr>
          <p:nvPr>
            <p:ph type="sldNum" sz="quarter" idx="5"/>
          </p:nvPr>
        </p:nvSpPr>
        <p:spPr/>
        <p:txBody>
          <a:bodyPr/>
          <a:lstStyle/>
          <a:p>
            <a:fld id="{960D98C0-066D-44DC-8510-E8FB76BE2F5E}" type="slidenum">
              <a:t>12</a:t>
            </a:fld>
            <a:endParaRPr lang="en-US"/>
          </a:p>
        </p:txBody>
      </p:sp>
    </p:spTree>
    <p:extLst>
      <p:ext uri="{BB962C8B-B14F-4D97-AF65-F5344CB8AC3E}">
        <p14:creationId xmlns:p14="http://schemas.microsoft.com/office/powerpoint/2010/main" val="39081710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4455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2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33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88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433862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553893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203931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359782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09399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2103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95924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0534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0767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999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024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2257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51996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8384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1EC774-5100-212D-E087-B56FF7B41C71}"/>
              </a:ext>
            </a:extLst>
          </p:cNvPr>
          <p:cNvSpPr>
            <a:spLocks noGrp="1"/>
          </p:cNvSpPr>
          <p:nvPr>
            <p:ph type="body" sz="quarter" idx="10"/>
          </p:nvPr>
        </p:nvSpPr>
        <p:spPr>
          <a:xfrm>
            <a:off x="175099" y="1391055"/>
            <a:ext cx="7003914" cy="2081707"/>
          </a:xfrm>
        </p:spPr>
        <p:txBody>
          <a:bodyPr/>
          <a:lstStyle/>
          <a:p>
            <a:r>
              <a:rPr lang="en-US" sz="4000" b="0" i="0" u="none" strike="noStrike" dirty="0">
                <a:effectLst/>
                <a:latin typeface="+mn-lt"/>
              </a:rPr>
              <a:t>Applications of Surface Area of Rectangular Prisms</a:t>
            </a:r>
            <a:endParaRPr lang="en-US" sz="4000" dirty="0">
              <a:latin typeface="+mn-lt"/>
            </a:endParaRPr>
          </a:p>
        </p:txBody>
      </p:sp>
      <p:sp>
        <p:nvSpPr>
          <p:cNvPr id="4" name="Text Placeholder 3">
            <a:extLst>
              <a:ext uri="{FF2B5EF4-FFF2-40B4-BE49-F238E27FC236}">
                <a16:creationId xmlns:a16="http://schemas.microsoft.com/office/drawing/2014/main" id="{561BA29B-B66B-B7A0-D801-6DD6AF3BDCD7}"/>
              </a:ext>
            </a:extLst>
          </p:cNvPr>
          <p:cNvSpPr>
            <a:spLocks noGrp="1"/>
          </p:cNvSpPr>
          <p:nvPr>
            <p:ph type="body" sz="quarter" idx="11"/>
          </p:nvPr>
        </p:nvSpPr>
        <p:spPr>
          <a:xfrm>
            <a:off x="261000" y="3237812"/>
            <a:ext cx="3056132" cy="469900"/>
          </a:xfrm>
        </p:spPr>
        <p:txBody>
          <a:bodyPr/>
          <a:lstStyle/>
          <a:p>
            <a:r>
              <a:rPr lang="en-US" dirty="0"/>
              <a:t>Math 7B Unit 6; Lesson 5</a:t>
            </a:r>
          </a:p>
          <a:p>
            <a:endParaRPr lang="en-US" dirty="0"/>
          </a:p>
        </p:txBody>
      </p:sp>
      <p:pic>
        <p:nvPicPr>
          <p:cNvPr id="1026" name="Picture 2" descr="Volume and Surface Area of a Prism (Video)">
            <a:extLst>
              <a:ext uri="{FF2B5EF4-FFF2-40B4-BE49-F238E27FC236}">
                <a16:creationId xmlns:a16="http://schemas.microsoft.com/office/drawing/2014/main" id="{11EB0798-D6EA-EAB0-238D-165894B22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19" y="4007796"/>
            <a:ext cx="4884690" cy="239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33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0B7037-8512-BF26-8520-F9FFDEF1A195}"/>
              </a:ext>
            </a:extLst>
          </p:cNvPr>
          <p:cNvPicPr>
            <a:picLocks noChangeAspect="1"/>
          </p:cNvPicPr>
          <p:nvPr/>
        </p:nvPicPr>
        <p:blipFill>
          <a:blip r:embed="rId2"/>
          <a:stretch>
            <a:fillRect/>
          </a:stretch>
        </p:blipFill>
        <p:spPr>
          <a:xfrm>
            <a:off x="484953" y="225808"/>
            <a:ext cx="5625333" cy="6458935"/>
          </a:xfrm>
          <a:prstGeom prst="rect">
            <a:avLst/>
          </a:prstGeom>
        </p:spPr>
      </p:pic>
    </p:spTree>
    <p:extLst>
      <p:ext uri="{BB962C8B-B14F-4D97-AF65-F5344CB8AC3E}">
        <p14:creationId xmlns:p14="http://schemas.microsoft.com/office/powerpoint/2010/main" val="1373582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8453-896A-9C09-9CA7-52139B5888FC}"/>
              </a:ext>
            </a:extLst>
          </p:cNvPr>
          <p:cNvSpPr>
            <a:spLocks noGrp="1"/>
          </p:cNvSpPr>
          <p:nvPr>
            <p:ph type="title"/>
          </p:nvPr>
        </p:nvSpPr>
        <p:spPr/>
        <p:txBody>
          <a:bodyPr vert="horz" lIns="91440" tIns="45720" rIns="91440" bIns="45720" rtlCol="0" anchor="ctr">
            <a:normAutofit fontScale="90000"/>
          </a:bodyPr>
          <a:lstStyle/>
          <a:p>
            <a:r>
              <a:rPr lang="en-US" sz="3400"/>
              <a:t>Real-World Applications of Triangular Prism Surface Area</a:t>
            </a:r>
          </a:p>
        </p:txBody>
      </p:sp>
      <p:pic>
        <p:nvPicPr>
          <p:cNvPr id="5" name="Content Placeholder 4" descr="Death Valley framed by a tent door.  Perspective from inside the tent.">
            <a:extLst>
              <a:ext uri="{FF2B5EF4-FFF2-40B4-BE49-F238E27FC236}">
                <a16:creationId xmlns:a16="http://schemas.microsoft.com/office/drawing/2014/main" id="{0573CFF1-8A16-D0C4-6475-1C207DDAB1BC}"/>
              </a:ext>
            </a:extLst>
          </p:cNvPr>
          <p:cNvPicPr>
            <a:picLocks noGrp="1" noChangeAspect="1"/>
          </p:cNvPicPr>
          <p:nvPr>
            <p:ph idx="1"/>
          </p:nvPr>
        </p:nvPicPr>
        <p:blipFill rotWithShape="1">
          <a:blip r:embed="rId3"/>
          <a:stretch/>
        </p:blipFill>
        <p:spPr>
          <a:xfrm>
            <a:off x="6848272" y="1974715"/>
            <a:ext cx="4258249" cy="4320635"/>
          </a:xfrm>
          <a:prstGeom prst="rect">
            <a:avLst/>
          </a:prstGeom>
        </p:spPr>
      </p:pic>
      <p:sp>
        <p:nvSpPr>
          <p:cNvPr id="4" name="Content Placeholder 3">
            <a:extLst>
              <a:ext uri="{FF2B5EF4-FFF2-40B4-BE49-F238E27FC236}">
                <a16:creationId xmlns:a16="http://schemas.microsoft.com/office/drawing/2014/main" id="{9D74456E-B76B-0A36-7C4A-AF78A68C8C45}"/>
              </a:ext>
            </a:extLst>
          </p:cNvPr>
          <p:cNvSpPr>
            <a:spLocks noGrp="1"/>
          </p:cNvSpPr>
          <p:nvPr>
            <p:ph sz="half" idx="4294967295"/>
          </p:nvPr>
        </p:nvSpPr>
        <p:spPr>
          <a:xfrm>
            <a:off x="0" y="2143125"/>
            <a:ext cx="6096000" cy="4033838"/>
          </a:xfrm>
        </p:spPr>
        <p:txBody>
          <a:bodyPr vert="horz" lIns="91440" tIns="45720" rIns="91440" bIns="45720" rtlCol="0">
            <a:normAutofit/>
          </a:bodyPr>
          <a:lstStyle/>
          <a:p>
            <a:r>
              <a:rPr lang="en-US"/>
              <a:t>Calculating the surface area of a tent to determine the amount of fabric needed for construction</a:t>
            </a:r>
          </a:p>
          <a:p>
            <a:r>
              <a:rPr lang="en-US"/>
              <a:t>Determining the amount of paint or wallpaper needed to cover the walls of a triangular prism-shaped room</a:t>
            </a:r>
          </a:p>
          <a:p>
            <a:r>
              <a:rPr lang="en-US"/>
              <a:t>Calculating the surface area of a shipping container to determine shipping costs</a:t>
            </a:r>
          </a:p>
        </p:txBody>
      </p:sp>
    </p:spTree>
    <p:extLst>
      <p:ext uri="{BB962C8B-B14F-4D97-AF65-F5344CB8AC3E}">
        <p14:creationId xmlns:p14="http://schemas.microsoft.com/office/powerpoint/2010/main" val="1586155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25B7-0A35-EBF6-4C80-333332589272}"/>
              </a:ext>
            </a:extLst>
          </p:cNvPr>
          <p:cNvSpPr>
            <a:spLocks noGrp="1"/>
          </p:cNvSpPr>
          <p:nvPr>
            <p:ph type="title"/>
          </p:nvPr>
        </p:nvSpPr>
        <p:spPr>
          <a:xfrm>
            <a:off x="979714" y="1006774"/>
            <a:ext cx="10515600" cy="729157"/>
          </a:xfrm>
        </p:spPr>
        <p:txBody>
          <a:bodyPr>
            <a:normAutofit/>
          </a:bodyPr>
          <a:lstStyle/>
          <a:p>
            <a:r>
              <a:rPr lang="en-US" sz="3400"/>
              <a:t>Review: Calculating Surface Area of Triangular Prisms</a:t>
            </a:r>
          </a:p>
        </p:txBody>
      </p:sp>
      <p:graphicFrame>
        <p:nvGraphicFramePr>
          <p:cNvPr id="5" name="Content Placeholder 2">
            <a:extLst>
              <a:ext uri="{FF2B5EF4-FFF2-40B4-BE49-F238E27FC236}">
                <a16:creationId xmlns:a16="http://schemas.microsoft.com/office/drawing/2014/main" id="{9E1CCD0C-3902-DCAA-ED1F-4B0AB68914BE}"/>
              </a:ext>
            </a:extLst>
          </p:cNvPr>
          <p:cNvGraphicFramePr>
            <a:graphicFrameLocks noGrp="1"/>
          </p:cNvGraphicFramePr>
          <p:nvPr>
            <p:ph idx="1"/>
            <p:extLst>
              <p:ext uri="{D42A27DB-BD31-4B8C-83A1-F6EECF244321}">
                <p14:modId xmlns:p14="http://schemas.microsoft.com/office/powerpoint/2010/main" val="123390291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3999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1E7A-FA4D-6E4E-8198-8A42ABAAD5C3}"/>
              </a:ext>
            </a:extLst>
          </p:cNvPr>
          <p:cNvSpPr>
            <a:spLocks noGrp="1"/>
          </p:cNvSpPr>
          <p:nvPr>
            <p:ph type="title"/>
          </p:nvPr>
        </p:nvSpPr>
        <p:spPr/>
        <p:txBody>
          <a:bodyPr/>
          <a:lstStyle/>
          <a:p>
            <a:r>
              <a:rPr lang="en-US" dirty="0"/>
              <a:t>Keywords</a:t>
            </a:r>
          </a:p>
        </p:txBody>
      </p:sp>
      <p:sp>
        <p:nvSpPr>
          <p:cNvPr id="3" name="Content Placeholder 2">
            <a:extLst>
              <a:ext uri="{FF2B5EF4-FFF2-40B4-BE49-F238E27FC236}">
                <a16:creationId xmlns:a16="http://schemas.microsoft.com/office/drawing/2014/main" id="{EB8F7356-E63B-275A-60BA-9BAB2897D9D5}"/>
              </a:ext>
            </a:extLst>
          </p:cNvPr>
          <p:cNvSpPr>
            <a:spLocks noGrp="1"/>
          </p:cNvSpPr>
          <p:nvPr>
            <p:ph idx="1"/>
          </p:nvPr>
        </p:nvSpPr>
        <p:spPr/>
        <p:txBody>
          <a:bodyPr vert="horz" lIns="91440" tIns="45720" rIns="91440" bIns="45720" rtlCol="0" anchor="t">
            <a:normAutofit/>
          </a:bodyPr>
          <a:lstStyle/>
          <a:p>
            <a:r>
              <a:rPr lang="en-US" dirty="0">
                <a:ea typeface="+mn-lt"/>
                <a:cs typeface="+mn-lt"/>
              </a:rPr>
              <a:t>cube – a three-dimensional figure with 6 square faces, 12 edges, and 8 vertices</a:t>
            </a:r>
          </a:p>
          <a:p>
            <a:r>
              <a:rPr lang="en-US" dirty="0">
                <a:ea typeface="+mn-lt"/>
                <a:cs typeface="+mn-lt"/>
              </a:rPr>
              <a:t>rectangular prism – a three-dimensional figure with two rectangular bases </a:t>
            </a:r>
          </a:p>
          <a:p>
            <a:r>
              <a:rPr lang="en-US" dirty="0">
                <a:ea typeface="+mn-lt"/>
                <a:cs typeface="+mn-lt"/>
              </a:rPr>
              <a:t>surface area – the measure of the total area of the surface of a three-dimensional shape </a:t>
            </a:r>
          </a:p>
          <a:p>
            <a:r>
              <a:rPr lang="en-US" dirty="0">
                <a:ea typeface="+mn-lt"/>
                <a:cs typeface="+mn-lt"/>
              </a:rPr>
              <a:t>triangular prism – a three-dimensional shape with two triangular bases </a:t>
            </a:r>
            <a:endParaRPr lang="en-US" dirty="0"/>
          </a:p>
        </p:txBody>
      </p:sp>
    </p:spTree>
    <p:extLst>
      <p:ext uri="{BB962C8B-B14F-4D97-AF65-F5344CB8AC3E}">
        <p14:creationId xmlns:p14="http://schemas.microsoft.com/office/powerpoint/2010/main" val="8350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1EE344E-6859-5FFC-9135-13B27C784B5A}"/>
              </a:ext>
            </a:extLst>
          </p:cNvPr>
          <p:cNvPicPr>
            <a:picLocks noGrp="1" noChangeAspect="1"/>
          </p:cNvPicPr>
          <p:nvPr>
            <p:ph sz="half" idx="1"/>
          </p:nvPr>
        </p:nvPicPr>
        <p:blipFill rotWithShape="1">
          <a:blip r:embed="rId3"/>
          <a:srcRect l="26440" t="10748" r="50747" b="47832"/>
          <a:stretch/>
        </p:blipFill>
        <p:spPr>
          <a:xfrm>
            <a:off x="7832390" y="1956314"/>
            <a:ext cx="3210127" cy="4065107"/>
          </a:xfrm>
          <a:prstGeom prst="rect">
            <a:avLst/>
          </a:prstGeom>
        </p:spPr>
      </p:pic>
      <p:sp>
        <p:nvSpPr>
          <p:cNvPr id="2" name="Title 1">
            <a:extLst>
              <a:ext uri="{FF2B5EF4-FFF2-40B4-BE49-F238E27FC236}">
                <a16:creationId xmlns:a16="http://schemas.microsoft.com/office/drawing/2014/main" id="{2423B67E-0987-54C2-50CD-0F63394A5DF3}"/>
              </a:ext>
            </a:extLst>
          </p:cNvPr>
          <p:cNvSpPr>
            <a:spLocks noGrp="1"/>
          </p:cNvSpPr>
          <p:nvPr>
            <p:ph type="title"/>
          </p:nvPr>
        </p:nvSpPr>
        <p:spPr/>
        <p:txBody>
          <a:bodyPr vert="horz" lIns="91440" tIns="45720" rIns="91440" bIns="45720" rtlCol="0" anchor="ctr">
            <a:normAutofit/>
          </a:bodyPr>
          <a:lstStyle/>
          <a:p>
            <a:r>
              <a:rPr lang="en-US" sz="3400" dirty="0"/>
              <a:t>Calculating Surface Area of Rectangular Prisms</a:t>
            </a:r>
          </a:p>
        </p:txBody>
      </p:sp>
      <p:sp>
        <p:nvSpPr>
          <p:cNvPr id="4" name="Content Placeholder 3">
            <a:extLst>
              <a:ext uri="{FF2B5EF4-FFF2-40B4-BE49-F238E27FC236}">
                <a16:creationId xmlns:a16="http://schemas.microsoft.com/office/drawing/2014/main" id="{08F0A90A-688C-2DD4-54D9-9B2E3C2ECC40}"/>
              </a:ext>
            </a:extLst>
          </p:cNvPr>
          <p:cNvSpPr>
            <a:spLocks noGrp="1"/>
          </p:cNvSpPr>
          <p:nvPr>
            <p:ph sz="half" idx="13"/>
          </p:nvPr>
        </p:nvSpPr>
        <p:spPr>
          <a:xfrm>
            <a:off x="1037229" y="2073046"/>
            <a:ext cx="5181600" cy="3345260"/>
          </a:xfrm>
        </p:spPr>
        <p:txBody>
          <a:bodyPr vert="horz" lIns="91440" tIns="45720" rIns="91440" bIns="45720" rtlCol="0">
            <a:normAutofit/>
          </a:bodyPr>
          <a:lstStyle/>
          <a:p>
            <a:r>
              <a:rPr lang="en-US" dirty="0"/>
              <a:t>Surface area is the sum of all the areas of the rectangular faces of a three-dimensional object</a:t>
            </a:r>
          </a:p>
          <a:p>
            <a:r>
              <a:rPr lang="en-US" dirty="0"/>
              <a:t>To calculate the surface area of a rectangular prism, find the area of each face and add them together</a:t>
            </a:r>
          </a:p>
          <a:p>
            <a:r>
              <a:rPr lang="en-US" dirty="0"/>
              <a:t>The formula for finding the surface area of a rectangular prism is: SA = 2lw + 2lh + 2wh</a:t>
            </a:r>
          </a:p>
        </p:txBody>
      </p:sp>
    </p:spTree>
    <p:extLst>
      <p:ext uri="{BB962C8B-B14F-4D97-AF65-F5344CB8AC3E}">
        <p14:creationId xmlns:p14="http://schemas.microsoft.com/office/powerpoint/2010/main" val="400979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AF1DA1-A813-DD0B-F404-205BEBF98AEE}"/>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Calculating the surface area of a room is important to determine the amount of paint or wallpaper needed to cover the walls</a:t>
            </a:r>
          </a:p>
          <a:p>
            <a:r>
              <a:rPr lang="en-US"/>
              <a:t>Surface area can be used to calculate the amount of wrapping paper needed to wrap a box</a:t>
            </a:r>
          </a:p>
          <a:p>
            <a:r>
              <a:rPr lang="en-US"/>
              <a:t>Calculating the surface area of a shipping container helps determine the shipping cost</a:t>
            </a:r>
          </a:p>
        </p:txBody>
      </p:sp>
      <p:sp>
        <p:nvSpPr>
          <p:cNvPr id="2" name="Title 1">
            <a:extLst>
              <a:ext uri="{FF2B5EF4-FFF2-40B4-BE49-F238E27FC236}">
                <a16:creationId xmlns:a16="http://schemas.microsoft.com/office/drawing/2014/main" id="{1E2750FC-3464-7C63-D56E-0EC3BA17AE9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2800"/>
              <a:t>Real-World Examples of Surface Area of Rectangular Prisms</a:t>
            </a:r>
          </a:p>
        </p:txBody>
      </p:sp>
      <p:pic>
        <p:nvPicPr>
          <p:cNvPr id="5" name="Content Placeholder 4" descr="Paint roller applying green paint">
            <a:extLst>
              <a:ext uri="{FF2B5EF4-FFF2-40B4-BE49-F238E27FC236}">
                <a16:creationId xmlns:a16="http://schemas.microsoft.com/office/drawing/2014/main" id="{DAEDF8CB-CB2B-3136-BFB5-4045F65FC01B}"/>
              </a:ext>
            </a:extLst>
          </p:cNvPr>
          <p:cNvPicPr>
            <a:picLocks noGrp="1" noChangeAspect="1"/>
          </p:cNvPicPr>
          <p:nvPr>
            <p:ph sz="half" idx="13"/>
          </p:nvPr>
        </p:nvPicPr>
        <p:blipFill rotWithShape="1">
          <a:blip r:embed="rId3"/>
          <a:srcRect l="24980" r="-1" b="-1"/>
          <a:stretch/>
        </p:blipFill>
        <p:spPr>
          <a:xfrm>
            <a:off x="6172202" y="2024408"/>
            <a:ext cx="5181600" cy="4351338"/>
          </a:xfrm>
          <a:prstGeom prst="rect">
            <a:avLst/>
          </a:prstGeom>
          <a:noFill/>
        </p:spPr>
      </p:pic>
    </p:spTree>
    <p:extLst>
      <p:ext uri="{BB962C8B-B14F-4D97-AF65-F5344CB8AC3E}">
        <p14:creationId xmlns:p14="http://schemas.microsoft.com/office/powerpoint/2010/main" val="3011964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36D-E991-BC4E-D50F-1453AA76CFD1}"/>
              </a:ext>
            </a:extLst>
          </p:cNvPr>
          <p:cNvSpPr>
            <a:spLocks noGrp="1"/>
          </p:cNvSpPr>
          <p:nvPr>
            <p:ph type="title"/>
          </p:nvPr>
        </p:nvSpPr>
        <p:spPr>
          <a:xfrm>
            <a:off x="961029" y="1006774"/>
            <a:ext cx="10515600" cy="729157"/>
          </a:xfrm>
        </p:spPr>
        <p:txBody>
          <a:bodyPr>
            <a:normAutofit/>
          </a:bodyPr>
          <a:lstStyle/>
          <a:p>
            <a:r>
              <a:rPr lang="en-US" dirty="0"/>
              <a:t>Mastering Surface Area of Cubes</a:t>
            </a:r>
          </a:p>
        </p:txBody>
      </p:sp>
      <p:graphicFrame>
        <p:nvGraphicFramePr>
          <p:cNvPr id="5" name="Content Placeholder 2">
            <a:extLst>
              <a:ext uri="{FF2B5EF4-FFF2-40B4-BE49-F238E27FC236}">
                <a16:creationId xmlns:a16="http://schemas.microsoft.com/office/drawing/2014/main" id="{D7EC700E-4617-96EA-214A-BBBE000FF972}"/>
              </a:ext>
            </a:extLst>
          </p:cNvPr>
          <p:cNvGraphicFramePr>
            <a:graphicFrameLocks noGrp="1"/>
          </p:cNvGraphicFramePr>
          <p:nvPr>
            <p:ph sz="half" idx="1"/>
            <p:extLst>
              <p:ext uri="{D42A27DB-BD31-4B8C-83A1-F6EECF244321}">
                <p14:modId xmlns:p14="http://schemas.microsoft.com/office/powerpoint/2010/main" val="133365743"/>
              </p:ext>
            </p:extLst>
          </p:nvPr>
        </p:nvGraphicFramePr>
        <p:xfrm>
          <a:off x="838200"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How to Find the Surface Area of a Cube">
            <a:extLst>
              <a:ext uri="{FF2B5EF4-FFF2-40B4-BE49-F238E27FC236}">
                <a16:creationId xmlns:a16="http://schemas.microsoft.com/office/drawing/2014/main" id="{F48EFFBB-D920-87EB-4257-DF5CAB199F81}"/>
              </a:ext>
            </a:extLst>
          </p:cNvPr>
          <p:cNvPicPr>
            <a:picLocks noGrp="1" noChangeAspect="1" noChangeArrowheads="1"/>
          </p:cNvPicPr>
          <p:nvPr>
            <p:ph sz="half" idx="13"/>
          </p:nvPr>
        </p:nvPicPr>
        <p:blipFill>
          <a:blip r:embed="rId8" cstate="print">
            <a:extLst>
              <a:ext uri="{28A0092B-C50C-407E-A947-70E740481C1C}">
                <a14:useLocalDpi xmlns:a14="http://schemas.microsoft.com/office/drawing/2010/main" val="0"/>
              </a:ext>
            </a:extLst>
          </a:blip>
          <a:srcRect/>
          <a:stretch>
            <a:fillRect/>
          </a:stretch>
        </p:blipFill>
        <p:spPr bwMode="auto">
          <a:xfrm>
            <a:off x="7617317" y="2024408"/>
            <a:ext cx="3361407"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10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18489B-41EA-CC5F-34FC-F8BB719B14A3}"/>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 three-dimensional shape with two triangular bases</a:t>
            </a:r>
          </a:p>
          <a:p>
            <a:r>
              <a:rPr lang="en-US"/>
              <a:t>It has 3 rectangular faces and 2 triangular faces</a:t>
            </a:r>
          </a:p>
          <a:p>
            <a:r>
              <a:rPr lang="en-US"/>
              <a:t>It has 9 edges and 6 vertices</a:t>
            </a:r>
          </a:p>
        </p:txBody>
      </p:sp>
      <p:sp>
        <p:nvSpPr>
          <p:cNvPr id="2" name="Title 1">
            <a:extLst>
              <a:ext uri="{FF2B5EF4-FFF2-40B4-BE49-F238E27FC236}">
                <a16:creationId xmlns:a16="http://schemas.microsoft.com/office/drawing/2014/main" id="{DB66C730-16A2-C766-0537-76384D369C1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 Triangular Prism?</a:t>
            </a:r>
          </a:p>
        </p:txBody>
      </p:sp>
      <p:pic>
        <p:nvPicPr>
          <p:cNvPr id="7" name="Content Placeholder 6">
            <a:extLst>
              <a:ext uri="{FF2B5EF4-FFF2-40B4-BE49-F238E27FC236}">
                <a16:creationId xmlns:a16="http://schemas.microsoft.com/office/drawing/2014/main" id="{72899181-5645-7332-3EC1-2BA50816942E}"/>
              </a:ext>
            </a:extLst>
          </p:cNvPr>
          <p:cNvPicPr>
            <a:picLocks noGrp="1" noChangeAspect="1"/>
          </p:cNvPicPr>
          <p:nvPr>
            <p:ph sz="half" idx="13"/>
          </p:nvPr>
        </p:nvPicPr>
        <p:blipFill>
          <a:blip r:embed="rId3"/>
          <a:stretch>
            <a:fillRect/>
          </a:stretch>
        </p:blipFill>
        <p:spPr>
          <a:xfrm>
            <a:off x="6172202" y="2684459"/>
            <a:ext cx="5181600" cy="3031235"/>
          </a:xfrm>
          <a:prstGeom prst="rect">
            <a:avLst/>
          </a:prstGeom>
          <a:noFill/>
        </p:spPr>
      </p:pic>
    </p:spTree>
    <p:extLst>
      <p:ext uri="{BB962C8B-B14F-4D97-AF65-F5344CB8AC3E}">
        <p14:creationId xmlns:p14="http://schemas.microsoft.com/office/powerpoint/2010/main" val="3530925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00854F-AE3F-C02E-6F92-76A919271C3C}"/>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Surface area is the sum of the areas of all faces of a three-dimensional shape</a:t>
            </a:r>
          </a:p>
          <a:p>
            <a:r>
              <a:rPr lang="en-US" dirty="0"/>
              <a:t>To calculate the surface area of a triangular prism, find the area of each face and add them together</a:t>
            </a:r>
          </a:p>
          <a:p>
            <a:r>
              <a:rPr lang="en-US" dirty="0"/>
              <a:t>The formula for finding the surface area of a triangular prism is:        </a:t>
            </a:r>
            <a:r>
              <a:rPr lang="en-US" b="1" dirty="0"/>
              <a:t>SA = (l x w) + (l x s) + (w x s) + (b x h) + (b x h)</a:t>
            </a:r>
          </a:p>
        </p:txBody>
      </p:sp>
      <p:sp>
        <p:nvSpPr>
          <p:cNvPr id="2" name="Title 1">
            <a:extLst>
              <a:ext uri="{FF2B5EF4-FFF2-40B4-BE49-F238E27FC236}">
                <a16:creationId xmlns:a16="http://schemas.microsoft.com/office/drawing/2014/main" id="{406E443C-E323-C124-8B77-3BD5560D116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400"/>
              <a:t>Calculating the Surface Area of a Triangular Prism</a:t>
            </a:r>
          </a:p>
        </p:txBody>
      </p:sp>
      <p:pic>
        <p:nvPicPr>
          <p:cNvPr id="7" name="Content Placeholder 6">
            <a:extLst>
              <a:ext uri="{FF2B5EF4-FFF2-40B4-BE49-F238E27FC236}">
                <a16:creationId xmlns:a16="http://schemas.microsoft.com/office/drawing/2014/main" id="{9D92D2E0-9491-CF7F-C2F6-6D3F086EB266}"/>
              </a:ext>
            </a:extLst>
          </p:cNvPr>
          <p:cNvPicPr>
            <a:picLocks noGrp="1" noChangeAspect="1"/>
          </p:cNvPicPr>
          <p:nvPr>
            <p:ph sz="half" idx="13"/>
          </p:nvPr>
        </p:nvPicPr>
        <p:blipFill>
          <a:blip r:embed="rId3"/>
          <a:stretch>
            <a:fillRect/>
          </a:stretch>
        </p:blipFill>
        <p:spPr>
          <a:xfrm>
            <a:off x="6600217" y="1630008"/>
            <a:ext cx="5181600" cy="3200232"/>
          </a:xfrm>
          <a:prstGeom prst="rect">
            <a:avLst/>
          </a:prstGeom>
        </p:spPr>
      </p:pic>
    </p:spTree>
    <p:extLst>
      <p:ext uri="{BB962C8B-B14F-4D97-AF65-F5344CB8AC3E}">
        <p14:creationId xmlns:p14="http://schemas.microsoft.com/office/powerpoint/2010/main" val="2957096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FA68-F12F-4BBC-0505-A6306BD90403}"/>
              </a:ext>
            </a:extLst>
          </p:cNvPr>
          <p:cNvSpPr>
            <a:spLocks noGrp="1"/>
          </p:cNvSpPr>
          <p:nvPr>
            <p:ph type="title"/>
          </p:nvPr>
        </p:nvSpPr>
        <p:spPr>
          <a:xfrm>
            <a:off x="979714" y="1006774"/>
            <a:ext cx="10515600" cy="729157"/>
          </a:xfrm>
        </p:spPr>
        <p:txBody>
          <a:bodyPr>
            <a:normAutofit/>
          </a:bodyPr>
          <a:lstStyle/>
          <a:p>
            <a:r>
              <a:rPr lang="en-US" sz="2800" dirty="0"/>
              <a:t>Example Problem: Finding the Surface Area of a Triangular Prism</a:t>
            </a:r>
          </a:p>
        </p:txBody>
      </p:sp>
      <p:graphicFrame>
        <p:nvGraphicFramePr>
          <p:cNvPr id="7" name="Content Placeholder 2">
            <a:extLst>
              <a:ext uri="{FF2B5EF4-FFF2-40B4-BE49-F238E27FC236}">
                <a16:creationId xmlns:a16="http://schemas.microsoft.com/office/drawing/2014/main" id="{6FD5F201-0629-673A-3222-173640BFAD80}"/>
              </a:ext>
            </a:extLst>
          </p:cNvPr>
          <p:cNvGraphicFramePr/>
          <p:nvPr>
            <p:extLst>
              <p:ext uri="{D42A27DB-BD31-4B8C-83A1-F6EECF244321}">
                <p14:modId xmlns:p14="http://schemas.microsoft.com/office/powerpoint/2010/main" val="283577047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10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66FD-C3F0-10D0-411C-7AC2881FD45C}"/>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4" name="Content Placeholder 3" descr="A black text on a white background&#10;&#10;Description automatically generated">
            <a:extLst>
              <a:ext uri="{FF2B5EF4-FFF2-40B4-BE49-F238E27FC236}">
                <a16:creationId xmlns:a16="http://schemas.microsoft.com/office/drawing/2014/main" id="{44066F95-22B5-ADE7-A46C-D3552E332C82}"/>
              </a:ext>
            </a:extLst>
          </p:cNvPr>
          <p:cNvPicPr>
            <a:picLocks noGrp="1" noChangeAspect="1"/>
          </p:cNvPicPr>
          <p:nvPr>
            <p:ph idx="1"/>
          </p:nvPr>
        </p:nvPicPr>
        <p:blipFill>
          <a:blip r:embed="rId2"/>
          <a:stretch>
            <a:fillRect/>
          </a:stretch>
        </p:blipFill>
        <p:spPr>
          <a:xfrm>
            <a:off x="968828" y="2833951"/>
            <a:ext cx="10515600" cy="2364827"/>
          </a:xfrm>
          <a:prstGeom prst="rect">
            <a:avLst/>
          </a:prstGeom>
          <a:noFill/>
        </p:spPr>
      </p:pic>
    </p:spTree>
    <p:extLst>
      <p:ext uri="{BB962C8B-B14F-4D97-AF65-F5344CB8AC3E}">
        <p14:creationId xmlns:p14="http://schemas.microsoft.com/office/powerpoint/2010/main" val="848429492"/>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8D284-E0FD-4E3B-8D3D-73D924AE7C28}">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2.xml><?xml version="1.0" encoding="utf-8"?>
<ds:datastoreItem xmlns:ds="http://schemas.openxmlformats.org/officeDocument/2006/customXml" ds:itemID="{D706094E-F4E3-47A1-B1C6-AE69512479DA}">
  <ds:schemaRefs>
    <ds:schemaRef ds:uri="http://schemas.microsoft.com/sharepoint/v3/contenttype/forms"/>
  </ds:schemaRefs>
</ds:datastoreItem>
</file>

<file path=customXml/itemProps3.xml><?xml version="1.0" encoding="utf-8"?>
<ds:datastoreItem xmlns:ds="http://schemas.openxmlformats.org/officeDocument/2006/customXml" ds:itemID="{145AC73D-289D-41EE-8DEF-48095C127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14</TotalTime>
  <Words>962</Words>
  <Application>Microsoft Office PowerPoint</Application>
  <PresentationFormat>Widescreen</PresentationFormat>
  <Paragraphs>61</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Open Sans Light</vt:lpstr>
      <vt:lpstr>Open Sans Semibold</vt:lpstr>
      <vt:lpstr>Pearson Theme</vt:lpstr>
      <vt:lpstr>PowerPoint Presentation</vt:lpstr>
      <vt:lpstr>Keywords</vt:lpstr>
      <vt:lpstr>Calculating Surface Area of Rectangular Prisms</vt:lpstr>
      <vt:lpstr>Real-World Examples of Surface Area of Rectangular Prisms</vt:lpstr>
      <vt:lpstr>Mastering Surface Area of Cubes</vt:lpstr>
      <vt:lpstr>What is a Triangular Prism?</vt:lpstr>
      <vt:lpstr>Calculating the Surface Area of a Triangular Prism</vt:lpstr>
      <vt:lpstr>Example Problem: Finding the Surface Area of a Triangular Prism</vt:lpstr>
      <vt:lpstr>Practice</vt:lpstr>
      <vt:lpstr>PowerPoint Presentation</vt:lpstr>
      <vt:lpstr>Real-World Applications of Triangular Prism Surface Area</vt:lpstr>
      <vt:lpstr>Review: Calculating Surface Area of Triangular Prisms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35</cp:revision>
  <dcterms:created xsi:type="dcterms:W3CDTF">2024-01-09T12:58:50Z</dcterms:created>
  <dcterms:modified xsi:type="dcterms:W3CDTF">2024-01-21T22:39:08Z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