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16"/>
  </p:notesMasterIdLst>
  <p:sldIdLst>
    <p:sldId id="262" r:id="rId5"/>
    <p:sldId id="263" r:id="rId6"/>
    <p:sldId id="257" r:id="rId7"/>
    <p:sldId id="264" r:id="rId8"/>
    <p:sldId id="259" r:id="rId9"/>
    <p:sldId id="260" r:id="rId10"/>
    <p:sldId id="267" r:id="rId11"/>
    <p:sldId id="268" r:id="rId12"/>
    <p:sldId id="265" r:id="rId13"/>
    <p:sldId id="266" r:id="rId14"/>
    <p:sldId id="30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51B94-E00E-1FB6-57D5-7E288780C364}" v="82" dt="2024-01-17T21:55:00.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9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338D97-A9A6-44B0-9641-FC11301CBFE0}"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921935-AB01-443C-A4FB-6CEB7E2A8E7F}" type="slidenum">
              <a:rPr lang="en-US" smtClean="0"/>
              <a:t>‹#›</a:t>
            </a:fld>
            <a:endParaRPr lang="en-US"/>
          </a:p>
        </p:txBody>
      </p:sp>
    </p:spTree>
    <p:extLst>
      <p:ext uri="{BB962C8B-B14F-4D97-AF65-F5344CB8AC3E}">
        <p14:creationId xmlns:p14="http://schemas.microsoft.com/office/powerpoint/2010/main" val="256540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21935-AB01-443C-A4FB-6CEB7E2A8E7F}" type="slidenum">
              <a:rPr lang="en-US" smtClean="0"/>
              <a:t>1</a:t>
            </a:fld>
            <a:endParaRPr lang="en-US"/>
          </a:p>
        </p:txBody>
      </p:sp>
    </p:spTree>
    <p:extLst>
      <p:ext uri="{BB962C8B-B14F-4D97-AF65-F5344CB8AC3E}">
        <p14:creationId xmlns:p14="http://schemas.microsoft.com/office/powerpoint/2010/main" val="227536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to working with supplementary angles is identifying them. When two angles add up to 180 degrees, they are considered supplementary. We can use this knowledge to find the missing angle when only one angle is known. Now let's see how to draw them.</a:t>
            </a:r>
          </a:p>
        </p:txBody>
      </p:sp>
      <p:sp>
        <p:nvSpPr>
          <p:cNvPr id="4" name="Slide Number Placeholder 3"/>
          <p:cNvSpPr>
            <a:spLocks noGrp="1"/>
          </p:cNvSpPr>
          <p:nvPr>
            <p:ph type="sldNum" sz="quarter" idx="5"/>
          </p:nvPr>
        </p:nvSpPr>
        <p:spPr/>
        <p:txBody>
          <a:bodyPr/>
          <a:lstStyle/>
          <a:p>
            <a:fld id="{555990BD-A164-47B7-A65E-0975E0245E2B}" type="slidenum">
              <a:rPr lang="en-US" smtClean="0"/>
              <a:t>3</a:t>
            </a:fld>
            <a:endParaRPr lang="en-US"/>
          </a:p>
        </p:txBody>
      </p:sp>
    </p:spTree>
    <p:extLst>
      <p:ext uri="{BB962C8B-B14F-4D97-AF65-F5344CB8AC3E}">
        <p14:creationId xmlns:p14="http://schemas.microsoft.com/office/powerpoint/2010/main" val="231745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know how to identify and draw supplementary angles, it's time to learn how to solve problems involving them. We can use the fact that supplementary angles add up to 180 degrees to set up an equation to solve for the missing angle. With this technique, we can easily solve problems involving supplementary angles.</a:t>
            </a:r>
          </a:p>
        </p:txBody>
      </p:sp>
      <p:sp>
        <p:nvSpPr>
          <p:cNvPr id="4" name="Slide Number Placeholder 3"/>
          <p:cNvSpPr>
            <a:spLocks noGrp="1"/>
          </p:cNvSpPr>
          <p:nvPr>
            <p:ph type="sldNum" sz="quarter" idx="5"/>
          </p:nvPr>
        </p:nvSpPr>
        <p:spPr/>
        <p:txBody>
          <a:bodyPr/>
          <a:lstStyle/>
          <a:p>
            <a:fld id="{555990BD-A164-47B7-A65E-0975E0245E2B}" type="slidenum">
              <a:rPr lang="en-US" smtClean="0"/>
              <a:t>5</a:t>
            </a:fld>
            <a:endParaRPr lang="en-US"/>
          </a:p>
        </p:txBody>
      </p:sp>
    </p:spTree>
    <p:extLst>
      <p:ext uri="{BB962C8B-B14F-4D97-AF65-F5344CB8AC3E}">
        <p14:creationId xmlns:p14="http://schemas.microsoft.com/office/powerpoint/2010/main" val="105290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put our knowledge of supplementary angles to use with this example problem. We know that the two angles are supplementary, so they add up to 180 degrees. We also know that one angle measures 40 degrees. To find the measure of the other angle, we can subtract the known angle from 180 degrees. The other angle measures 140 degrees.</a:t>
            </a:r>
          </a:p>
        </p:txBody>
      </p:sp>
      <p:sp>
        <p:nvSpPr>
          <p:cNvPr id="4" name="Slide Number Placeholder 3"/>
          <p:cNvSpPr>
            <a:spLocks noGrp="1"/>
          </p:cNvSpPr>
          <p:nvPr>
            <p:ph type="sldNum" sz="quarter" idx="5"/>
          </p:nvPr>
        </p:nvSpPr>
        <p:spPr/>
        <p:txBody>
          <a:bodyPr/>
          <a:lstStyle/>
          <a:p>
            <a:fld id="{555990BD-A164-47B7-A65E-0975E0245E2B}" type="slidenum">
              <a:rPr lang="en-US" smtClean="0"/>
              <a:t>6</a:t>
            </a:fld>
            <a:endParaRPr lang="en-US"/>
          </a:p>
        </p:txBody>
      </p:sp>
    </p:spTree>
    <p:extLst>
      <p:ext uri="{BB962C8B-B14F-4D97-AF65-F5344CB8AC3E}">
        <p14:creationId xmlns:p14="http://schemas.microsoft.com/office/powerpoint/2010/main" val="217580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A1A97-E70F-3AD0-915E-2F75B482C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EABFF-3DC5-02C1-CDA9-EE73638D0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10CB1-462C-5925-6A7C-8C1A3DC13ADA}"/>
              </a:ext>
            </a:extLst>
          </p:cNvPr>
          <p:cNvSpPr>
            <a:spLocks noGrp="1"/>
          </p:cNvSpPr>
          <p:nvPr>
            <p:ph type="body" idx="1"/>
          </p:nvPr>
        </p:nvSpPr>
        <p:spPr/>
        <p:txBody>
          <a:bodyPr/>
          <a:lstStyle/>
          <a:p>
            <a:r>
              <a:rPr lang="en-US"/>
              <a:t>Let's put our knowledge of supplementary angles to use with this example problem. We know that the two angles are supplementary, so they add up to 180 degrees. We also know that one angle measures 40 degrees. To find the measure of the other angle, we can subtract the known angle from 180 degrees. The other angle measures 140 degrees.</a:t>
            </a:r>
          </a:p>
        </p:txBody>
      </p:sp>
      <p:sp>
        <p:nvSpPr>
          <p:cNvPr id="4" name="Slide Number Placeholder 3">
            <a:extLst>
              <a:ext uri="{FF2B5EF4-FFF2-40B4-BE49-F238E27FC236}">
                <a16:creationId xmlns:a16="http://schemas.microsoft.com/office/drawing/2014/main" id="{AEF5CEC5-3DA1-D768-6E35-BDA00036EEAB}"/>
              </a:ext>
            </a:extLst>
          </p:cNvPr>
          <p:cNvSpPr>
            <a:spLocks noGrp="1"/>
          </p:cNvSpPr>
          <p:nvPr>
            <p:ph type="sldNum" sz="quarter" idx="5"/>
          </p:nvPr>
        </p:nvSpPr>
        <p:spPr/>
        <p:txBody>
          <a:bodyPr/>
          <a:lstStyle/>
          <a:p>
            <a:fld id="{555990BD-A164-47B7-A65E-0975E0245E2B}" type="slidenum">
              <a:rPr lang="en-US" smtClean="0"/>
              <a:t>7</a:t>
            </a:fld>
            <a:endParaRPr lang="en-US"/>
          </a:p>
        </p:txBody>
      </p:sp>
    </p:spTree>
    <p:extLst>
      <p:ext uri="{BB962C8B-B14F-4D97-AF65-F5344CB8AC3E}">
        <p14:creationId xmlns:p14="http://schemas.microsoft.com/office/powerpoint/2010/main" val="2434115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Supplementary angles have many real-world applications in fields such as construction, navigation, and design. In construction, supplementary angles are used to make sure that the angles of the building are correct. This is important to ensure that the building is structurally sound and able to withstand the forces it will experience. In navigation, supplementary angles are used to help determine directions. By measuring the angle between the sun and the horizon at a given time of day, navigation can be done without the need for modern technology. Supplementary angles are also used in design and layout of various objects, such as furniture and buildings. By ensuring that angles are supplementary, designers can create objects that are functional and visually appealing.</a:t>
            </a:r>
          </a:p>
        </p:txBody>
      </p:sp>
      <p:sp>
        <p:nvSpPr>
          <p:cNvPr id="4" name="Slide Number Placeholder 3"/>
          <p:cNvSpPr>
            <a:spLocks noGrp="1"/>
          </p:cNvSpPr>
          <p:nvPr>
            <p:ph type="sldNum" sz="quarter" idx="5"/>
          </p:nvPr>
        </p:nvSpPr>
        <p:spPr/>
        <p:txBody>
          <a:bodyPr/>
          <a:lstStyle/>
          <a:p>
            <a:fld id="{78921935-AB01-443C-A4FB-6CEB7E2A8E7F}" type="slidenum">
              <a:rPr lang="en-US" smtClean="0"/>
              <a:t>9</a:t>
            </a:fld>
            <a:endParaRPr lang="en-US"/>
          </a:p>
        </p:txBody>
      </p:sp>
    </p:spTree>
    <p:extLst>
      <p:ext uri="{BB962C8B-B14F-4D97-AF65-F5344CB8AC3E}">
        <p14:creationId xmlns:p14="http://schemas.microsoft.com/office/powerpoint/2010/main" val="62560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understanding the concept of supplementary angles is crucial in various fields such as construction and navigation. By solving equations to determine missing angle measurements, we can ensure the accuracy of designs and layouts. Thank you for your attention.</a:t>
            </a:r>
          </a:p>
        </p:txBody>
      </p:sp>
      <p:sp>
        <p:nvSpPr>
          <p:cNvPr id="4" name="Slide Number Placeholder 3"/>
          <p:cNvSpPr>
            <a:spLocks noGrp="1"/>
          </p:cNvSpPr>
          <p:nvPr>
            <p:ph type="sldNum" sz="quarter" idx="5"/>
          </p:nvPr>
        </p:nvSpPr>
        <p:spPr/>
        <p:txBody>
          <a:bodyPr/>
          <a:lstStyle/>
          <a:p>
            <a:fld id="{78921935-AB01-443C-A4FB-6CEB7E2A8E7F}" type="slidenum">
              <a:rPr lang="en-US" smtClean="0"/>
              <a:t>10</a:t>
            </a:fld>
            <a:endParaRPr lang="en-US"/>
          </a:p>
        </p:txBody>
      </p:sp>
    </p:spTree>
    <p:extLst>
      <p:ext uri="{BB962C8B-B14F-4D97-AF65-F5344CB8AC3E}">
        <p14:creationId xmlns:p14="http://schemas.microsoft.com/office/powerpoint/2010/main" val="32762264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23459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243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0637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6963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307165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753183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63020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09534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45239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159793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05812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9039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98315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715902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92302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20735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7322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1.svg"/></Relationships>
</file>

<file path=ppt/slides/_rels/slide1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940D1A-BC9F-F34D-4721-BA86DB91C2AF}"/>
              </a:ext>
            </a:extLst>
          </p:cNvPr>
          <p:cNvSpPr>
            <a:spLocks noGrp="1"/>
          </p:cNvSpPr>
          <p:nvPr>
            <p:ph type="body" sz="quarter" idx="13"/>
          </p:nvPr>
        </p:nvSpPr>
        <p:spPr>
          <a:xfrm>
            <a:off x="0" y="2596238"/>
            <a:ext cx="7166664" cy="1861628"/>
          </a:xfrm>
        </p:spPr>
        <p:txBody>
          <a:bodyPr>
            <a:noAutofit/>
          </a:bodyPr>
          <a:lstStyle/>
          <a:p>
            <a:r>
              <a:rPr lang="en-US" sz="2400" dirty="0">
                <a:latin typeface="+mn-lt"/>
              </a:rPr>
              <a:t>Math 7 B</a:t>
            </a:r>
          </a:p>
          <a:p>
            <a:br>
              <a:rPr lang="en-US" sz="2400" dirty="0">
                <a:latin typeface="+mn-lt"/>
              </a:rPr>
            </a:br>
            <a:r>
              <a:rPr lang="en-US" sz="2400" dirty="0">
                <a:latin typeface="+mn-lt"/>
              </a:rPr>
              <a:t>Unit 3: Angle Pairs</a:t>
            </a:r>
          </a:p>
          <a:p>
            <a:br>
              <a:rPr lang="en-US" sz="2400" dirty="0">
                <a:latin typeface="+mn-lt"/>
              </a:rPr>
            </a:br>
            <a:r>
              <a:rPr lang="en-US" sz="2400" dirty="0">
                <a:latin typeface="+mn-lt"/>
              </a:rPr>
              <a:t>Lesson 7: Solve Equations with Supplementary Angles</a:t>
            </a:r>
          </a:p>
        </p:txBody>
      </p:sp>
      <p:pic>
        <p:nvPicPr>
          <p:cNvPr id="2" name="Picture 1">
            <a:extLst>
              <a:ext uri="{FF2B5EF4-FFF2-40B4-BE49-F238E27FC236}">
                <a16:creationId xmlns:a16="http://schemas.microsoft.com/office/drawing/2014/main" id="{E048701A-1E18-1A33-CD89-624BCB3DB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4" y="295286"/>
            <a:ext cx="3351543" cy="1177569"/>
          </a:xfrm>
          <a:prstGeom prst="rect">
            <a:avLst/>
          </a:prstGeom>
        </p:spPr>
      </p:pic>
    </p:spTree>
    <p:extLst>
      <p:ext uri="{BB962C8B-B14F-4D97-AF65-F5344CB8AC3E}">
        <p14:creationId xmlns:p14="http://schemas.microsoft.com/office/powerpoint/2010/main" val="147228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E762-0C17-344C-2A81-A3A14966A572}"/>
              </a:ext>
            </a:extLst>
          </p:cNvPr>
          <p:cNvSpPr>
            <a:spLocks noGrp="1"/>
          </p:cNvSpPr>
          <p:nvPr>
            <p:ph type="title"/>
          </p:nvPr>
        </p:nvSpPr>
        <p:spPr>
          <a:xfrm>
            <a:off x="1117600" y="908152"/>
            <a:ext cx="3306618" cy="892939"/>
          </a:xfrm>
        </p:spPr>
        <p:txBody>
          <a:bodyPr>
            <a:normAutofit/>
          </a:bodyPr>
          <a:lstStyle/>
          <a:p>
            <a:r>
              <a:rPr lang="en-US" dirty="0"/>
              <a:t>Conclusion</a:t>
            </a:r>
          </a:p>
        </p:txBody>
      </p:sp>
      <p:sp>
        <p:nvSpPr>
          <p:cNvPr id="3" name="Content Placeholder 2">
            <a:extLst>
              <a:ext uri="{FF2B5EF4-FFF2-40B4-BE49-F238E27FC236}">
                <a16:creationId xmlns:a16="http://schemas.microsoft.com/office/drawing/2014/main" id="{5AC17417-C585-8280-63A4-B8F2C6C662C7}"/>
              </a:ext>
            </a:extLst>
          </p:cNvPr>
          <p:cNvSpPr>
            <a:spLocks noGrp="1"/>
          </p:cNvSpPr>
          <p:nvPr>
            <p:ph idx="1"/>
          </p:nvPr>
        </p:nvSpPr>
        <p:spPr>
          <a:xfrm>
            <a:off x="293914" y="2593074"/>
            <a:ext cx="7108372" cy="3579126"/>
          </a:xfrm>
        </p:spPr>
        <p:txBody>
          <a:bodyPr>
            <a:noAutofit/>
          </a:bodyPr>
          <a:lstStyle/>
          <a:p>
            <a:pPr>
              <a:lnSpc>
                <a:spcPct val="110000"/>
              </a:lnSpc>
            </a:pPr>
            <a:r>
              <a:rPr lang="en-US" sz="2400"/>
              <a:t>Supplementary angles are two angles whose measures add up to 180 degrees</a:t>
            </a:r>
          </a:p>
          <a:p>
            <a:pPr>
              <a:lnSpc>
                <a:spcPct val="110000"/>
              </a:lnSpc>
            </a:pPr>
            <a:r>
              <a:rPr lang="en-US" sz="2400"/>
              <a:t>To solve for the missing angle measurement, we can set up an equation to solve for the missing angle</a:t>
            </a:r>
          </a:p>
          <a:p>
            <a:pPr>
              <a:lnSpc>
                <a:spcPct val="110000"/>
              </a:lnSpc>
            </a:pPr>
            <a:r>
              <a:rPr lang="en-US" sz="2400"/>
              <a:t>In construction, supplementary angles are used to make sure that the angles of the building are correct</a:t>
            </a:r>
          </a:p>
        </p:txBody>
      </p:sp>
      <p:pic>
        <p:nvPicPr>
          <p:cNvPr id="7" name="Graphic 6" descr="Ruler">
            <a:extLst>
              <a:ext uri="{FF2B5EF4-FFF2-40B4-BE49-F238E27FC236}">
                <a16:creationId xmlns:a16="http://schemas.microsoft.com/office/drawing/2014/main" id="{3EADD333-7047-87D1-A8D5-FE08DE7A66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04457" y="2593075"/>
            <a:ext cx="3583888" cy="3583888"/>
          </a:xfrm>
          <a:prstGeom prst="rect">
            <a:avLst/>
          </a:prstGeom>
        </p:spPr>
      </p:pic>
    </p:spTree>
    <p:extLst>
      <p:ext uri="{BB962C8B-B14F-4D97-AF65-F5344CB8AC3E}">
        <p14:creationId xmlns:p14="http://schemas.microsoft.com/office/powerpoint/2010/main" val="2752191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E0A8-B519-6A17-BF73-06D7CA26A400}"/>
              </a:ext>
            </a:extLst>
          </p:cNvPr>
          <p:cNvSpPr>
            <a:spLocks noGrp="1"/>
          </p:cNvSpPr>
          <p:nvPr>
            <p:ph type="title"/>
          </p:nvPr>
        </p:nvSpPr>
        <p:spPr/>
        <p:txBody>
          <a:bodyPr/>
          <a:lstStyle/>
          <a:p>
            <a:r>
              <a:rPr lang="en-US"/>
              <a:t>Key Words</a:t>
            </a:r>
          </a:p>
        </p:txBody>
      </p:sp>
      <p:sp>
        <p:nvSpPr>
          <p:cNvPr id="3" name="Content Placeholder 2">
            <a:extLst>
              <a:ext uri="{FF2B5EF4-FFF2-40B4-BE49-F238E27FC236}">
                <a16:creationId xmlns:a16="http://schemas.microsoft.com/office/drawing/2014/main" id="{442F1A44-09F8-63E7-EA9B-B14AB9E78048}"/>
              </a:ext>
            </a:extLst>
          </p:cNvPr>
          <p:cNvSpPr>
            <a:spLocks noGrp="1"/>
          </p:cNvSpPr>
          <p:nvPr>
            <p:ph idx="1"/>
          </p:nvPr>
        </p:nvSpPr>
        <p:spPr/>
        <p:txBody>
          <a:bodyPr/>
          <a:lstStyle/>
          <a:p>
            <a:r>
              <a:rPr lang="en-US" b="1"/>
              <a:t>equation</a:t>
            </a:r>
            <a:r>
              <a:rPr lang="en-US"/>
              <a:t> – a mathematical statement showing that two quantities or expressions are equal</a:t>
            </a:r>
          </a:p>
          <a:p>
            <a:r>
              <a:rPr lang="en-US" b="1"/>
              <a:t>supplementary angles </a:t>
            </a:r>
            <a:r>
              <a:rPr lang="en-US"/>
              <a:t>– two angles whose measures add up to 180 degrees</a:t>
            </a:r>
          </a:p>
        </p:txBody>
      </p:sp>
    </p:spTree>
    <p:extLst>
      <p:ext uri="{BB962C8B-B14F-4D97-AF65-F5344CB8AC3E}">
        <p14:creationId xmlns:p14="http://schemas.microsoft.com/office/powerpoint/2010/main" val="398416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E902A-4D99-0F6D-CF39-0886D698F308}"/>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Identifying Supplementary Angles</a:t>
            </a:r>
          </a:p>
        </p:txBody>
      </p:sp>
      <p:pic>
        <p:nvPicPr>
          <p:cNvPr id="5" name="Content Placeholder 4" descr="Close-up of eaves of wooden house">
            <a:extLst>
              <a:ext uri="{FF2B5EF4-FFF2-40B4-BE49-F238E27FC236}">
                <a16:creationId xmlns:a16="http://schemas.microsoft.com/office/drawing/2014/main" id="{DFE35EAA-960B-A679-EA13-1635C60982FB}"/>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6954" r="3" b="3"/>
          <a:stretch/>
        </p:blipFill>
        <p:spPr>
          <a:xfrm>
            <a:off x="7924800" y="0"/>
            <a:ext cx="4267200" cy="6870700"/>
          </a:xfrm>
          <a:prstGeom prst="rect">
            <a:avLst/>
          </a:prstGeom>
        </p:spPr>
      </p:pic>
      <p:sp>
        <p:nvSpPr>
          <p:cNvPr id="4" name="Content Placeholder 3">
            <a:extLst>
              <a:ext uri="{FF2B5EF4-FFF2-40B4-BE49-F238E27FC236}">
                <a16:creationId xmlns:a16="http://schemas.microsoft.com/office/drawing/2014/main" id="{F7CBBC59-D6B7-A45D-8F23-4B384403A86A}"/>
              </a:ext>
            </a:extLst>
          </p:cNvPr>
          <p:cNvSpPr>
            <a:spLocks noGrp="1"/>
          </p:cNvSpPr>
          <p:nvPr>
            <p:ph sz="half" idx="4294967295"/>
          </p:nvPr>
        </p:nvSpPr>
        <p:spPr>
          <a:xfrm>
            <a:off x="369258" y="2933700"/>
            <a:ext cx="6096000" cy="4033838"/>
          </a:xfrm>
        </p:spPr>
        <p:txBody>
          <a:bodyPr vert="horz" lIns="91440" tIns="45720" rIns="91440" bIns="45720" rtlCol="0">
            <a:normAutofit/>
          </a:bodyPr>
          <a:lstStyle/>
          <a:p>
            <a:r>
              <a:rPr lang="en-US" dirty="0"/>
              <a:t>Supplementary angles are two angles that add up to 180 degrees</a:t>
            </a:r>
          </a:p>
          <a:p>
            <a:r>
              <a:rPr lang="en-US" dirty="0"/>
              <a:t>If two angles are known to be supplementary angles and you know the measure of one, you can determine the measure of the other angle by subtracting the known angle from 180 degrees</a:t>
            </a:r>
          </a:p>
        </p:txBody>
      </p:sp>
      <p:pic>
        <p:nvPicPr>
          <p:cNvPr id="3" name="Picture 2" descr="Complementary And Supplementary Angles Quiz - Trivia &amp; Questions">
            <a:extLst>
              <a:ext uri="{FF2B5EF4-FFF2-40B4-BE49-F238E27FC236}">
                <a16:creationId xmlns:a16="http://schemas.microsoft.com/office/drawing/2014/main" id="{2DB63F0E-DCF2-DF71-DFD3-86A51E252F77}"/>
              </a:ext>
            </a:extLst>
          </p:cNvPr>
          <p:cNvPicPr>
            <a:picLocks noChangeAspect="1"/>
          </p:cNvPicPr>
          <p:nvPr/>
        </p:nvPicPr>
        <p:blipFill rotWithShape="1">
          <a:blip r:embed="rId4"/>
          <a:srcRect l="42739" r="-415" b="-847"/>
          <a:stretch/>
        </p:blipFill>
        <p:spPr>
          <a:xfrm>
            <a:off x="9148551" y="252735"/>
            <a:ext cx="2594389" cy="2224137"/>
          </a:xfrm>
          <a:prstGeom prst="rect">
            <a:avLst/>
          </a:prstGeom>
        </p:spPr>
      </p:pic>
    </p:spTree>
    <p:extLst>
      <p:ext uri="{BB962C8B-B14F-4D97-AF65-F5344CB8AC3E}">
        <p14:creationId xmlns:p14="http://schemas.microsoft.com/office/powerpoint/2010/main" val="2735751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997C-1B37-DE25-7EC7-0E6E0108E4CD}"/>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Supplementary Angles</a:t>
            </a:r>
          </a:p>
        </p:txBody>
      </p:sp>
      <p:sp>
        <p:nvSpPr>
          <p:cNvPr id="4" name="Content Placeholder 3">
            <a:extLst>
              <a:ext uri="{FF2B5EF4-FFF2-40B4-BE49-F238E27FC236}">
                <a16:creationId xmlns:a16="http://schemas.microsoft.com/office/drawing/2014/main" id="{1640A45E-2254-FB4B-473B-F71EF445A32F}"/>
              </a:ext>
            </a:extLst>
          </p:cNvPr>
          <p:cNvSpPr>
            <a:spLocks noGrp="1"/>
          </p:cNvSpPr>
          <p:nvPr>
            <p:ph idx="1"/>
          </p:nvPr>
        </p:nvSpPr>
        <p:spPr/>
        <p:txBody>
          <a:bodyPr vert="horz" lIns="91440" tIns="45720" rIns="91440" bIns="45720" rtlCol="0">
            <a:normAutofit/>
          </a:bodyPr>
          <a:lstStyle/>
          <a:p>
            <a:r>
              <a:rPr lang="en-US" dirty="0"/>
              <a:t>In this case, the line AD is a horizontal line, so the two angles are supplementary, meaning that they will add up to 180°. </a:t>
            </a:r>
          </a:p>
          <a:p>
            <a:r>
              <a:rPr lang="en-US" dirty="0"/>
              <a:t>To solve for the missing angle measurement x, write an equation: x°+42°=180°. </a:t>
            </a:r>
          </a:p>
          <a:p>
            <a:r>
              <a:rPr lang="en-US" dirty="0"/>
              <a:t>Solving this equation will reveal the value of x, which is the value of that angle.</a:t>
            </a:r>
          </a:p>
        </p:txBody>
      </p:sp>
      <p:pic>
        <p:nvPicPr>
          <p:cNvPr id="6" name="Picture 5">
            <a:extLst>
              <a:ext uri="{FF2B5EF4-FFF2-40B4-BE49-F238E27FC236}">
                <a16:creationId xmlns:a16="http://schemas.microsoft.com/office/drawing/2014/main" id="{4F1AD2AF-FD90-21FE-4DCC-33E876EFC447}"/>
              </a:ext>
            </a:extLst>
          </p:cNvPr>
          <p:cNvPicPr>
            <a:picLocks noChangeAspect="1"/>
          </p:cNvPicPr>
          <p:nvPr/>
        </p:nvPicPr>
        <p:blipFill>
          <a:blip r:embed="rId2"/>
          <a:stretch>
            <a:fillRect/>
          </a:stretch>
        </p:blipFill>
        <p:spPr>
          <a:xfrm>
            <a:off x="3911082" y="4563224"/>
            <a:ext cx="3075992" cy="1930184"/>
          </a:xfrm>
          <a:prstGeom prst="rect">
            <a:avLst/>
          </a:prstGeom>
        </p:spPr>
      </p:pic>
    </p:spTree>
    <p:extLst>
      <p:ext uri="{BB962C8B-B14F-4D97-AF65-F5344CB8AC3E}">
        <p14:creationId xmlns:p14="http://schemas.microsoft.com/office/powerpoint/2010/main" val="1687129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inding Unknown Angles | PBS LearningMedia">
            <a:extLst>
              <a:ext uri="{FF2B5EF4-FFF2-40B4-BE49-F238E27FC236}">
                <a16:creationId xmlns:a16="http://schemas.microsoft.com/office/drawing/2014/main" id="{E2C841CD-B22C-EF9C-4739-DB8ABBFB21EA}"/>
              </a:ext>
            </a:extLst>
          </p:cNvPr>
          <p:cNvPicPr>
            <a:picLocks noGrp="1" noChangeAspect="1"/>
          </p:cNvPicPr>
          <p:nvPr>
            <p:ph sz="half" idx="1"/>
          </p:nvPr>
        </p:nvPicPr>
        <p:blipFill rotWithShape="1">
          <a:blip r:embed="rId3"/>
          <a:stretch/>
        </p:blipFill>
        <p:spPr>
          <a:xfrm>
            <a:off x="362339" y="2387843"/>
            <a:ext cx="5181600" cy="2914650"/>
          </a:xfrm>
        </p:spPr>
      </p:pic>
      <p:sp>
        <p:nvSpPr>
          <p:cNvPr id="2" name="Title 1">
            <a:extLst>
              <a:ext uri="{FF2B5EF4-FFF2-40B4-BE49-F238E27FC236}">
                <a16:creationId xmlns:a16="http://schemas.microsoft.com/office/drawing/2014/main" id="{8AACA39F-9887-1298-F653-575511443357}"/>
              </a:ext>
            </a:extLst>
          </p:cNvPr>
          <p:cNvSpPr>
            <a:spLocks noGrp="1"/>
          </p:cNvSpPr>
          <p:nvPr>
            <p:ph type="title"/>
          </p:nvPr>
        </p:nvSpPr>
        <p:spPr/>
        <p:txBody>
          <a:bodyPr vert="horz" lIns="91440" tIns="45720" rIns="91440" bIns="45720" rtlCol="0" anchor="ctr">
            <a:normAutofit/>
          </a:bodyPr>
          <a:lstStyle/>
          <a:p>
            <a:r>
              <a:rPr lang="en-US" sz="3700" dirty="0"/>
              <a:t>Solving Problems with Supplementary Angles</a:t>
            </a:r>
          </a:p>
        </p:txBody>
      </p:sp>
      <p:sp>
        <p:nvSpPr>
          <p:cNvPr id="4" name="Content Placeholder 3">
            <a:extLst>
              <a:ext uri="{FF2B5EF4-FFF2-40B4-BE49-F238E27FC236}">
                <a16:creationId xmlns:a16="http://schemas.microsoft.com/office/drawing/2014/main" id="{AC378BB7-8086-CEB5-68DA-6D7ABCE4FF4B}"/>
              </a:ext>
            </a:extLst>
          </p:cNvPr>
          <p:cNvSpPr>
            <a:spLocks noGrp="1"/>
          </p:cNvSpPr>
          <p:nvPr>
            <p:ph sz="half" idx="13"/>
          </p:nvPr>
        </p:nvSpPr>
        <p:spPr>
          <a:xfrm>
            <a:off x="6386806" y="2387843"/>
            <a:ext cx="5181600" cy="2914650"/>
          </a:xfrm>
        </p:spPr>
        <p:txBody>
          <a:bodyPr vert="horz" lIns="91440" tIns="45720" rIns="91440" bIns="45720" rtlCol="0">
            <a:normAutofit/>
          </a:bodyPr>
          <a:lstStyle/>
          <a:p>
            <a:r>
              <a:rPr lang="en-US" dirty="0"/>
              <a:t>Using the fact that supplementary angles add up to 180 degrees, we can solve problems involving unknown angles</a:t>
            </a:r>
          </a:p>
          <a:p>
            <a:r>
              <a:rPr lang="en-US" dirty="0"/>
              <a:t>When working with supplementary angles, we can set up an equation to solve for the missing angle</a:t>
            </a:r>
          </a:p>
        </p:txBody>
      </p:sp>
    </p:spTree>
    <p:extLst>
      <p:ext uri="{BB962C8B-B14F-4D97-AF65-F5344CB8AC3E}">
        <p14:creationId xmlns:p14="http://schemas.microsoft.com/office/powerpoint/2010/main" val="53524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1EDE-7968-5081-56D2-7B172EA07A20}"/>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Example Problem</a:t>
            </a:r>
          </a:p>
        </p:txBody>
      </p:sp>
      <p:sp>
        <p:nvSpPr>
          <p:cNvPr id="20" name="Content Placeholder 19">
            <a:extLst>
              <a:ext uri="{FF2B5EF4-FFF2-40B4-BE49-F238E27FC236}">
                <a16:creationId xmlns:a16="http://schemas.microsoft.com/office/drawing/2014/main" id="{9DCB0F8C-3880-760B-964B-8C6B719394F0}"/>
              </a:ext>
            </a:extLst>
          </p:cNvPr>
          <p:cNvSpPr>
            <a:spLocks noGrp="1"/>
          </p:cNvSpPr>
          <p:nvPr>
            <p:ph idx="1"/>
          </p:nvPr>
        </p:nvSpPr>
        <p:spPr/>
        <p:txBody>
          <a:bodyPr vert="horz" lIns="91440" tIns="45720" rIns="91440" bIns="45720" rtlCol="0">
            <a:normAutofit/>
          </a:bodyPr>
          <a:lstStyle/>
          <a:p>
            <a:pPr marL="0" indent="0">
              <a:buNone/>
            </a:pPr>
            <a:r>
              <a:rPr lang="en-US"/>
              <a:t>In the image, ∠ABC and ∠CBD are supplementary. That means that their measures will add up to 180°. Using this fact, you can determine the value of the missing angle by setting up and solving an equation:</a:t>
            </a:r>
          </a:p>
          <a:p>
            <a:pPr marL="0" indent="0">
              <a:buNone/>
            </a:pPr>
            <a:r>
              <a:rPr lang="en-US"/>
              <a:t>x + 42° = 180° </a:t>
            </a:r>
            <a:r>
              <a:rPr lang="en-US">
                <a:sym typeface="Wingdings" panose="05000000000000000000" pitchFamily="2" charset="2"/>
              </a:rPr>
              <a:t> Set up the equation to equal 180</a:t>
            </a:r>
            <a:r>
              <a:rPr lang="en-US"/>
              <a:t>°</a:t>
            </a:r>
          </a:p>
          <a:p>
            <a:pPr marL="0" indent="0">
              <a:buNone/>
            </a:pPr>
            <a:r>
              <a:rPr lang="en-US"/>
              <a:t>x + 42° - 42° = 180° - 42° </a:t>
            </a:r>
            <a:r>
              <a:rPr lang="en-US">
                <a:sym typeface="Wingdings" panose="05000000000000000000" pitchFamily="2" charset="2"/>
              </a:rPr>
              <a:t> Subtract 42</a:t>
            </a:r>
            <a:r>
              <a:rPr lang="en-US"/>
              <a:t>° from each side</a:t>
            </a:r>
          </a:p>
          <a:p>
            <a:pPr marL="0" indent="0">
              <a:buNone/>
            </a:pPr>
            <a:r>
              <a:rPr lang="en-US"/>
              <a:t>x = 138°</a:t>
            </a:r>
          </a:p>
          <a:p>
            <a:pPr marL="0" indent="0">
              <a:buNone/>
            </a:pPr>
            <a:r>
              <a:rPr lang="en-US"/>
              <a:t>The value of the unknown angle is 138°.</a:t>
            </a:r>
          </a:p>
        </p:txBody>
      </p:sp>
      <p:pic>
        <p:nvPicPr>
          <p:cNvPr id="15" name="Picture 14">
            <a:extLst>
              <a:ext uri="{FF2B5EF4-FFF2-40B4-BE49-F238E27FC236}">
                <a16:creationId xmlns:a16="http://schemas.microsoft.com/office/drawing/2014/main" id="{86A1FCE7-B090-1398-4BE3-15F532813BDF}"/>
              </a:ext>
            </a:extLst>
          </p:cNvPr>
          <p:cNvPicPr>
            <a:picLocks noChangeAspect="1"/>
          </p:cNvPicPr>
          <p:nvPr/>
        </p:nvPicPr>
        <p:blipFill>
          <a:blip r:embed="rId3"/>
          <a:stretch>
            <a:fillRect/>
          </a:stretch>
        </p:blipFill>
        <p:spPr>
          <a:xfrm>
            <a:off x="7347858" y="2752565"/>
            <a:ext cx="4572000" cy="3108959"/>
          </a:xfrm>
          <a:prstGeom prst="rect">
            <a:avLst/>
          </a:prstGeom>
        </p:spPr>
      </p:pic>
    </p:spTree>
    <p:extLst>
      <p:ext uri="{BB962C8B-B14F-4D97-AF65-F5344CB8AC3E}">
        <p14:creationId xmlns:p14="http://schemas.microsoft.com/office/powerpoint/2010/main" val="4013973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A2FB0-3A01-19CD-7D98-E19AC0FDFDE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CCBE89E-9F4C-2B99-939B-3DEACC039881}"/>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417AAE4F-1229-BB1A-B2E7-832D096C5784}"/>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206F53D9-11DF-B36A-9894-69662A4CDD63}"/>
              </a:ext>
            </a:extLst>
          </p:cNvPr>
          <p:cNvSpPr>
            <a:spLocks noGrp="1"/>
          </p:cNvSpPr>
          <p:nvPr>
            <p:ph type="title" idx="4294967295"/>
          </p:nvPr>
        </p:nvSpPr>
        <p:spPr>
          <a:xfrm>
            <a:off x="0" y="511175"/>
            <a:ext cx="4747491" cy="1155700"/>
          </a:xfrm>
        </p:spPr>
        <p:txBody>
          <a:bodyPr vert="horz" lIns="91440" tIns="45720" rIns="91440" bIns="45720" rtlCol="0" anchor="ctr">
            <a:normAutofit/>
          </a:bodyPr>
          <a:lstStyle/>
          <a:p>
            <a:pPr>
              <a:lnSpc>
                <a:spcPct val="100000"/>
              </a:lnSpc>
            </a:pPr>
            <a:r>
              <a:rPr lang="en-US" dirty="0"/>
              <a:t>Practice Problem</a:t>
            </a:r>
          </a:p>
        </p:txBody>
      </p:sp>
      <p:pic>
        <p:nvPicPr>
          <p:cNvPr id="5" name="Picture 4" descr="A diagram of a mathematical equation&#10;&#10;Description automatically generated">
            <a:extLst>
              <a:ext uri="{FF2B5EF4-FFF2-40B4-BE49-F238E27FC236}">
                <a16:creationId xmlns:a16="http://schemas.microsoft.com/office/drawing/2014/main" id="{F64353B1-83C4-C0D3-B9AD-45501499AA7F}"/>
              </a:ext>
            </a:extLst>
          </p:cNvPr>
          <p:cNvPicPr>
            <a:picLocks noChangeAspect="1"/>
          </p:cNvPicPr>
          <p:nvPr/>
        </p:nvPicPr>
        <p:blipFill>
          <a:blip r:embed="rId3"/>
          <a:stretch>
            <a:fillRect/>
          </a:stretch>
        </p:blipFill>
        <p:spPr>
          <a:xfrm>
            <a:off x="178700" y="2281166"/>
            <a:ext cx="6648450" cy="4229100"/>
          </a:xfrm>
          <a:prstGeom prst="rect">
            <a:avLst/>
          </a:prstGeom>
        </p:spPr>
      </p:pic>
    </p:spTree>
    <p:extLst>
      <p:ext uri="{BB962C8B-B14F-4D97-AF65-F5344CB8AC3E}">
        <p14:creationId xmlns:p14="http://schemas.microsoft.com/office/powerpoint/2010/main" val="27306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D29E-6CDB-D338-F0E6-5782E556A0BA}"/>
              </a:ext>
            </a:extLst>
          </p:cNvPr>
          <p:cNvSpPr>
            <a:spLocks noGrp="1"/>
          </p:cNvSpPr>
          <p:nvPr>
            <p:ph type="title"/>
          </p:nvPr>
        </p:nvSpPr>
        <p:spPr/>
        <p:txBody>
          <a:bodyPr vert="horz" lIns="91440" tIns="45720" rIns="91440" bIns="45720" rtlCol="0" anchor="b">
            <a:normAutofit fontScale="90000"/>
          </a:bodyPr>
          <a:lstStyle/>
          <a:p>
            <a:pPr>
              <a:lnSpc>
                <a:spcPct val="100000"/>
              </a:lnSpc>
            </a:pPr>
            <a:r>
              <a:rPr lang="en-US" sz="4800" dirty="0"/>
              <a:t>Solution</a:t>
            </a:r>
          </a:p>
        </p:txBody>
      </p:sp>
      <p:pic>
        <p:nvPicPr>
          <p:cNvPr id="5" name="Content Placeholder 4">
            <a:extLst>
              <a:ext uri="{FF2B5EF4-FFF2-40B4-BE49-F238E27FC236}">
                <a16:creationId xmlns:a16="http://schemas.microsoft.com/office/drawing/2014/main" id="{CEDDF780-D6A7-55AB-691D-73BA99F06CF0}"/>
              </a:ext>
            </a:extLst>
          </p:cNvPr>
          <p:cNvPicPr>
            <a:picLocks noGrp="1" noChangeAspect="1"/>
          </p:cNvPicPr>
          <p:nvPr>
            <p:ph idx="1"/>
          </p:nvPr>
        </p:nvPicPr>
        <p:blipFill>
          <a:blip r:embed="rId2"/>
          <a:stretch>
            <a:fillRect/>
          </a:stretch>
        </p:blipFill>
        <p:spPr>
          <a:xfrm>
            <a:off x="4544585" y="778535"/>
            <a:ext cx="6125430" cy="1914792"/>
          </a:xfrm>
          <a:prstGeom prst="rect">
            <a:avLst/>
          </a:prstGeom>
        </p:spPr>
      </p:pic>
      <p:pic>
        <p:nvPicPr>
          <p:cNvPr id="6" name="Content Placeholder 5" descr="A white background with black text&#10;&#10;Description automatically generated">
            <a:extLst>
              <a:ext uri="{FF2B5EF4-FFF2-40B4-BE49-F238E27FC236}">
                <a16:creationId xmlns:a16="http://schemas.microsoft.com/office/drawing/2014/main" id="{185CF503-4F1C-8551-8212-7B483F93A0F6}"/>
              </a:ext>
            </a:extLst>
          </p:cNvPr>
          <p:cNvPicPr>
            <a:picLocks noGrp="1" noChangeAspect="1"/>
          </p:cNvPicPr>
          <p:nvPr>
            <p:ph sz="half" idx="4294967295"/>
          </p:nvPr>
        </p:nvPicPr>
        <p:blipFill>
          <a:blip r:embed="rId3"/>
          <a:stretch>
            <a:fillRect/>
          </a:stretch>
        </p:blipFill>
        <p:spPr>
          <a:xfrm>
            <a:off x="5124450" y="3238500"/>
            <a:ext cx="5638799" cy="2494834"/>
          </a:xfrm>
          <a:prstGeom prst="rect">
            <a:avLst/>
          </a:prstGeom>
        </p:spPr>
      </p:pic>
    </p:spTree>
    <p:extLst>
      <p:ext uri="{BB962C8B-B14F-4D97-AF65-F5344CB8AC3E}">
        <p14:creationId xmlns:p14="http://schemas.microsoft.com/office/powerpoint/2010/main" val="1722027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3FD6-C90E-C217-84AC-4E2199E67C0A}"/>
              </a:ext>
            </a:extLst>
          </p:cNvPr>
          <p:cNvSpPr>
            <a:spLocks noGrp="1"/>
          </p:cNvSpPr>
          <p:nvPr>
            <p:ph type="title"/>
          </p:nvPr>
        </p:nvSpPr>
        <p:spPr/>
        <p:txBody>
          <a:bodyPr vert="horz" lIns="91440" tIns="45720" rIns="91440" bIns="45720" rtlCol="0" anchor="ctr">
            <a:noAutofit/>
          </a:bodyPr>
          <a:lstStyle/>
          <a:p>
            <a:r>
              <a:rPr lang="en-US" sz="3600" dirty="0"/>
              <a:t>Real-World Application of Supplementary Angles</a:t>
            </a:r>
          </a:p>
        </p:txBody>
      </p:sp>
      <p:pic>
        <p:nvPicPr>
          <p:cNvPr id="5" name="Content Placeholder 4" descr="Construction workers celebrating">
            <a:extLst>
              <a:ext uri="{FF2B5EF4-FFF2-40B4-BE49-F238E27FC236}">
                <a16:creationId xmlns:a16="http://schemas.microsoft.com/office/drawing/2014/main" id="{30600F24-70DC-AF79-9812-F9ADAA1921F5}"/>
              </a:ext>
            </a:extLst>
          </p:cNvPr>
          <p:cNvPicPr>
            <a:picLocks noGrp="1" noChangeAspect="1"/>
          </p:cNvPicPr>
          <p:nvPr>
            <p:ph idx="1"/>
          </p:nvPr>
        </p:nvPicPr>
        <p:blipFill rotWithShape="1">
          <a:blip r:embed="rId3"/>
          <a:stretch/>
        </p:blipFill>
        <p:spPr>
          <a:xfrm>
            <a:off x="6897229" y="2457054"/>
            <a:ext cx="5175720" cy="3449638"/>
          </a:xfrm>
          <a:prstGeom prst="rect">
            <a:avLst/>
          </a:prstGeom>
        </p:spPr>
      </p:pic>
      <p:sp>
        <p:nvSpPr>
          <p:cNvPr id="4" name="Content Placeholder 3">
            <a:extLst>
              <a:ext uri="{FF2B5EF4-FFF2-40B4-BE49-F238E27FC236}">
                <a16:creationId xmlns:a16="http://schemas.microsoft.com/office/drawing/2014/main" id="{99EE95AA-BB48-50D2-D421-9A1244AFBBB6}"/>
              </a:ext>
            </a:extLst>
          </p:cNvPr>
          <p:cNvSpPr>
            <a:spLocks noGrp="1"/>
          </p:cNvSpPr>
          <p:nvPr>
            <p:ph sz="half" idx="4294967295"/>
          </p:nvPr>
        </p:nvSpPr>
        <p:spPr>
          <a:xfrm>
            <a:off x="286616" y="2262910"/>
            <a:ext cx="6346825" cy="3837926"/>
          </a:xfrm>
        </p:spPr>
        <p:txBody>
          <a:bodyPr vert="horz" lIns="91440" tIns="45720" rIns="91440" bIns="45720" rtlCol="0" anchor="t">
            <a:normAutofit/>
          </a:bodyPr>
          <a:lstStyle/>
          <a:p>
            <a:r>
              <a:rPr lang="en-US" dirty="0"/>
              <a:t>In construction, supplementary angles are used to make sure that the angles of the building are correct</a:t>
            </a:r>
          </a:p>
          <a:p>
            <a:r>
              <a:rPr lang="en-US" dirty="0"/>
              <a:t>Supplementary angles are also used in navigation to help determine directions</a:t>
            </a:r>
          </a:p>
          <a:p>
            <a:r>
              <a:rPr lang="en-US" dirty="0"/>
              <a:t>Supplementary angles are used in design and layout of various objects, such as furniture and buildings</a:t>
            </a:r>
          </a:p>
        </p:txBody>
      </p:sp>
    </p:spTree>
    <p:extLst>
      <p:ext uri="{BB962C8B-B14F-4D97-AF65-F5344CB8AC3E}">
        <p14:creationId xmlns:p14="http://schemas.microsoft.com/office/powerpoint/2010/main" val="539419577"/>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80463A-16D4-4032-87CA-7A0A7F5F122A}">
  <ds:schemaRefs>
    <ds:schemaRef ds:uri="http://schemas.microsoft.com/sharepoint/v3/contenttype/forms"/>
  </ds:schemaRefs>
</ds:datastoreItem>
</file>

<file path=customXml/itemProps2.xml><?xml version="1.0" encoding="utf-8"?>
<ds:datastoreItem xmlns:ds="http://schemas.openxmlformats.org/officeDocument/2006/customXml" ds:itemID="{33485EBF-20F4-4D25-BC66-4E5363641304}">
  <ds:schemaRefs>
    <ds:schemaRef ds:uri="1d252d0b-cd19-4c95-9ea0-58e2e745ab15"/>
    <ds:schemaRef ds:uri="bcd61488-c322-43d0-89b6-881a41f9ed0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A53B323-2E5A-4E3A-9415-0A41B6FA3FBA}">
  <ds:schemaRefs>
    <ds:schemaRef ds:uri="1d252d0b-cd19-4c95-9ea0-58e2e745ab15"/>
    <ds:schemaRef ds:uri="bcd61488-c322-43d0-89b6-881a41f9ed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Pearson Theme</Template>
  <TotalTime>0</TotalTime>
  <Words>834</Words>
  <Application>Microsoft Office PowerPoint</Application>
  <PresentationFormat>Widescreen</PresentationFormat>
  <Paragraphs>45</Paragraphs>
  <Slides>11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Open Sans Light</vt:lpstr>
      <vt:lpstr>Open Sans Semibold</vt:lpstr>
      <vt:lpstr>Pearson Theme</vt:lpstr>
      <vt:lpstr>PowerPoint Presentation</vt:lpstr>
      <vt:lpstr>Key Words</vt:lpstr>
      <vt:lpstr>Identifying Supplementary Angles</vt:lpstr>
      <vt:lpstr>Supplementary Angles</vt:lpstr>
      <vt:lpstr>Solving Problems with Supplementary Angles</vt:lpstr>
      <vt:lpstr>Example Problem</vt:lpstr>
      <vt:lpstr>Practice Problem</vt:lpstr>
      <vt:lpstr>Solution</vt:lpstr>
      <vt:lpstr>Real-World Application of Supplementary Angles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7 B Unit 3: Angle Pairs Lesson 7: Solve Equations with Supplementary Angles</dc:title>
  <dc:creator>Maureen Schilpp</dc:creator>
  <cp:lastModifiedBy>Rachel Murray</cp:lastModifiedBy>
  <cp:revision>3</cp:revision>
  <dcterms:created xsi:type="dcterms:W3CDTF">2024-01-17T19:22:06Z</dcterms:created>
  <dcterms:modified xsi:type="dcterms:W3CDTF">2024-01-21T20:34:15Z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