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16"/>
  </p:notesMasterIdLst>
  <p:sldIdLst>
    <p:sldId id="256" r:id="rId5"/>
    <p:sldId id="265" r:id="rId6"/>
    <p:sldId id="257" r:id="rId7"/>
    <p:sldId id="262" r:id="rId8"/>
    <p:sldId id="258" r:id="rId9"/>
    <p:sldId id="259" r:id="rId10"/>
    <p:sldId id="260" r:id="rId11"/>
    <p:sldId id="261" r:id="rId12"/>
    <p:sldId id="263" r:id="rId13"/>
    <p:sldId id="264" r:id="rId14"/>
    <p:sldId id="30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DF5B41-7FAE-9D71-3111-955D01F1B3C0}" v="4" dt="2024-01-16T19:07:04.6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95" d="100"/>
          <a:sy n="95" d="100"/>
        </p:scale>
        <p:origin x="72" y="5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778D15-78EA-49B0-B064-87B83DE0E17D}" type="datetimeFigureOut">
              <a:t>1/21/2024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5CEFEF-B2A0-4EFD-A6A5-D084F6C1D158}" type="slidenum">
              <a:t>‹#›</a:t>
            </a:fld>
            <a:endParaRPr lang="en-US"/>
          </a:p>
        </p:txBody>
      </p:sp>
    </p:spTree>
    <p:extLst>
      <p:ext uri="{BB962C8B-B14F-4D97-AF65-F5344CB8AC3E}">
        <p14:creationId xmlns:p14="http://schemas.microsoft.com/office/powerpoint/2010/main" val="39014011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Hello everyone, in this presentation, we will be learning how to solve problems involving the area of composite two-dimensional shapes made of polygons. We will start with the definition of composite shapes and give examples of composite shapes.</a:t>
            </a:r>
          </a:p>
        </p:txBody>
      </p:sp>
      <p:sp>
        <p:nvSpPr>
          <p:cNvPr id="4" name="Slide Number Placeholder 3"/>
          <p:cNvSpPr>
            <a:spLocks noGrp="1"/>
          </p:cNvSpPr>
          <p:nvPr>
            <p:ph type="sldNum" sz="quarter" idx="5"/>
          </p:nvPr>
        </p:nvSpPr>
        <p:spPr/>
        <p:txBody>
          <a:bodyPr/>
          <a:lstStyle/>
          <a:p>
            <a:fld id="{7DA73CF2-4EB4-4ECF-BC99-AC9663F0E49C}" type="slidenum">
              <a:t>1</a:t>
            </a:fld>
            <a:endParaRPr lang="en-US"/>
          </a:p>
        </p:txBody>
      </p:sp>
    </p:spTree>
    <p:extLst>
      <p:ext uri="{BB962C8B-B14F-4D97-AF65-F5344CB8AC3E}">
        <p14:creationId xmlns:p14="http://schemas.microsoft.com/office/powerpoint/2010/main" val="4080074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composite shape is a shape made up of two or more two-dimensional shapes. In other words, it is a shape made up of other shapes. This is also known as a compound shape. Composite shapes can be made up of polygons or other shapes like circles. Let us look at examples of composite shapes.</a:t>
            </a:r>
          </a:p>
        </p:txBody>
      </p:sp>
      <p:sp>
        <p:nvSpPr>
          <p:cNvPr id="4" name="Slide Number Placeholder 3"/>
          <p:cNvSpPr>
            <a:spLocks noGrp="1"/>
          </p:cNvSpPr>
          <p:nvPr>
            <p:ph type="sldNum" sz="quarter" idx="5"/>
          </p:nvPr>
        </p:nvSpPr>
        <p:spPr/>
        <p:txBody>
          <a:bodyPr/>
          <a:lstStyle/>
          <a:p>
            <a:fld id="{7DA73CF2-4EB4-4ECF-BC99-AC9663F0E49C}" type="slidenum">
              <a:t>3</a:t>
            </a:fld>
            <a:endParaRPr lang="en-US"/>
          </a:p>
        </p:txBody>
      </p:sp>
    </p:spTree>
    <p:extLst>
      <p:ext uri="{BB962C8B-B14F-4D97-AF65-F5344CB8AC3E}">
        <p14:creationId xmlns:p14="http://schemas.microsoft.com/office/powerpoint/2010/main" val="1467845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Real-world examples of composite shapes can be found in a variety of situations including landscaping, sports fields, and playgrounds.</a:t>
            </a:r>
          </a:p>
        </p:txBody>
      </p:sp>
      <p:sp>
        <p:nvSpPr>
          <p:cNvPr id="4" name="Slide Number Placeholder 3"/>
          <p:cNvSpPr>
            <a:spLocks noGrp="1"/>
          </p:cNvSpPr>
          <p:nvPr>
            <p:ph type="sldNum" sz="quarter" idx="5"/>
          </p:nvPr>
        </p:nvSpPr>
        <p:spPr/>
        <p:txBody>
          <a:bodyPr/>
          <a:lstStyle/>
          <a:p>
            <a:fld id="{075CEFEF-B2A0-4EFD-A6A5-D084F6C1D158}" type="slidenum">
              <a:t>4</a:t>
            </a:fld>
            <a:endParaRPr lang="en-US"/>
          </a:p>
        </p:txBody>
      </p:sp>
    </p:spTree>
    <p:extLst>
      <p:ext uri="{BB962C8B-B14F-4D97-AF65-F5344CB8AC3E}">
        <p14:creationId xmlns:p14="http://schemas.microsoft.com/office/powerpoint/2010/main" val="4177241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some examples of composite shapes. We have a rectangle with a semicircle on top, a triangle with a rectangle on the bottom, and a circle with a rectangle on the side. Notice that each of these shapes is made up of two or more other shapes. Now, let us learn how to find the area of these composite shapes.</a:t>
            </a:r>
          </a:p>
        </p:txBody>
      </p:sp>
      <p:sp>
        <p:nvSpPr>
          <p:cNvPr id="4" name="Slide Number Placeholder 3"/>
          <p:cNvSpPr>
            <a:spLocks noGrp="1"/>
          </p:cNvSpPr>
          <p:nvPr>
            <p:ph type="sldNum" sz="quarter" idx="5"/>
          </p:nvPr>
        </p:nvSpPr>
        <p:spPr/>
        <p:txBody>
          <a:bodyPr/>
          <a:lstStyle/>
          <a:p>
            <a:fld id="{7DA73CF2-4EB4-4ECF-BC99-AC9663F0E49C}" type="slidenum">
              <a:t>5</a:t>
            </a:fld>
            <a:endParaRPr lang="en-US"/>
          </a:p>
        </p:txBody>
      </p:sp>
    </p:spTree>
    <p:extLst>
      <p:ext uri="{BB962C8B-B14F-4D97-AF65-F5344CB8AC3E}">
        <p14:creationId xmlns:p14="http://schemas.microsoft.com/office/powerpoint/2010/main" val="3776701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find the area of a composite shape, we need to break it down into smaller shapes, find the area of each smaller shape, and then add the areas of all the smaller shapes together. Let us go through an example to better understand this process.</a:t>
            </a:r>
          </a:p>
        </p:txBody>
      </p:sp>
      <p:sp>
        <p:nvSpPr>
          <p:cNvPr id="4" name="Slide Number Placeholder 3"/>
          <p:cNvSpPr>
            <a:spLocks noGrp="1"/>
          </p:cNvSpPr>
          <p:nvPr>
            <p:ph type="sldNum" sz="quarter" idx="5"/>
          </p:nvPr>
        </p:nvSpPr>
        <p:spPr/>
        <p:txBody>
          <a:bodyPr/>
          <a:lstStyle/>
          <a:p>
            <a:fld id="{7DA73CF2-4EB4-4ECF-BC99-AC9663F0E49C}" type="slidenum">
              <a:t>6</a:t>
            </a:fld>
            <a:endParaRPr lang="en-US"/>
          </a:p>
        </p:txBody>
      </p:sp>
    </p:spTree>
    <p:extLst>
      <p:ext uri="{BB962C8B-B14F-4D97-AF65-F5344CB8AC3E}">
        <p14:creationId xmlns:p14="http://schemas.microsoft.com/office/powerpoint/2010/main" val="360404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an example of how to find the area of a composite shape. We have a composite shape made up of a rectangle and a semicircle. We can divide the shape into a rectangle and a semicircle. Then, we can find the area of the rectangle and the semicircle. Finally, we can add the areas of the rectangle and semicircle together to get the total area. Let us try a practice problem.</a:t>
            </a:r>
          </a:p>
        </p:txBody>
      </p:sp>
      <p:sp>
        <p:nvSpPr>
          <p:cNvPr id="4" name="Slide Number Placeholder 3"/>
          <p:cNvSpPr>
            <a:spLocks noGrp="1"/>
          </p:cNvSpPr>
          <p:nvPr>
            <p:ph type="sldNum" sz="quarter" idx="5"/>
          </p:nvPr>
        </p:nvSpPr>
        <p:spPr/>
        <p:txBody>
          <a:bodyPr/>
          <a:lstStyle/>
          <a:p>
            <a:fld id="{7DA73CF2-4EB4-4ECF-BC99-AC9663F0E49C}" type="slidenum">
              <a:t>7</a:t>
            </a:fld>
            <a:endParaRPr lang="en-US"/>
          </a:p>
        </p:txBody>
      </p:sp>
    </p:spTree>
    <p:extLst>
      <p:ext uri="{BB962C8B-B14F-4D97-AF65-F5344CB8AC3E}">
        <p14:creationId xmlns:p14="http://schemas.microsoft.com/office/powerpoint/2010/main" val="9249228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a practice problem for you to solve. Find the area of the composite shape below by dividing it into smaller shapes, finding the area of each smaller shape, and then adding the areas of all the smaller shapes together. Good luck!</a:t>
            </a:r>
          </a:p>
        </p:txBody>
      </p:sp>
      <p:sp>
        <p:nvSpPr>
          <p:cNvPr id="4" name="Slide Number Placeholder 3"/>
          <p:cNvSpPr>
            <a:spLocks noGrp="1"/>
          </p:cNvSpPr>
          <p:nvPr>
            <p:ph type="sldNum" sz="quarter" idx="5"/>
          </p:nvPr>
        </p:nvSpPr>
        <p:spPr/>
        <p:txBody>
          <a:bodyPr/>
          <a:lstStyle/>
          <a:p>
            <a:fld id="{7DA73CF2-4EB4-4ECF-BC99-AC9663F0E49C}" type="slidenum">
              <a:t>8</a:t>
            </a:fld>
            <a:endParaRPr lang="en-US"/>
          </a:p>
        </p:txBody>
      </p:sp>
    </p:spTree>
    <p:extLst>
      <p:ext uri="{BB962C8B-B14F-4D97-AF65-F5344CB8AC3E}">
        <p14:creationId xmlns:p14="http://schemas.microsoft.com/office/powerpoint/2010/main" val="3136132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6D348A-6AE6-A0CD-0424-EF341E5E7B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415ECF-114D-F44A-F1E1-F7A216D74C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E9A8ED-7A1E-3EAD-F396-58D3250075DD}"/>
              </a:ext>
            </a:extLst>
          </p:cNvPr>
          <p:cNvSpPr>
            <a:spLocks noGrp="1"/>
          </p:cNvSpPr>
          <p:nvPr>
            <p:ph type="body" idx="1"/>
          </p:nvPr>
        </p:nvSpPr>
        <p:spPr/>
        <p:txBody>
          <a:bodyPr/>
          <a:lstStyle/>
          <a:p>
            <a:r>
              <a:rPr lang="en-US"/>
              <a:t>Here is a practice problem for you to solve. Find the area of the composite shape below by dividing it into smaller shapes, finding the area of each smaller shape, and then adding the areas of all the smaller shapes together. Good luck!</a:t>
            </a:r>
          </a:p>
        </p:txBody>
      </p:sp>
      <p:sp>
        <p:nvSpPr>
          <p:cNvPr id="4" name="Slide Number Placeholder 3">
            <a:extLst>
              <a:ext uri="{FF2B5EF4-FFF2-40B4-BE49-F238E27FC236}">
                <a16:creationId xmlns:a16="http://schemas.microsoft.com/office/drawing/2014/main" id="{FCFC85DA-836C-E96F-890F-4BA8EE7813B2}"/>
              </a:ext>
            </a:extLst>
          </p:cNvPr>
          <p:cNvSpPr>
            <a:spLocks noGrp="1"/>
          </p:cNvSpPr>
          <p:nvPr>
            <p:ph type="sldNum" sz="quarter" idx="5"/>
          </p:nvPr>
        </p:nvSpPr>
        <p:spPr/>
        <p:txBody>
          <a:bodyPr/>
          <a:lstStyle/>
          <a:p>
            <a:fld id="{7DA73CF2-4EB4-4ECF-BC99-AC9663F0E49C}" type="slidenum">
              <a:t>9</a:t>
            </a:fld>
            <a:endParaRPr lang="en-US"/>
          </a:p>
        </p:txBody>
      </p:sp>
    </p:spTree>
    <p:extLst>
      <p:ext uri="{BB962C8B-B14F-4D97-AF65-F5344CB8AC3E}">
        <p14:creationId xmlns:p14="http://schemas.microsoft.com/office/powerpoint/2010/main" val="1531323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877E4F-2396-1A2B-1F05-C1F84B40F3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DBE0DB-C15C-A86E-F13B-8380660614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3436EE-D306-2585-A71A-78292C23C3A0}"/>
              </a:ext>
            </a:extLst>
          </p:cNvPr>
          <p:cNvSpPr>
            <a:spLocks noGrp="1"/>
          </p:cNvSpPr>
          <p:nvPr>
            <p:ph type="body" idx="1"/>
          </p:nvPr>
        </p:nvSpPr>
        <p:spPr/>
        <p:txBody>
          <a:bodyPr/>
          <a:lstStyle/>
          <a:p>
            <a:r>
              <a:rPr lang="en-US"/>
              <a:t>To find the area of a composite shape, we need to break it down into smaller shapes, find the area of each smaller shape, and then add the areas of all the smaller shapes together. Let us go through an example to better understand this process.</a:t>
            </a:r>
          </a:p>
        </p:txBody>
      </p:sp>
      <p:sp>
        <p:nvSpPr>
          <p:cNvPr id="4" name="Slide Number Placeholder 3">
            <a:extLst>
              <a:ext uri="{FF2B5EF4-FFF2-40B4-BE49-F238E27FC236}">
                <a16:creationId xmlns:a16="http://schemas.microsoft.com/office/drawing/2014/main" id="{06ACB6F5-244C-AE24-B73B-F260BD2EBD51}"/>
              </a:ext>
            </a:extLst>
          </p:cNvPr>
          <p:cNvSpPr>
            <a:spLocks noGrp="1"/>
          </p:cNvSpPr>
          <p:nvPr>
            <p:ph type="sldNum" sz="quarter" idx="5"/>
          </p:nvPr>
        </p:nvSpPr>
        <p:spPr/>
        <p:txBody>
          <a:bodyPr/>
          <a:lstStyle/>
          <a:p>
            <a:fld id="{7DA73CF2-4EB4-4ECF-BC99-AC9663F0E49C}" type="slidenum">
              <a:t>10</a:t>
            </a:fld>
            <a:endParaRPr lang="en-US"/>
          </a:p>
        </p:txBody>
      </p:sp>
    </p:spTree>
    <p:extLst>
      <p:ext uri="{BB962C8B-B14F-4D97-AF65-F5344CB8AC3E}">
        <p14:creationId xmlns:p14="http://schemas.microsoft.com/office/powerpoint/2010/main" val="258682957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emf"/><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emf"/><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4.emf"/><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B419B49-3EA7-E991-C6D2-EA150F9ECAAF}"/>
              </a:ext>
            </a:extLst>
          </p:cNvPr>
          <p:cNvSpPr/>
          <p:nvPr/>
        </p:nvSpPr>
        <p:spPr>
          <a:xfrm>
            <a:off x="0" y="-1"/>
            <a:ext cx="12192000" cy="6858000"/>
          </a:xfrm>
          <a:prstGeom prst="rect">
            <a:avLst/>
          </a:prstGeom>
          <a:solidFill>
            <a:srgbClr val="BBEB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5" name="Picture 64" descr="A person wearing headphones and writing on paper&#10;&#10;Description automatically generated">
            <a:extLst>
              <a:ext uri="{FF2B5EF4-FFF2-40B4-BE49-F238E27FC236}">
                <a16:creationId xmlns:a16="http://schemas.microsoft.com/office/drawing/2014/main" id="{7F6D90CE-B15E-6C73-9E3F-C6435A62B5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5881" y="1777915"/>
            <a:ext cx="5013087" cy="5013087"/>
          </a:xfrm>
          <a:prstGeom prst="rect">
            <a:avLst/>
          </a:prstGeom>
        </p:spPr>
      </p:pic>
      <p:pic>
        <p:nvPicPr>
          <p:cNvPr id="26" name="Picture 25" descr="A blue diamond shaped object on a black background&#10;&#10;Description automatically generated">
            <a:extLst>
              <a:ext uri="{FF2B5EF4-FFF2-40B4-BE49-F238E27FC236}">
                <a16:creationId xmlns:a16="http://schemas.microsoft.com/office/drawing/2014/main" id="{14A77F50-24C7-1428-AD65-69671AEE4A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7043" y="1223086"/>
            <a:ext cx="707529" cy="707529"/>
          </a:xfrm>
          <a:prstGeom prst="rect">
            <a:avLst/>
          </a:prstGeom>
        </p:spPr>
      </p:pic>
      <p:pic>
        <p:nvPicPr>
          <p:cNvPr id="27" name="Picture 26" descr="A blue diamond shaped object on a black background&#10;&#10;Description automatically generated">
            <a:extLst>
              <a:ext uri="{FF2B5EF4-FFF2-40B4-BE49-F238E27FC236}">
                <a16:creationId xmlns:a16="http://schemas.microsoft.com/office/drawing/2014/main" id="{60980F19-DF67-26E1-9FE8-F73810987E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9175" y="-58440"/>
            <a:ext cx="1104489" cy="1104489"/>
          </a:xfrm>
          <a:prstGeom prst="rect">
            <a:avLst/>
          </a:prstGeom>
        </p:spPr>
      </p:pic>
      <p:pic>
        <p:nvPicPr>
          <p:cNvPr id="28" name="Picture 27" descr="A blue diamond shaped object on a black background&#10;&#10;Description automatically generated">
            <a:extLst>
              <a:ext uri="{FF2B5EF4-FFF2-40B4-BE49-F238E27FC236}">
                <a16:creationId xmlns:a16="http://schemas.microsoft.com/office/drawing/2014/main" id="{4A1F1399-E977-14F0-88FC-E75FAE2C95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5621" y="-401687"/>
            <a:ext cx="1390448" cy="1390448"/>
          </a:xfrm>
          <a:prstGeom prst="rect">
            <a:avLst/>
          </a:prstGeom>
        </p:spPr>
      </p:pic>
      <p:pic>
        <p:nvPicPr>
          <p:cNvPr id="29" name="Picture 28" descr="A blue diamond shaped object on a black background&#10;&#10;Description automatically generated">
            <a:extLst>
              <a:ext uri="{FF2B5EF4-FFF2-40B4-BE49-F238E27FC236}">
                <a16:creationId xmlns:a16="http://schemas.microsoft.com/office/drawing/2014/main" id="{23082DA4-1330-5D37-5871-F9BA28D14B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9050" y="-179286"/>
            <a:ext cx="2015975" cy="2015975"/>
          </a:xfrm>
          <a:prstGeom prst="rect">
            <a:avLst/>
          </a:prstGeom>
        </p:spPr>
      </p:pic>
      <p:pic>
        <p:nvPicPr>
          <p:cNvPr id="30" name="Picture 29" descr="A blue diamond shaped object on a black background&#10;&#10;Description automatically generated">
            <a:extLst>
              <a:ext uri="{FF2B5EF4-FFF2-40B4-BE49-F238E27FC236}">
                <a16:creationId xmlns:a16="http://schemas.microsoft.com/office/drawing/2014/main" id="{7FA3AFB5-309D-4F60-FA42-FA8778EE48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72420" y="417751"/>
            <a:ext cx="2743200" cy="2743200"/>
          </a:xfrm>
          <a:prstGeom prst="rect">
            <a:avLst/>
          </a:prstGeom>
        </p:spPr>
      </p:pic>
      <p:pic>
        <p:nvPicPr>
          <p:cNvPr id="31" name="Picture 30" descr="A blue diamond shaped object on a black background&#10;&#10;Description automatically generated">
            <a:extLst>
              <a:ext uri="{FF2B5EF4-FFF2-40B4-BE49-F238E27FC236}">
                <a16:creationId xmlns:a16="http://schemas.microsoft.com/office/drawing/2014/main" id="{8DA73FC6-B2FA-178C-0952-3914F1D254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16205" y="1353259"/>
            <a:ext cx="1003919" cy="1003919"/>
          </a:xfrm>
          <a:prstGeom prst="rect">
            <a:avLst/>
          </a:prstGeom>
        </p:spPr>
      </p:pic>
      <p:pic>
        <p:nvPicPr>
          <p:cNvPr id="32" name="Picture 31" descr="A blue diamond shaped object on a black background&#10;&#10;Description automatically generated">
            <a:extLst>
              <a:ext uri="{FF2B5EF4-FFF2-40B4-BE49-F238E27FC236}">
                <a16:creationId xmlns:a16="http://schemas.microsoft.com/office/drawing/2014/main" id="{759E67F9-5058-03B7-5F1A-7E4C01D1B0A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53249" y="2641520"/>
            <a:ext cx="1574959" cy="1574959"/>
          </a:xfrm>
          <a:prstGeom prst="rect">
            <a:avLst/>
          </a:prstGeom>
        </p:spPr>
      </p:pic>
      <p:pic>
        <p:nvPicPr>
          <p:cNvPr id="33" name="Picture 32" descr="A blue diamond shaped object on a black background&#10;&#10;Description automatically generated">
            <a:extLst>
              <a:ext uri="{FF2B5EF4-FFF2-40B4-BE49-F238E27FC236}">
                <a16:creationId xmlns:a16="http://schemas.microsoft.com/office/drawing/2014/main" id="{65B335EA-EFDE-3403-C2B2-CF866FD9453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05025" y="203200"/>
            <a:ext cx="473430" cy="473430"/>
          </a:xfrm>
          <a:prstGeom prst="rect">
            <a:avLst/>
          </a:prstGeom>
        </p:spPr>
      </p:pic>
      <p:pic>
        <p:nvPicPr>
          <p:cNvPr id="60" name="Picture 59" descr="A blue diamond shaped object on a black background&#10;&#10;Description automatically generated">
            <a:extLst>
              <a:ext uri="{FF2B5EF4-FFF2-40B4-BE49-F238E27FC236}">
                <a16:creationId xmlns:a16="http://schemas.microsoft.com/office/drawing/2014/main" id="{733D4305-288D-2213-2A52-4B7B35732B7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57961" y="0"/>
            <a:ext cx="473430" cy="473430"/>
          </a:xfrm>
          <a:prstGeom prst="rect">
            <a:avLst/>
          </a:prstGeom>
        </p:spPr>
      </p:pic>
      <p:pic>
        <p:nvPicPr>
          <p:cNvPr id="66" name="Picture 65" descr="A blue diamond shaped object on a black background&#10;&#10;Description automatically generated">
            <a:extLst>
              <a:ext uri="{FF2B5EF4-FFF2-40B4-BE49-F238E27FC236}">
                <a16:creationId xmlns:a16="http://schemas.microsoft.com/office/drawing/2014/main" id="{95F7316F-3B24-72B9-1A74-9EA84653C29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51429" y="2190494"/>
            <a:ext cx="473430" cy="473430"/>
          </a:xfrm>
          <a:prstGeom prst="rect">
            <a:avLst/>
          </a:prstGeom>
        </p:spPr>
      </p:pic>
      <p:pic>
        <p:nvPicPr>
          <p:cNvPr id="75" name="Picture 74">
            <a:extLst>
              <a:ext uri="{FF2B5EF4-FFF2-40B4-BE49-F238E27FC236}">
                <a16:creationId xmlns:a16="http://schemas.microsoft.com/office/drawing/2014/main" id="{433F5FC2-50C2-1EFE-DF8C-7ECDC41C4D4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3545" y="280142"/>
            <a:ext cx="2397090" cy="842221"/>
          </a:xfrm>
          <a:prstGeom prst="rect">
            <a:avLst/>
          </a:prstGeom>
        </p:spPr>
      </p:pic>
      <p:sp>
        <p:nvSpPr>
          <p:cNvPr id="87" name="Text Placeholder 86">
            <a:extLst>
              <a:ext uri="{FF2B5EF4-FFF2-40B4-BE49-F238E27FC236}">
                <a16:creationId xmlns:a16="http://schemas.microsoft.com/office/drawing/2014/main" id="{0E8A950E-4DAB-74FC-D1FA-24E1A777D5BA}"/>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89" name="Text Placeholder 88">
            <a:extLst>
              <a:ext uri="{FF2B5EF4-FFF2-40B4-BE49-F238E27FC236}">
                <a16:creationId xmlns:a16="http://schemas.microsoft.com/office/drawing/2014/main" id="{0DCA2AD5-0C7B-AC61-320D-F718F53AAF00}"/>
              </a:ext>
            </a:extLst>
          </p:cNvPr>
          <p:cNvSpPr>
            <a:spLocks noGrp="1"/>
          </p:cNvSpPr>
          <p:nvPr>
            <p:ph type="body" sz="quarter" idx="11"/>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4027770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ontent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79714"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B1C0D65-865E-ECBF-F99A-3D69B6A7FF2E}"/>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1/21/2024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8" name="Straight Connector 7">
            <a:extLst>
              <a:ext uri="{FF2B5EF4-FFF2-40B4-BE49-F238E27FC236}">
                <a16:creationId xmlns:a16="http://schemas.microsoft.com/office/drawing/2014/main" id="{A46F9549-69F4-6482-7835-32B285BC88D7}"/>
              </a:ext>
            </a:extLst>
          </p:cNvPr>
          <p:cNvCxnSpPr>
            <a:cxnSpLocks/>
          </p:cNvCxnSpPr>
          <p:nvPr/>
        </p:nvCxnSpPr>
        <p:spPr>
          <a:xfrm>
            <a:off x="838200" y="1006774"/>
            <a:ext cx="0" cy="729157"/>
          </a:xfrm>
          <a:prstGeom prst="line">
            <a:avLst/>
          </a:prstGeom>
          <a:ln w="76200">
            <a:solidFill>
              <a:srgbClr val="76D5D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795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Slide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8691B8-C7A1-A4AA-AEED-28824FD48E16}"/>
              </a:ext>
            </a:extLst>
          </p:cNvPr>
          <p:cNvSpPr>
            <a:spLocks noGrp="1"/>
          </p:cNvSpPr>
          <p:nvPr>
            <p:ph sz="half" idx="1"/>
          </p:nvPr>
        </p:nvSpPr>
        <p:spPr>
          <a:xfrm>
            <a:off x="838200"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a:extLst>
              <a:ext uri="{FF2B5EF4-FFF2-40B4-BE49-F238E27FC236}">
                <a16:creationId xmlns:a16="http://schemas.microsoft.com/office/drawing/2014/main" id="{B6D0A2E6-D301-DA96-E779-9314DF9CB43A}"/>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1/21/2024</a:t>
            </a:fld>
            <a:endParaRPr lang="en-US" dirty="0"/>
          </a:p>
        </p:txBody>
      </p:sp>
      <p:sp>
        <p:nvSpPr>
          <p:cNvPr id="9" name="Footer Placeholder 4">
            <a:extLst>
              <a:ext uri="{FF2B5EF4-FFF2-40B4-BE49-F238E27FC236}">
                <a16:creationId xmlns:a16="http://schemas.microsoft.com/office/drawing/2014/main" id="{F832FFDC-2BFA-6DD3-5DC3-D939A3F94AB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10" name="Slide Number Placeholder 5">
            <a:extLst>
              <a:ext uri="{FF2B5EF4-FFF2-40B4-BE49-F238E27FC236}">
                <a16:creationId xmlns:a16="http://schemas.microsoft.com/office/drawing/2014/main" id="{FC123720-22E9-AFA7-EC36-56B6CA4EC49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sp>
        <p:nvSpPr>
          <p:cNvPr id="11" name="Title 1">
            <a:extLst>
              <a:ext uri="{FF2B5EF4-FFF2-40B4-BE49-F238E27FC236}">
                <a16:creationId xmlns:a16="http://schemas.microsoft.com/office/drawing/2014/main" id="{9C4093DC-4D98-9604-A9D1-0287F8095F47}"/>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cxnSp>
        <p:nvCxnSpPr>
          <p:cNvPr id="12" name="Straight Connector 11">
            <a:extLst>
              <a:ext uri="{FF2B5EF4-FFF2-40B4-BE49-F238E27FC236}">
                <a16:creationId xmlns:a16="http://schemas.microsoft.com/office/drawing/2014/main" id="{4860F4A5-6002-6A8B-8A8C-6CC8C81CC4A2}"/>
              </a:ext>
            </a:extLst>
          </p:cNvPr>
          <p:cNvCxnSpPr>
            <a:cxnSpLocks/>
          </p:cNvCxnSpPr>
          <p:nvPr/>
        </p:nvCxnSpPr>
        <p:spPr>
          <a:xfrm>
            <a:off x="838200" y="1006774"/>
            <a:ext cx="0" cy="72915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28055BEE-1136-AE1B-0C0C-2E4A86CD0453}"/>
              </a:ext>
            </a:extLst>
          </p:cNvPr>
          <p:cNvSpPr>
            <a:spLocks noGrp="1"/>
          </p:cNvSpPr>
          <p:nvPr>
            <p:ph sz="half" idx="13"/>
          </p:nvPr>
        </p:nvSpPr>
        <p:spPr>
          <a:xfrm>
            <a:off x="6172202"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99168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Sl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1/21/2024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729157"/>
          </a:xfrm>
          <a:prstGeom prst="line">
            <a:avLst/>
          </a:prstGeom>
          <a:ln w="76200">
            <a:solidFill>
              <a:srgbClr val="72226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F5D1DFA-4728-82CD-9141-F7D075B32652}"/>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666311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1/21/2024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pic>
        <p:nvPicPr>
          <p:cNvPr id="17" name="Picture 16" descr="A green diamond on a black background&#10;&#10;Description automatically generated">
            <a:extLst>
              <a:ext uri="{FF2B5EF4-FFF2-40B4-BE49-F238E27FC236}">
                <a16:creationId xmlns:a16="http://schemas.microsoft.com/office/drawing/2014/main" id="{434749F5-EA49-5BE0-00F9-4343D6BB51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9749" y="1020670"/>
            <a:ext cx="1393015" cy="1393015"/>
          </a:xfrm>
          <a:prstGeom prst="rect">
            <a:avLst/>
          </a:prstGeom>
        </p:spPr>
      </p:pic>
      <p:pic>
        <p:nvPicPr>
          <p:cNvPr id="18" name="Picture 17" descr="A yellow diamond shaped object on a black background&#10;&#10;Description automatically generated">
            <a:extLst>
              <a:ext uri="{FF2B5EF4-FFF2-40B4-BE49-F238E27FC236}">
                <a16:creationId xmlns:a16="http://schemas.microsoft.com/office/drawing/2014/main" id="{A2D88050-7608-D92C-027A-B94EDBB420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0056" y="1242262"/>
            <a:ext cx="650322" cy="650322"/>
          </a:xfrm>
          <a:prstGeom prst="rect">
            <a:avLst/>
          </a:prstGeom>
        </p:spPr>
      </p:pic>
      <p:pic>
        <p:nvPicPr>
          <p:cNvPr id="19" name="Picture 18" descr="A yellow diamond on a black background&#10;&#10;Description automatically generated">
            <a:extLst>
              <a:ext uri="{FF2B5EF4-FFF2-40B4-BE49-F238E27FC236}">
                <a16:creationId xmlns:a16="http://schemas.microsoft.com/office/drawing/2014/main" id="{17C523F3-5B8D-4C0A-B038-439A13761B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8685" y="454173"/>
            <a:ext cx="853420" cy="853420"/>
          </a:xfrm>
          <a:prstGeom prst="rect">
            <a:avLst/>
          </a:prstGeom>
        </p:spPr>
      </p:pic>
      <p:pic>
        <p:nvPicPr>
          <p:cNvPr id="20" name="Picture 19" descr="A yellow diamond shaped object on a black background&#10;&#10;Description automatically generated">
            <a:extLst>
              <a:ext uri="{FF2B5EF4-FFF2-40B4-BE49-F238E27FC236}">
                <a16:creationId xmlns:a16="http://schemas.microsoft.com/office/drawing/2014/main" id="{9747047A-2B18-44E6-56AB-9E69234D5B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8293" y="-476758"/>
            <a:ext cx="1497428" cy="1497428"/>
          </a:xfrm>
          <a:prstGeom prst="rect">
            <a:avLst/>
          </a:prstGeom>
        </p:spPr>
      </p:pic>
      <p:pic>
        <p:nvPicPr>
          <p:cNvPr id="21" name="Picture 20" descr="A green diamond on a black background&#10;&#10;Description automatically generated">
            <a:extLst>
              <a:ext uri="{FF2B5EF4-FFF2-40B4-BE49-F238E27FC236}">
                <a16:creationId xmlns:a16="http://schemas.microsoft.com/office/drawing/2014/main" id="{96B8469F-A744-C605-B62C-BA98F22966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4507" y="953077"/>
            <a:ext cx="483843" cy="483843"/>
          </a:xfrm>
          <a:prstGeom prst="rect">
            <a:avLst/>
          </a:prstGeom>
        </p:spPr>
      </p:pic>
      <p:pic>
        <p:nvPicPr>
          <p:cNvPr id="22" name="Picture 21" descr="A yellow diamond shaped object on a black background&#10;&#10;Description automatically generated">
            <a:extLst>
              <a:ext uri="{FF2B5EF4-FFF2-40B4-BE49-F238E27FC236}">
                <a16:creationId xmlns:a16="http://schemas.microsoft.com/office/drawing/2014/main" id="{D0EFB7F5-690A-7298-1DBE-11FFFC07D1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6030" y="1433484"/>
            <a:ext cx="1239181" cy="1239181"/>
          </a:xfrm>
          <a:prstGeom prst="rect">
            <a:avLst/>
          </a:prstGeom>
        </p:spPr>
      </p:pic>
      <p:pic>
        <p:nvPicPr>
          <p:cNvPr id="25" name="Picture 24" descr="A yellow diamond on a black background&#10;&#10;Description automatically generated">
            <a:extLst>
              <a:ext uri="{FF2B5EF4-FFF2-40B4-BE49-F238E27FC236}">
                <a16:creationId xmlns:a16="http://schemas.microsoft.com/office/drawing/2014/main" id="{94E96852-EE1A-61C5-6064-40E22676BF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47944" y="100343"/>
            <a:ext cx="1239181" cy="1239181"/>
          </a:xfrm>
          <a:prstGeom prst="rect">
            <a:avLst/>
          </a:prstGeom>
        </p:spPr>
      </p:pic>
      <p:pic>
        <p:nvPicPr>
          <p:cNvPr id="26" name="Picture 25" descr="A green diamond on a black background&#10;&#10;Description automatically generated">
            <a:extLst>
              <a:ext uri="{FF2B5EF4-FFF2-40B4-BE49-F238E27FC236}">
                <a16:creationId xmlns:a16="http://schemas.microsoft.com/office/drawing/2014/main" id="{77523723-1B14-1EA3-B17F-6E4B71CB2BB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90055" y="2219481"/>
            <a:ext cx="281831" cy="281831"/>
          </a:xfrm>
          <a:prstGeom prst="rect">
            <a:avLst/>
          </a:prstGeom>
        </p:spPr>
      </p:pic>
      <p:pic>
        <p:nvPicPr>
          <p:cNvPr id="27" name="Picture 26" descr="A yellow diamond shaped object on a black background&#10;&#10;Description automatically generated">
            <a:extLst>
              <a:ext uri="{FF2B5EF4-FFF2-40B4-BE49-F238E27FC236}">
                <a16:creationId xmlns:a16="http://schemas.microsoft.com/office/drawing/2014/main" id="{7E1A3D80-3485-5974-FBB8-B2AF2E80D18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09721" y="-797637"/>
            <a:ext cx="1595274" cy="1595274"/>
          </a:xfrm>
          <a:prstGeom prst="rect">
            <a:avLst/>
          </a:prstGeom>
        </p:spPr>
      </p:pic>
    </p:spTree>
    <p:extLst>
      <p:ext uri="{BB962C8B-B14F-4D97-AF65-F5344CB8AC3E}">
        <p14:creationId xmlns:p14="http://schemas.microsoft.com/office/powerpoint/2010/main" val="10060662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1/21/2024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3" name="Picture 2" descr="A pink diamond on a black background&#10;&#10;Description automatically generated">
            <a:extLst>
              <a:ext uri="{FF2B5EF4-FFF2-40B4-BE49-F238E27FC236}">
                <a16:creationId xmlns:a16="http://schemas.microsoft.com/office/drawing/2014/main" id="{6A87BFC6-F60F-A729-4958-D4AD41988B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0731" y="520700"/>
            <a:ext cx="764555" cy="764555"/>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6068C628-2D2B-8814-4AF2-CD3FBE391B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1027577"/>
            <a:ext cx="1288474" cy="1288474"/>
          </a:xfrm>
          <a:prstGeom prst="rect">
            <a:avLst/>
          </a:prstGeom>
        </p:spPr>
      </p:pic>
      <p:pic>
        <p:nvPicPr>
          <p:cNvPr id="9" name="Picture 8" descr="A pink and black diamond&#10;&#10;Description automatically generated">
            <a:extLst>
              <a:ext uri="{FF2B5EF4-FFF2-40B4-BE49-F238E27FC236}">
                <a16:creationId xmlns:a16="http://schemas.microsoft.com/office/drawing/2014/main" id="{82DCFF9E-CD31-D3B7-FB9D-FB852C9CE6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08300" y="-458492"/>
            <a:ext cx="1435833" cy="1435833"/>
          </a:xfrm>
          <a:prstGeom prst="rect">
            <a:avLst/>
          </a:prstGeom>
        </p:spPr>
      </p:pic>
      <p:pic>
        <p:nvPicPr>
          <p:cNvPr id="10" name="Picture 9" descr="A pink diamond on a black background&#10;&#10;Description automatically generated">
            <a:extLst>
              <a:ext uri="{FF2B5EF4-FFF2-40B4-BE49-F238E27FC236}">
                <a16:creationId xmlns:a16="http://schemas.microsoft.com/office/drawing/2014/main" id="{4AE606B0-8ABD-19DE-7BA3-E045474983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61501" y="939187"/>
            <a:ext cx="513015" cy="513015"/>
          </a:xfrm>
          <a:prstGeom prst="rect">
            <a:avLst/>
          </a:prstGeom>
        </p:spPr>
      </p:pic>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EA067E"/>
            </a:solidFill>
          </a:ln>
        </p:spPr>
        <p:style>
          <a:lnRef idx="1">
            <a:schemeClr val="accent1"/>
          </a:lnRef>
          <a:fillRef idx="0">
            <a:schemeClr val="accent1"/>
          </a:fillRef>
          <a:effectRef idx="0">
            <a:schemeClr val="accent1"/>
          </a:effectRef>
          <a:fontRef idx="minor">
            <a:schemeClr val="tx1"/>
          </a:fontRef>
        </p:style>
      </p:cxnSp>
      <p:pic>
        <p:nvPicPr>
          <p:cNvPr id="14" name="Picture 13" descr="A pink and black diamond&#10;&#10;Description automatically generated">
            <a:extLst>
              <a:ext uri="{FF2B5EF4-FFF2-40B4-BE49-F238E27FC236}">
                <a16:creationId xmlns:a16="http://schemas.microsoft.com/office/drawing/2014/main" id="{B800305A-0BEE-9D13-57D1-DD18CC4AD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5182" y="-676934"/>
            <a:ext cx="1435833" cy="1435833"/>
          </a:xfrm>
          <a:prstGeom prst="rect">
            <a:avLst/>
          </a:prstGeom>
        </p:spPr>
      </p:pic>
      <p:pic>
        <p:nvPicPr>
          <p:cNvPr id="15" name="Picture 14" descr="A pink and black diamond&#10;&#10;Description automatically generated">
            <a:extLst>
              <a:ext uri="{FF2B5EF4-FFF2-40B4-BE49-F238E27FC236}">
                <a16:creationId xmlns:a16="http://schemas.microsoft.com/office/drawing/2014/main" id="{A9547F25-24FE-3837-DCC1-1EDF2F1BA7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36162" y="1244044"/>
            <a:ext cx="639938" cy="639938"/>
          </a:xfrm>
          <a:prstGeom prst="rect">
            <a:avLst/>
          </a:prstGeom>
        </p:spPr>
      </p:pic>
      <p:pic>
        <p:nvPicPr>
          <p:cNvPr id="16" name="Picture 15" descr="A pink and black diamond&#10;&#10;Description automatically generated">
            <a:extLst>
              <a:ext uri="{FF2B5EF4-FFF2-40B4-BE49-F238E27FC236}">
                <a16:creationId xmlns:a16="http://schemas.microsoft.com/office/drawing/2014/main" id="{B683C9A5-06FD-D320-1718-8D2687CC60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3800" y="1423772"/>
            <a:ext cx="1222905" cy="1222905"/>
          </a:xfrm>
          <a:prstGeom prst="rect">
            <a:avLst/>
          </a:prstGeom>
        </p:spPr>
      </p:pic>
      <p:pic>
        <p:nvPicPr>
          <p:cNvPr id="29" name="Picture 28" descr="A pink diamond on a black background&#10;&#10;Description automatically generated">
            <a:extLst>
              <a:ext uri="{FF2B5EF4-FFF2-40B4-BE49-F238E27FC236}">
                <a16:creationId xmlns:a16="http://schemas.microsoft.com/office/drawing/2014/main" id="{0C3ADEDF-843A-0694-56E0-77AFC32D82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92145" y="171492"/>
            <a:ext cx="1149414" cy="1149414"/>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D6988B2B-2724-996D-32E6-48238561C8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87329" y="2216727"/>
            <a:ext cx="266471" cy="266471"/>
          </a:xfrm>
          <a:prstGeom prst="rect">
            <a:avLst/>
          </a:prstGeom>
        </p:spPr>
      </p:pic>
    </p:spTree>
    <p:extLst>
      <p:ext uri="{BB962C8B-B14F-4D97-AF65-F5344CB8AC3E}">
        <p14:creationId xmlns:p14="http://schemas.microsoft.com/office/powerpoint/2010/main" val="23764307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8454CF-AD43-61AD-EB9B-5BC5EA22DC5F}"/>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t>1/21/2024</a:t>
            </a:fld>
            <a:endParaRPr lang="en-US"/>
          </a:p>
        </p:txBody>
      </p:sp>
      <p:sp>
        <p:nvSpPr>
          <p:cNvPr id="3" name="Footer Placeholder 2">
            <a:extLst>
              <a:ext uri="{FF2B5EF4-FFF2-40B4-BE49-F238E27FC236}">
                <a16:creationId xmlns:a16="http://schemas.microsoft.com/office/drawing/2014/main" id="{3D5EF5EF-D546-3A20-44B7-0CF856EC489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4" name="Slide Number Placeholder 3">
            <a:extLst>
              <a:ext uri="{FF2B5EF4-FFF2-40B4-BE49-F238E27FC236}">
                <a16:creationId xmlns:a16="http://schemas.microsoft.com/office/drawing/2014/main" id="{40D082DD-1AD7-7FEC-D9CA-ACE86EF13D36}"/>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t>‹#›</a:t>
            </a:fld>
            <a:endParaRPr lang="en-US"/>
          </a:p>
        </p:txBody>
      </p:sp>
    </p:spTree>
    <p:extLst>
      <p:ext uri="{BB962C8B-B14F-4D97-AF65-F5344CB8AC3E}">
        <p14:creationId xmlns:p14="http://schemas.microsoft.com/office/powerpoint/2010/main" val="9210249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D9960-406F-4187-A0E6-BD19C684039A}"/>
              </a:ext>
            </a:extLst>
          </p:cNvPr>
          <p:cNvSpPr>
            <a:spLocks noGrp="1"/>
          </p:cNvSpPr>
          <p:nvPr>
            <p:ph type="ctrTitle"/>
          </p:nvPr>
        </p:nvSpPr>
        <p:spPr>
          <a:xfrm>
            <a:off x="1249326" y="919716"/>
            <a:ext cx="8504275" cy="3551275"/>
          </a:xfrm>
        </p:spPr>
        <p:txBody>
          <a:bodyPr anchor="b">
            <a:normAutofit/>
          </a:bodyPr>
          <a:lstStyle>
            <a:lvl1pPr algn="l">
              <a:lnSpc>
                <a:spcPct val="100000"/>
              </a:lnSpc>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27E7FE-647D-4B2F-BA13-AB3ED4C5CF5A}"/>
              </a:ext>
            </a:extLst>
          </p:cNvPr>
          <p:cNvSpPr>
            <a:spLocks noGrp="1"/>
          </p:cNvSpPr>
          <p:nvPr>
            <p:ph type="subTitle" idx="1"/>
          </p:nvPr>
        </p:nvSpPr>
        <p:spPr>
          <a:xfrm>
            <a:off x="1249326" y="4795284"/>
            <a:ext cx="8504275" cy="1084522"/>
          </a:xfrm>
        </p:spPr>
        <p:txBody>
          <a:bodyPr>
            <a:normAutofit/>
          </a:bodyPr>
          <a:lstStyle>
            <a:lvl1pPr marL="0" indent="0" algn="l">
              <a:lnSpc>
                <a:spcPct val="120000"/>
              </a:lnSpc>
              <a:buNone/>
              <a:defRPr sz="16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A5EF785-E0A7-4496-A5BA-49B0156F2628}"/>
              </a:ext>
            </a:extLst>
          </p:cNvPr>
          <p:cNvSpPr>
            <a:spLocks noGrp="1"/>
          </p:cNvSpPr>
          <p:nvPr>
            <p:ph type="dt" sz="half" idx="10"/>
          </p:nvPr>
        </p:nvSpPr>
        <p:spPr>
          <a:xfrm>
            <a:off x="8964706" y="6433202"/>
            <a:ext cx="2426446" cy="367841"/>
          </a:xfrm>
        </p:spPr>
        <p:txBody>
          <a:bodyPr/>
          <a:lstStyle/>
          <a:p>
            <a:fld id="{32637B58-87C1-446D-BDA9-B06F4BCF7782}" type="datetimeFigureOut">
              <a:rPr lang="en-US" smtClean="0"/>
              <a:pPr/>
              <a:t>1/21/2024</a:t>
            </a:fld>
            <a:endParaRPr lang="en-US" dirty="0"/>
          </a:p>
        </p:txBody>
      </p:sp>
      <p:sp>
        <p:nvSpPr>
          <p:cNvPr id="5" name="Footer Placeholder 4">
            <a:extLst>
              <a:ext uri="{FF2B5EF4-FFF2-40B4-BE49-F238E27FC236}">
                <a16:creationId xmlns:a16="http://schemas.microsoft.com/office/drawing/2014/main" id="{4742C627-38A1-4A14-8822-D8D33751CA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EBE346-5F34-48CD-8928-DA8567AEDD15}"/>
              </a:ext>
            </a:extLst>
          </p:cNvPr>
          <p:cNvSpPr>
            <a:spLocks noGrp="1"/>
          </p:cNvSpPr>
          <p:nvPr>
            <p:ph type="sldNum" sz="quarter" idx="12"/>
          </p:nvPr>
        </p:nvSpPr>
        <p:spPr>
          <a:xfrm>
            <a:off x="11391152" y="6433203"/>
            <a:ext cx="702781" cy="367842"/>
          </a:xfrm>
        </p:spPr>
        <p:txBody>
          <a:bodyPr/>
          <a:lstStyle/>
          <a:p>
            <a:fld id="{08AB70BE-1769-45B8-85A6-0C837432C7E6}" type="slidenum">
              <a:rPr lang="en-US" smtClean="0"/>
              <a:pPr/>
              <a:t>‹#›</a:t>
            </a:fld>
            <a:endParaRPr lang="en-US"/>
          </a:p>
        </p:txBody>
      </p:sp>
    </p:spTree>
    <p:extLst>
      <p:ext uri="{BB962C8B-B14F-4D97-AF65-F5344CB8AC3E}">
        <p14:creationId xmlns:p14="http://schemas.microsoft.com/office/powerpoint/2010/main" val="3457349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5CB06-0454-4BF1-8011-F8B1A95954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920A70-D33B-4461-B74C-3F59ADB16141}"/>
              </a:ext>
            </a:extLst>
          </p:cNvPr>
          <p:cNvSpPr>
            <a:spLocks noGrp="1"/>
          </p:cNvSpPr>
          <p:nvPr>
            <p:ph sz="half" idx="1"/>
          </p:nvPr>
        </p:nvSpPr>
        <p:spPr>
          <a:xfrm>
            <a:off x="1408813" y="2163725"/>
            <a:ext cx="4610986" cy="4013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881BDF9-836E-431C-8EFA-417A9BEE9F4B}"/>
              </a:ext>
            </a:extLst>
          </p:cNvPr>
          <p:cNvSpPr>
            <a:spLocks noGrp="1"/>
          </p:cNvSpPr>
          <p:nvPr>
            <p:ph sz="half" idx="2"/>
          </p:nvPr>
        </p:nvSpPr>
        <p:spPr>
          <a:xfrm>
            <a:off x="6257260" y="2163725"/>
            <a:ext cx="4853763" cy="4013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CBD9F59-B591-4E2F-899E-3CA78CE82D45}"/>
              </a:ext>
            </a:extLst>
          </p:cNvPr>
          <p:cNvSpPr>
            <a:spLocks noGrp="1"/>
          </p:cNvSpPr>
          <p:nvPr>
            <p:ph type="dt" sz="half" idx="10"/>
          </p:nvPr>
        </p:nvSpPr>
        <p:spPr/>
        <p:txBody>
          <a:bodyPr/>
          <a:lstStyle/>
          <a:p>
            <a:fld id="{32637B58-87C1-446D-BDA9-B06F4BCF7782}" type="datetimeFigureOut">
              <a:rPr lang="en-US" smtClean="0"/>
              <a:t>1/21/2024</a:t>
            </a:fld>
            <a:endParaRPr lang="en-US"/>
          </a:p>
        </p:txBody>
      </p:sp>
      <p:sp>
        <p:nvSpPr>
          <p:cNvPr id="6" name="Footer Placeholder 5">
            <a:extLst>
              <a:ext uri="{FF2B5EF4-FFF2-40B4-BE49-F238E27FC236}">
                <a16:creationId xmlns:a16="http://schemas.microsoft.com/office/drawing/2014/main" id="{046CFD12-B3EC-432C-B264-8AB571CAAF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3CBBA-71B3-4857-80E7-525E89FD903F}"/>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3298977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24" name="Rectangle 23">
            <a:extLst>
              <a:ext uri="{FF2B5EF4-FFF2-40B4-BE49-F238E27FC236}">
                <a16:creationId xmlns:a16="http://schemas.microsoft.com/office/drawing/2014/main" id="{2B419B49-3EA7-E991-C6D2-EA150F9ECAAF}"/>
              </a:ext>
            </a:extLst>
          </p:cNvPr>
          <p:cNvSpPr/>
          <p:nvPr/>
        </p:nvSpPr>
        <p:spPr>
          <a:xfrm>
            <a:off x="-7484" y="13083"/>
            <a:ext cx="12192000" cy="6858000"/>
          </a:xfrm>
          <a:prstGeom prst="rect">
            <a:avLst/>
          </a:prstGeom>
          <a:solidFill>
            <a:srgbClr val="7223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urple diamond shaped object&#10;&#10;Description automatically generated">
            <a:extLst>
              <a:ext uri="{FF2B5EF4-FFF2-40B4-BE49-F238E27FC236}">
                <a16:creationId xmlns:a16="http://schemas.microsoft.com/office/drawing/2014/main" id="{9FF96AD8-7E58-3FA9-C3C8-7A97B3601B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5771" y="386075"/>
            <a:ext cx="8891870" cy="8891870"/>
          </a:xfrm>
          <a:prstGeom prst="rect">
            <a:avLst/>
          </a:prstGeom>
        </p:spPr>
      </p:pic>
      <p:pic>
        <p:nvPicPr>
          <p:cNvPr id="11" name="Picture 10" descr="A purple diamond on a black background&#10;&#10;Description automatically generated">
            <a:extLst>
              <a:ext uri="{FF2B5EF4-FFF2-40B4-BE49-F238E27FC236}">
                <a16:creationId xmlns:a16="http://schemas.microsoft.com/office/drawing/2014/main" id="{A79F8670-E56E-3923-BB8B-F3F4768B9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6107" y="672241"/>
            <a:ext cx="7973879" cy="7973879"/>
          </a:xfrm>
          <a:prstGeom prst="rect">
            <a:avLst/>
          </a:prstGeom>
        </p:spPr>
      </p:pic>
      <p:pic>
        <p:nvPicPr>
          <p:cNvPr id="7" name="Picture 6" descr="A child wearing glasses and headphones&#10;&#10;Description automatically generated">
            <a:extLst>
              <a:ext uri="{FF2B5EF4-FFF2-40B4-BE49-F238E27FC236}">
                <a16:creationId xmlns:a16="http://schemas.microsoft.com/office/drawing/2014/main" id="{F939288C-318D-AE69-4416-E9EEA84FEA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6054" y="1525798"/>
            <a:ext cx="6213056" cy="6213056"/>
          </a:xfrm>
          <a:prstGeom prst="rect">
            <a:avLst/>
          </a:prstGeom>
        </p:spPr>
      </p:pic>
      <p:pic>
        <p:nvPicPr>
          <p:cNvPr id="15" name="Picture 14">
            <a:extLst>
              <a:ext uri="{FF2B5EF4-FFF2-40B4-BE49-F238E27FC236}">
                <a16:creationId xmlns:a16="http://schemas.microsoft.com/office/drawing/2014/main" id="{CD1EC2BC-DE2B-319A-DFD0-8D2280DFC0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21" name="Text Placeholder 88">
            <a:extLst>
              <a:ext uri="{FF2B5EF4-FFF2-40B4-BE49-F238E27FC236}">
                <a16:creationId xmlns:a16="http://schemas.microsoft.com/office/drawing/2014/main" id="{9D8BDCB4-2C04-8017-9DAD-D5FE4B15926F}"/>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22" name="Text Placeholder 86">
            <a:extLst>
              <a:ext uri="{FF2B5EF4-FFF2-40B4-BE49-F238E27FC236}">
                <a16:creationId xmlns:a16="http://schemas.microsoft.com/office/drawing/2014/main" id="{86908039-4E82-0BE3-9D23-623EDC91797C}"/>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722111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24" name="Rectangle 23">
            <a:extLst>
              <a:ext uri="{FF2B5EF4-FFF2-40B4-BE49-F238E27FC236}">
                <a16:creationId xmlns:a16="http://schemas.microsoft.com/office/drawing/2014/main" id="{2B419B49-3EA7-E991-C6D2-EA150F9ECAAF}"/>
              </a:ext>
            </a:extLst>
          </p:cNvPr>
          <p:cNvSpPr/>
          <p:nvPr/>
        </p:nvSpPr>
        <p:spPr>
          <a:xfrm>
            <a:off x="0" y="-6540"/>
            <a:ext cx="12192000" cy="6858000"/>
          </a:xfrm>
          <a:prstGeom prst="rect">
            <a:avLst/>
          </a:prstGeom>
          <a:solidFill>
            <a:srgbClr val="BF0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nk diamond on a black background&#10;&#10;Description automatically generated">
            <a:extLst>
              <a:ext uri="{FF2B5EF4-FFF2-40B4-BE49-F238E27FC236}">
                <a16:creationId xmlns:a16="http://schemas.microsoft.com/office/drawing/2014/main" id="{18B63C59-28EE-ED5A-82E3-67B9722316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7854" y="4632326"/>
            <a:ext cx="4129489" cy="4129489"/>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F40B7578-FDC6-594E-6552-979A85098D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6650" y="5459628"/>
            <a:ext cx="989003" cy="989003"/>
          </a:xfrm>
          <a:prstGeom prst="rect">
            <a:avLst/>
          </a:prstGeom>
        </p:spPr>
      </p:pic>
      <p:pic>
        <p:nvPicPr>
          <p:cNvPr id="10" name="Picture 9" descr="A pink and black diamond&#10;&#10;Description automatically generated">
            <a:extLst>
              <a:ext uri="{FF2B5EF4-FFF2-40B4-BE49-F238E27FC236}">
                <a16:creationId xmlns:a16="http://schemas.microsoft.com/office/drawing/2014/main" id="{0F3A6FD1-7665-5CC7-F677-1F24F1DF67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3871" y="2146146"/>
            <a:ext cx="8152782" cy="8152782"/>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957463D0-5A4E-7FC0-69A7-23A0FBD635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6034" y="3509963"/>
            <a:ext cx="5451967" cy="5451967"/>
          </a:xfrm>
          <a:prstGeom prst="rect">
            <a:avLst/>
          </a:prstGeom>
        </p:spPr>
      </p:pic>
      <p:pic>
        <p:nvPicPr>
          <p:cNvPr id="13" name="Picture 12" descr="A pink and black diamond&#10;&#10;Description automatically generated">
            <a:extLst>
              <a:ext uri="{FF2B5EF4-FFF2-40B4-BE49-F238E27FC236}">
                <a16:creationId xmlns:a16="http://schemas.microsoft.com/office/drawing/2014/main" id="{6071702A-7AA3-456A-0C15-A4F0929AAD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5840" y="-1405956"/>
            <a:ext cx="4159917" cy="4159917"/>
          </a:xfrm>
          <a:prstGeom prst="rect">
            <a:avLst/>
          </a:prstGeom>
        </p:spPr>
      </p:pic>
      <p:pic>
        <p:nvPicPr>
          <p:cNvPr id="14" name="Picture 13">
            <a:extLst>
              <a:ext uri="{FF2B5EF4-FFF2-40B4-BE49-F238E27FC236}">
                <a16:creationId xmlns:a16="http://schemas.microsoft.com/office/drawing/2014/main" id="{7BBE5491-7E40-D843-EFD9-84647D60B4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17" name="Text Placeholder 88">
            <a:extLst>
              <a:ext uri="{FF2B5EF4-FFF2-40B4-BE49-F238E27FC236}">
                <a16:creationId xmlns:a16="http://schemas.microsoft.com/office/drawing/2014/main" id="{3139B509-F003-EF93-EBAD-0AA371562B7A}"/>
              </a:ext>
            </a:extLst>
          </p:cNvPr>
          <p:cNvSpPr>
            <a:spLocks noGrp="1"/>
          </p:cNvSpPr>
          <p:nvPr>
            <p:ph type="body" sz="quarter" idx="13"/>
          </p:nvPr>
        </p:nvSpPr>
        <p:spPr>
          <a:xfrm>
            <a:off x="892971" y="3366295"/>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36E20D99-A512-D395-FFF1-5A4E954D30B6}"/>
              </a:ext>
            </a:extLst>
          </p:cNvPr>
          <p:cNvSpPr>
            <a:spLocks noGrp="1"/>
          </p:cNvSpPr>
          <p:nvPr>
            <p:ph type="body" sz="quarter" idx="10" hasCustomPrompt="1"/>
          </p:nvPr>
        </p:nvSpPr>
        <p:spPr>
          <a:xfrm>
            <a:off x="892971" y="2234512"/>
            <a:ext cx="771762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3926909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1/21/2024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12" name="Picture 11" descr="A blue diamond shaped object&#10;&#10;Description automatically generated">
            <a:extLst>
              <a:ext uri="{FF2B5EF4-FFF2-40B4-BE49-F238E27FC236}">
                <a16:creationId xmlns:a16="http://schemas.microsoft.com/office/drawing/2014/main" id="{59D4173A-0FD7-051F-FCF7-AA3E126269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pic>
        <p:nvPicPr>
          <p:cNvPr id="16" name="Picture 15" descr="A blue diamond shaped object on a black background&#10;&#10;Description automatically generated">
            <a:extLst>
              <a:ext uri="{FF2B5EF4-FFF2-40B4-BE49-F238E27FC236}">
                <a16:creationId xmlns:a16="http://schemas.microsoft.com/office/drawing/2014/main" id="{F0AD906B-B864-F766-CAE3-546EEC56C7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sp>
        <p:nvSpPr>
          <p:cNvPr id="20" name="Text Placeholder 86">
            <a:extLst>
              <a:ext uri="{FF2B5EF4-FFF2-40B4-BE49-F238E27FC236}">
                <a16:creationId xmlns:a16="http://schemas.microsoft.com/office/drawing/2014/main" id="{690781E1-33BE-CBEF-7182-1B3C1B52BCAD}"/>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21" name="Text Placeholder 88">
            <a:extLst>
              <a:ext uri="{FF2B5EF4-FFF2-40B4-BE49-F238E27FC236}">
                <a16:creationId xmlns:a16="http://schemas.microsoft.com/office/drawing/2014/main" id="{443BA69B-E6A4-BC5E-7D89-DFDF60BCA14F}"/>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2962077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Header 2">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1/21/2024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4" name="Picture 3" descr="A yellow diamond on a black background&#10;&#10;Description automatically generated">
            <a:extLst>
              <a:ext uri="{FF2B5EF4-FFF2-40B4-BE49-F238E27FC236}">
                <a16:creationId xmlns:a16="http://schemas.microsoft.com/office/drawing/2014/main" id="{34A42641-F80F-F3FA-9F21-5007C79566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0455" y="-246393"/>
            <a:ext cx="1471880" cy="1471880"/>
          </a:xfrm>
          <a:prstGeom prst="rect">
            <a:avLst/>
          </a:prstGeom>
        </p:spPr>
      </p:pic>
      <p:pic>
        <p:nvPicPr>
          <p:cNvPr id="2" name="Picture 1" descr="A green diamond shaped object&#10;&#10;Description automatically generated">
            <a:extLst>
              <a:ext uri="{FF2B5EF4-FFF2-40B4-BE49-F238E27FC236}">
                <a16:creationId xmlns:a16="http://schemas.microsoft.com/office/drawing/2014/main" id="{FCF64FD4-E8C3-43BC-6174-B5A857D29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6" name="Text Placeholder 86">
            <a:extLst>
              <a:ext uri="{FF2B5EF4-FFF2-40B4-BE49-F238E27FC236}">
                <a16:creationId xmlns:a16="http://schemas.microsoft.com/office/drawing/2014/main" id="{FFA79E92-C68A-8E03-D325-D7DDE08D7792}"/>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7" name="Text Placeholder 88">
            <a:extLst>
              <a:ext uri="{FF2B5EF4-FFF2-40B4-BE49-F238E27FC236}">
                <a16:creationId xmlns:a16="http://schemas.microsoft.com/office/drawing/2014/main" id="{F1427DD8-BD9E-BCF1-BBE1-08322F1BDEB1}"/>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3655805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 3">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1/21/2024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5" name="Picture 4" descr="A purple diamond shaped object&#10;&#10;Description automatically generated">
            <a:extLst>
              <a:ext uri="{FF2B5EF4-FFF2-40B4-BE49-F238E27FC236}">
                <a16:creationId xmlns:a16="http://schemas.microsoft.com/office/drawing/2014/main" id="{69200790-A1E8-4922-7FB9-A6BCA8EA33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pic>
        <p:nvPicPr>
          <p:cNvPr id="3" name="Picture 2" descr="A purple diamond with black background&#10;&#10;Description automatically generated">
            <a:extLst>
              <a:ext uri="{FF2B5EF4-FFF2-40B4-BE49-F238E27FC236}">
                <a16:creationId xmlns:a16="http://schemas.microsoft.com/office/drawing/2014/main" id="{BCB4DAA2-BF78-0361-4697-E5AE7A7478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3" name="Text Placeholder 86">
            <a:extLst>
              <a:ext uri="{FF2B5EF4-FFF2-40B4-BE49-F238E27FC236}">
                <a16:creationId xmlns:a16="http://schemas.microsoft.com/office/drawing/2014/main" id="{41D62B7B-8B56-EA73-4AB9-20608B9FB641}"/>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4" name="Text Placeholder 88">
            <a:extLst>
              <a:ext uri="{FF2B5EF4-FFF2-40B4-BE49-F238E27FC236}">
                <a16:creationId xmlns:a16="http://schemas.microsoft.com/office/drawing/2014/main" id="{0A7A31A2-B2B2-76BD-A5F6-FAC89A761633}"/>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2420877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Header 4">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1/21/2024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itting on a couch using a computer&#10;&#10;Description automatically generated">
            <a:extLst>
              <a:ext uri="{FF2B5EF4-FFF2-40B4-BE49-F238E27FC236}">
                <a16:creationId xmlns:a16="http://schemas.microsoft.com/office/drawing/2014/main" id="{FD73632F-BEDF-F796-34E8-DB7827A260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7010" y="-971550"/>
            <a:ext cx="8801100" cy="8801100"/>
          </a:xfrm>
          <a:prstGeom prst="rect">
            <a:avLst/>
          </a:prstGeom>
        </p:spPr>
      </p:pic>
      <p:pic>
        <p:nvPicPr>
          <p:cNvPr id="9" name="Picture 8" descr="A purple diamond on a black background&#10;&#10;Description automatically generated">
            <a:extLst>
              <a:ext uri="{FF2B5EF4-FFF2-40B4-BE49-F238E27FC236}">
                <a16:creationId xmlns:a16="http://schemas.microsoft.com/office/drawing/2014/main" id="{4950CEC1-B62F-AEDE-5B21-1D62896F6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 y="-1921296"/>
            <a:ext cx="4358640" cy="4358640"/>
          </a:xfrm>
          <a:prstGeom prst="rect">
            <a:avLst/>
          </a:prstGeom>
        </p:spPr>
      </p:pic>
      <p:pic>
        <p:nvPicPr>
          <p:cNvPr id="10" name="Picture 9" descr="A purple diamond on a black background&#10;&#10;Description automatically generated">
            <a:extLst>
              <a:ext uri="{FF2B5EF4-FFF2-40B4-BE49-F238E27FC236}">
                <a16:creationId xmlns:a16="http://schemas.microsoft.com/office/drawing/2014/main" id="{0C8DA0AD-6D84-ABB8-1EE2-338BC978FF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2340" y="4678680"/>
            <a:ext cx="4358640" cy="4358640"/>
          </a:xfrm>
          <a:prstGeom prst="rect">
            <a:avLst/>
          </a:prstGeom>
        </p:spPr>
      </p:pic>
      <p:sp>
        <p:nvSpPr>
          <p:cNvPr id="16" name="Text Placeholder 88">
            <a:extLst>
              <a:ext uri="{FF2B5EF4-FFF2-40B4-BE49-F238E27FC236}">
                <a16:creationId xmlns:a16="http://schemas.microsoft.com/office/drawing/2014/main" id="{227667AB-E6B6-524E-BF49-C0EE4B03DE84}"/>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7" name="Text Placeholder 86">
            <a:extLst>
              <a:ext uri="{FF2B5EF4-FFF2-40B4-BE49-F238E27FC236}">
                <a16:creationId xmlns:a16="http://schemas.microsoft.com/office/drawing/2014/main" id="{26013C7D-6F61-109D-B5F3-D32B2F765A3B}"/>
              </a:ext>
            </a:extLst>
          </p:cNvPr>
          <p:cNvSpPr>
            <a:spLocks noGrp="1"/>
          </p:cNvSpPr>
          <p:nvPr>
            <p:ph type="body" sz="quarter" idx="14"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1333161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 5">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1/21/2024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D2DB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erson and a child playing basketball&#10;&#10;Description automatically generated">
            <a:extLst>
              <a:ext uri="{FF2B5EF4-FFF2-40B4-BE49-F238E27FC236}">
                <a16:creationId xmlns:a16="http://schemas.microsoft.com/office/drawing/2014/main" id="{1EBD40A7-4742-90BC-DF06-9D3FB43848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0340" y="-907308"/>
            <a:ext cx="8801100" cy="8801100"/>
          </a:xfrm>
          <a:prstGeom prst="rect">
            <a:avLst/>
          </a:prstGeom>
        </p:spPr>
      </p:pic>
      <p:pic>
        <p:nvPicPr>
          <p:cNvPr id="11" name="Picture 10" descr="A green diamond on a black background&#10;&#10;Description automatically generated">
            <a:extLst>
              <a:ext uri="{FF2B5EF4-FFF2-40B4-BE49-F238E27FC236}">
                <a16:creationId xmlns:a16="http://schemas.microsoft.com/office/drawing/2014/main" id="{36D0B19A-E677-A6C1-9179-8C73C4B07E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419" y="-1741118"/>
            <a:ext cx="4087022" cy="4087022"/>
          </a:xfrm>
          <a:prstGeom prst="rect">
            <a:avLst/>
          </a:prstGeom>
        </p:spPr>
      </p:pic>
      <p:pic>
        <p:nvPicPr>
          <p:cNvPr id="12" name="Picture 11" descr="A green diamond on a black background&#10;&#10;Description automatically generated">
            <a:extLst>
              <a:ext uri="{FF2B5EF4-FFF2-40B4-BE49-F238E27FC236}">
                <a16:creationId xmlns:a16="http://schemas.microsoft.com/office/drawing/2014/main" id="{63A11000-107D-0BC8-7ECE-0DE6110785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2587" y="4814489"/>
            <a:ext cx="4087022" cy="4087022"/>
          </a:xfrm>
          <a:prstGeom prst="rect">
            <a:avLst/>
          </a:prstGeom>
        </p:spPr>
      </p:pic>
      <p:sp>
        <p:nvSpPr>
          <p:cNvPr id="17" name="Text Placeholder 86">
            <a:extLst>
              <a:ext uri="{FF2B5EF4-FFF2-40B4-BE49-F238E27FC236}">
                <a16:creationId xmlns:a16="http://schemas.microsoft.com/office/drawing/2014/main" id="{345B6D63-5779-FA1B-0A54-32A94F108B4F}"/>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8" name="Text Placeholder 88">
            <a:extLst>
              <a:ext uri="{FF2B5EF4-FFF2-40B4-BE49-F238E27FC236}">
                <a16:creationId xmlns:a16="http://schemas.microsoft.com/office/drawing/2014/main" id="{03790DE6-1EE7-1B7B-DF52-5CFE4BF0F515}"/>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3119159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6">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1/21/2024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EA06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howing something on a computer to a child&#10;&#10;Description automatically generated">
            <a:extLst>
              <a:ext uri="{FF2B5EF4-FFF2-40B4-BE49-F238E27FC236}">
                <a16:creationId xmlns:a16="http://schemas.microsoft.com/office/drawing/2014/main" id="{19B34D72-DDD2-869C-084D-0D42520FC4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1300" y="-834920"/>
            <a:ext cx="8801101" cy="8801101"/>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82312700-B45D-E00D-4A40-04C7CADB0F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 y="-1744980"/>
            <a:ext cx="4084320" cy="4084320"/>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DE4B626B-8FD7-31DD-9DB4-8AE47286D2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0" y="4815840"/>
            <a:ext cx="4084320" cy="4084320"/>
          </a:xfrm>
          <a:prstGeom prst="rect">
            <a:avLst/>
          </a:prstGeom>
        </p:spPr>
      </p:pic>
      <p:sp>
        <p:nvSpPr>
          <p:cNvPr id="17" name="Text Placeholder 88">
            <a:extLst>
              <a:ext uri="{FF2B5EF4-FFF2-40B4-BE49-F238E27FC236}">
                <a16:creationId xmlns:a16="http://schemas.microsoft.com/office/drawing/2014/main" id="{DB92E3CF-AA8C-2585-B6C6-102496CC1F1B}"/>
              </a:ext>
            </a:extLst>
          </p:cNvPr>
          <p:cNvSpPr>
            <a:spLocks noGrp="1"/>
          </p:cNvSpPr>
          <p:nvPr>
            <p:ph type="body" sz="quarter" idx="13"/>
          </p:nvPr>
        </p:nvSpPr>
        <p:spPr>
          <a:xfrm>
            <a:off x="892971" y="3778670"/>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DEE37DFF-3D3B-9978-BC10-3E98934C7AE8}"/>
              </a:ext>
            </a:extLst>
          </p:cNvPr>
          <p:cNvSpPr>
            <a:spLocks noGrp="1"/>
          </p:cNvSpPr>
          <p:nvPr>
            <p:ph type="body" sz="quarter" idx="14" hasCustomPrompt="1"/>
          </p:nvPr>
        </p:nvSpPr>
        <p:spPr>
          <a:xfrm>
            <a:off x="892972" y="2234512"/>
            <a:ext cx="4707730"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2958550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254202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55.png"/><Relationship Id="rId4" Type="http://schemas.openxmlformats.org/officeDocument/2006/relationships/image" Target="../media/image54.png"/></Relationships>
</file>

<file path=ppt/slides/_rels/slide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7833A-63CE-EEAC-F319-460C95919A64}"/>
              </a:ext>
            </a:extLst>
          </p:cNvPr>
          <p:cNvSpPr>
            <a:spLocks noGrp="1"/>
          </p:cNvSpPr>
          <p:nvPr>
            <p:ph type="body" sz="quarter" idx="13"/>
          </p:nvPr>
        </p:nvSpPr>
        <p:spPr>
          <a:xfrm>
            <a:off x="141514" y="468086"/>
            <a:ext cx="8610600" cy="828323"/>
          </a:xfrm>
        </p:spPr>
        <p:txBody>
          <a:bodyPr>
            <a:normAutofit/>
          </a:bodyPr>
          <a:lstStyle/>
          <a:p>
            <a:r>
              <a:rPr lang="en-US" sz="3100" b="1" dirty="0"/>
              <a:t>Area of Composite Two-Dimensional Shapes </a:t>
            </a:r>
          </a:p>
        </p:txBody>
      </p:sp>
      <p:sp>
        <p:nvSpPr>
          <p:cNvPr id="7" name="Text Placeholder 2">
            <a:extLst>
              <a:ext uri="{FF2B5EF4-FFF2-40B4-BE49-F238E27FC236}">
                <a16:creationId xmlns:a16="http://schemas.microsoft.com/office/drawing/2014/main" id="{2C821976-7C6B-C576-645D-78073B6E0BA8}"/>
              </a:ext>
            </a:extLst>
          </p:cNvPr>
          <p:cNvSpPr>
            <a:spLocks noGrp="1"/>
          </p:cNvSpPr>
          <p:nvPr>
            <p:ph type="body" sz="quarter" idx="14"/>
          </p:nvPr>
        </p:nvSpPr>
        <p:spPr>
          <a:xfrm>
            <a:off x="2841171" y="1143000"/>
            <a:ext cx="2240630" cy="828322"/>
          </a:xfrm>
        </p:spPr>
        <p:txBody>
          <a:bodyPr/>
          <a:lstStyle/>
          <a:p>
            <a:pPr algn="ctr"/>
            <a:r>
              <a:rPr lang="en-US" dirty="0"/>
              <a:t>Math 7B</a:t>
            </a:r>
          </a:p>
          <a:p>
            <a:pPr algn="ctr"/>
            <a:r>
              <a:rPr lang="en-US" dirty="0"/>
              <a:t>Unit 5 Lesson 3</a:t>
            </a:r>
          </a:p>
        </p:txBody>
      </p:sp>
      <p:pic>
        <p:nvPicPr>
          <p:cNvPr id="1026" name="Picture 2" descr="Composite 2D Shapes | Open Middle®">
            <a:extLst>
              <a:ext uri="{FF2B5EF4-FFF2-40B4-BE49-F238E27FC236}">
                <a16:creationId xmlns:a16="http://schemas.microsoft.com/office/drawing/2014/main" id="{A3852B8D-F4E8-2603-4D55-B098ECF404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130" y="2767219"/>
            <a:ext cx="3726139" cy="3333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82178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85CEE-F8A0-BEF6-06D6-7CEE3BB55F2A}"/>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8A5EF76-303A-30EE-DF48-0CB552925961}"/>
              </a:ext>
            </a:extLst>
          </p:cNvPr>
          <p:cNvSpPr>
            <a:spLocks noGrp="1"/>
          </p:cNvSpPr>
          <p:nvPr>
            <p:ph sz="half" idx="1"/>
          </p:nvPr>
        </p:nvSpPr>
        <p:spPr>
          <a:xfrm>
            <a:off x="838200" y="2024408"/>
            <a:ext cx="5181600" cy="4351338"/>
          </a:xfrm>
        </p:spPr>
        <p:txBody>
          <a:bodyPr vert="horz" lIns="91440" tIns="45720" rIns="91440" bIns="45720" rtlCol="0">
            <a:normAutofit/>
          </a:bodyPr>
          <a:lstStyle/>
          <a:p>
            <a:r>
              <a:rPr lang="en-US"/>
              <a:t>Break down the composite shape into smaller shapes</a:t>
            </a:r>
          </a:p>
          <a:p>
            <a:r>
              <a:rPr lang="en-US"/>
              <a:t>Find the area of each smaller shape</a:t>
            </a:r>
          </a:p>
          <a:p>
            <a:r>
              <a:rPr lang="en-US"/>
              <a:t>Add the areas of all the smaller shapes together</a:t>
            </a:r>
          </a:p>
        </p:txBody>
      </p:sp>
      <p:sp>
        <p:nvSpPr>
          <p:cNvPr id="2" name="Title 1">
            <a:extLst>
              <a:ext uri="{FF2B5EF4-FFF2-40B4-BE49-F238E27FC236}">
                <a16:creationId xmlns:a16="http://schemas.microsoft.com/office/drawing/2014/main" id="{A2B60623-B95D-0913-A8B5-2EA5B95BD711}"/>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sz="3700"/>
              <a:t>Recap:  Finding the area of composite shapes</a:t>
            </a:r>
          </a:p>
        </p:txBody>
      </p:sp>
      <p:pic>
        <p:nvPicPr>
          <p:cNvPr id="7" name="Content Placeholder 6" descr="area formulas for polygons and circles">
            <a:extLst>
              <a:ext uri="{FF2B5EF4-FFF2-40B4-BE49-F238E27FC236}">
                <a16:creationId xmlns:a16="http://schemas.microsoft.com/office/drawing/2014/main" id="{C0F5449A-7E07-4CE7-4A54-FFA301BF1EE4}"/>
              </a:ext>
            </a:extLst>
          </p:cNvPr>
          <p:cNvPicPr>
            <a:picLocks noGrp="1" noChangeAspect="1"/>
          </p:cNvPicPr>
          <p:nvPr>
            <p:ph sz="half" idx="13"/>
          </p:nvPr>
        </p:nvPicPr>
        <p:blipFill>
          <a:blip r:embed="rId3"/>
          <a:stretch>
            <a:fillRect/>
          </a:stretch>
        </p:blipFill>
        <p:spPr>
          <a:xfrm>
            <a:off x="6172202" y="2386517"/>
            <a:ext cx="5181600" cy="3627120"/>
          </a:xfrm>
          <a:prstGeom prst="rect">
            <a:avLst/>
          </a:prstGeom>
          <a:noFill/>
        </p:spPr>
      </p:pic>
    </p:spTree>
    <p:extLst>
      <p:ext uri="{BB962C8B-B14F-4D97-AF65-F5344CB8AC3E}">
        <p14:creationId xmlns:p14="http://schemas.microsoft.com/office/powerpoint/2010/main" val="40142128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14928E-CD26-6B53-EE04-9BB65B9D850F}"/>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206DF3D-EFE5-C18C-37C3-8F867DBC59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7131" y="2832100"/>
            <a:ext cx="3397738" cy="1193800"/>
          </a:xfrm>
          <a:prstGeom prst="rect">
            <a:avLst/>
          </a:prstGeom>
        </p:spPr>
      </p:pic>
    </p:spTree>
    <p:extLst>
      <p:ext uri="{BB962C8B-B14F-4D97-AF65-F5344CB8AC3E}">
        <p14:creationId xmlns:p14="http://schemas.microsoft.com/office/powerpoint/2010/main" val="4172026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2020-440A-6569-C495-4737E138D646}"/>
              </a:ext>
            </a:extLst>
          </p:cNvPr>
          <p:cNvSpPr>
            <a:spLocks noGrp="1"/>
          </p:cNvSpPr>
          <p:nvPr>
            <p:ph type="title"/>
          </p:nvPr>
        </p:nvSpPr>
        <p:spPr>
          <a:xfrm>
            <a:off x="1038226" y="920003"/>
            <a:ext cx="3390899" cy="807943"/>
          </a:xfrm>
        </p:spPr>
        <p:txBody>
          <a:bodyPr>
            <a:normAutofit/>
          </a:bodyPr>
          <a:lstStyle/>
          <a:p>
            <a:r>
              <a:rPr lang="en-US" dirty="0"/>
              <a:t>Key Words</a:t>
            </a:r>
          </a:p>
          <a:p>
            <a:endParaRPr lang="en-US" dirty="0">
              <a:solidFill>
                <a:srgbClr val="FFFFFF"/>
              </a:solidFill>
            </a:endParaRPr>
          </a:p>
        </p:txBody>
      </p:sp>
      <p:sp>
        <p:nvSpPr>
          <p:cNvPr id="3" name="Content Placeholder 2">
            <a:extLst>
              <a:ext uri="{FF2B5EF4-FFF2-40B4-BE49-F238E27FC236}">
                <a16:creationId xmlns:a16="http://schemas.microsoft.com/office/drawing/2014/main" id="{6F2809A5-2000-B4A7-4E0B-E23DBD176DA2}"/>
              </a:ext>
            </a:extLst>
          </p:cNvPr>
          <p:cNvSpPr>
            <a:spLocks noGrp="1"/>
          </p:cNvSpPr>
          <p:nvPr>
            <p:ph idx="1"/>
          </p:nvPr>
        </p:nvSpPr>
        <p:spPr>
          <a:xfrm>
            <a:off x="1038226" y="2209801"/>
            <a:ext cx="9753600" cy="3324224"/>
          </a:xfrm>
        </p:spPr>
        <p:txBody>
          <a:bodyPr vert="horz" lIns="91440" tIns="45720" rIns="91440" bIns="45720" rtlCol="0">
            <a:normAutofit/>
          </a:bodyPr>
          <a:lstStyle/>
          <a:p>
            <a:r>
              <a:rPr lang="en-US" b="1" dirty="0">
                <a:latin typeface="+mn-lt"/>
                <a:cs typeface="Times New Roman"/>
              </a:rPr>
              <a:t>area</a:t>
            </a:r>
            <a:r>
              <a:rPr lang="en-US" dirty="0">
                <a:latin typeface="+mn-lt"/>
                <a:cs typeface="Times New Roman"/>
              </a:rPr>
              <a:t> – the measurement of two-dimensional space taken up by an object or figure </a:t>
            </a:r>
            <a:endParaRPr lang="en-US" dirty="0">
              <a:latin typeface="+mn-lt"/>
            </a:endParaRPr>
          </a:p>
          <a:p>
            <a:r>
              <a:rPr lang="en-US" b="1" dirty="0">
                <a:latin typeface="+mn-lt"/>
                <a:cs typeface="Times New Roman"/>
              </a:rPr>
              <a:t>composite shape</a:t>
            </a:r>
            <a:r>
              <a:rPr lang="en-US" dirty="0">
                <a:latin typeface="+mn-lt"/>
                <a:cs typeface="Times New Roman"/>
              </a:rPr>
              <a:t> – a shape made up of smaller shapes </a:t>
            </a:r>
            <a:endParaRPr lang="en-US" dirty="0">
              <a:latin typeface="+mn-lt"/>
            </a:endParaRPr>
          </a:p>
          <a:p>
            <a:r>
              <a:rPr lang="en-US" b="1" dirty="0">
                <a:latin typeface="+mn-lt"/>
                <a:cs typeface="Times New Roman"/>
              </a:rPr>
              <a:t>polygon</a:t>
            </a:r>
            <a:r>
              <a:rPr lang="en-US" dirty="0">
                <a:latin typeface="+mn-lt"/>
                <a:cs typeface="Times New Roman"/>
              </a:rPr>
              <a:t> – a closed figure with three or more straight sides </a:t>
            </a:r>
            <a:endParaRPr lang="en-US" dirty="0">
              <a:latin typeface="+mn-lt"/>
            </a:endParaRPr>
          </a:p>
          <a:p>
            <a:r>
              <a:rPr lang="en-US" b="1" dirty="0">
                <a:latin typeface="+mn-lt"/>
                <a:cs typeface="Times New Roman"/>
              </a:rPr>
              <a:t>rectangle</a:t>
            </a:r>
            <a:r>
              <a:rPr lang="en-US" dirty="0">
                <a:latin typeface="+mn-lt"/>
                <a:cs typeface="Times New Roman"/>
              </a:rPr>
              <a:t> – a quadrilateral with four right angles </a:t>
            </a:r>
            <a:endParaRPr lang="en-US" dirty="0">
              <a:latin typeface="+mn-lt"/>
            </a:endParaRPr>
          </a:p>
          <a:p>
            <a:r>
              <a:rPr lang="en-US" b="1" dirty="0">
                <a:latin typeface="+mn-lt"/>
                <a:cs typeface="Times New Roman"/>
              </a:rPr>
              <a:t>square</a:t>
            </a:r>
            <a:r>
              <a:rPr lang="en-US" dirty="0">
                <a:latin typeface="+mn-lt"/>
                <a:cs typeface="Times New Roman"/>
              </a:rPr>
              <a:t> – a quadrilateral with four right angles and four equal sides  </a:t>
            </a:r>
            <a:endParaRPr lang="en-US" dirty="0">
              <a:latin typeface="+mn-lt"/>
            </a:endParaRPr>
          </a:p>
          <a:p>
            <a:r>
              <a:rPr lang="en-US" b="1" dirty="0">
                <a:latin typeface="+mn-lt"/>
                <a:cs typeface="Times New Roman"/>
              </a:rPr>
              <a:t>triangle</a:t>
            </a:r>
            <a:r>
              <a:rPr lang="en-US" dirty="0">
                <a:latin typeface="+mn-lt"/>
                <a:cs typeface="Times New Roman"/>
              </a:rPr>
              <a:t> – a three-sided polygon</a:t>
            </a:r>
            <a:endParaRPr lang="en-US" dirty="0">
              <a:latin typeface="+mn-lt"/>
            </a:endParaRPr>
          </a:p>
          <a:p>
            <a:endParaRPr lang="en-US" dirty="0">
              <a:latin typeface="+mn-lt"/>
            </a:endParaRPr>
          </a:p>
        </p:txBody>
      </p:sp>
    </p:spTree>
    <p:extLst>
      <p:ext uri="{BB962C8B-B14F-4D97-AF65-F5344CB8AC3E}">
        <p14:creationId xmlns:p14="http://schemas.microsoft.com/office/powerpoint/2010/main" val="2557094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9F0FCB0-64F0-99C4-F065-3D590423AF7C}"/>
              </a:ext>
            </a:extLst>
          </p:cNvPr>
          <p:cNvSpPr>
            <a:spLocks noGrp="1"/>
          </p:cNvSpPr>
          <p:nvPr>
            <p:ph sz="half" idx="1"/>
          </p:nvPr>
        </p:nvSpPr>
        <p:spPr>
          <a:xfrm>
            <a:off x="838200" y="2024408"/>
            <a:ext cx="5181600" cy="4351338"/>
          </a:xfrm>
        </p:spPr>
        <p:txBody>
          <a:bodyPr vert="horz" lIns="91440" tIns="45720" rIns="91440" bIns="45720" rtlCol="0">
            <a:normAutofit/>
          </a:bodyPr>
          <a:lstStyle/>
          <a:p>
            <a:r>
              <a:rPr lang="en-US"/>
              <a:t>A composite shape is a shape made up of two or more two-dimensional shapes.</a:t>
            </a:r>
          </a:p>
          <a:p>
            <a:r>
              <a:rPr lang="en-US"/>
              <a:t>Composite shapes can be made up of polygons or other shapes like circles.</a:t>
            </a:r>
          </a:p>
        </p:txBody>
      </p:sp>
      <p:sp>
        <p:nvSpPr>
          <p:cNvPr id="2" name="Title 1">
            <a:extLst>
              <a:ext uri="{FF2B5EF4-FFF2-40B4-BE49-F238E27FC236}">
                <a16:creationId xmlns:a16="http://schemas.microsoft.com/office/drawing/2014/main" id="{3B9C5F0A-5CBE-16F0-8D26-D38B2F73E3EA}"/>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What is a composite shape?</a:t>
            </a:r>
          </a:p>
        </p:txBody>
      </p:sp>
      <p:pic>
        <p:nvPicPr>
          <p:cNvPr id="2050" name="Picture 2" descr="composite figure ~ A Maths Dictionary for Kids Quick Reference by Jenny  Eather">
            <a:extLst>
              <a:ext uri="{FF2B5EF4-FFF2-40B4-BE49-F238E27FC236}">
                <a16:creationId xmlns:a16="http://schemas.microsoft.com/office/drawing/2014/main" id="{1FFD25D3-6AE0-ADAE-0D14-B5F343C6D7D5}"/>
              </a:ext>
            </a:extLst>
          </p:cNvPr>
          <p:cNvPicPr>
            <a:picLocks noGrp="1" noChangeAspect="1" noChangeArrowheads="1"/>
          </p:cNvPicPr>
          <p:nvPr>
            <p:ph sz="half" idx="13"/>
          </p:nvPr>
        </p:nvPicPr>
        <p:blipFill rotWithShape="1">
          <a:blip r:embed="rId3">
            <a:extLst>
              <a:ext uri="{28A0092B-C50C-407E-A947-70E740481C1C}">
                <a14:useLocalDpi xmlns:a14="http://schemas.microsoft.com/office/drawing/2010/main" val="0"/>
              </a:ext>
            </a:extLst>
          </a:blip>
          <a:srcRect t="35039" b="6672"/>
          <a:stretch/>
        </p:blipFill>
        <p:spPr bwMode="auto">
          <a:xfrm>
            <a:off x="6541973" y="2405743"/>
            <a:ext cx="5311945" cy="3222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41672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0A16-34B4-0208-47F2-B532C1B1A4F3}"/>
              </a:ext>
            </a:extLst>
          </p:cNvPr>
          <p:cNvSpPr>
            <a:spLocks noGrp="1"/>
          </p:cNvSpPr>
          <p:nvPr>
            <p:ph type="title"/>
          </p:nvPr>
        </p:nvSpPr>
        <p:spPr>
          <a:xfrm>
            <a:off x="961029" y="1006774"/>
            <a:ext cx="4819285" cy="729157"/>
          </a:xfrm>
        </p:spPr>
        <p:txBody>
          <a:bodyPr vert="horz" lIns="91440" tIns="45720" rIns="91440" bIns="45720" rtlCol="0" anchor="ctr">
            <a:normAutofit fontScale="90000"/>
          </a:bodyPr>
          <a:lstStyle/>
          <a:p>
            <a:pPr>
              <a:lnSpc>
                <a:spcPct val="100000"/>
              </a:lnSpc>
            </a:pPr>
            <a:r>
              <a:rPr lang="en-US" dirty="0"/>
              <a:t>Real-World Examples</a:t>
            </a:r>
          </a:p>
        </p:txBody>
      </p:sp>
      <p:pic>
        <p:nvPicPr>
          <p:cNvPr id="5" name="Content Placeholder 4" descr="Garden in backyard">
            <a:extLst>
              <a:ext uri="{FF2B5EF4-FFF2-40B4-BE49-F238E27FC236}">
                <a16:creationId xmlns:a16="http://schemas.microsoft.com/office/drawing/2014/main" id="{99F296D3-7FAA-3D78-56E9-1527B24E9105}"/>
              </a:ext>
            </a:extLst>
          </p:cNvPr>
          <p:cNvPicPr>
            <a:picLocks noGrp="1" noChangeAspect="1"/>
          </p:cNvPicPr>
          <p:nvPr>
            <p:ph idx="1"/>
          </p:nvPr>
        </p:nvPicPr>
        <p:blipFill rotWithShape="1">
          <a:blip r:embed="rId3"/>
          <a:stretch/>
        </p:blipFill>
        <p:spPr>
          <a:xfrm>
            <a:off x="362240" y="2238375"/>
            <a:ext cx="6016862" cy="4013200"/>
          </a:xfrm>
          <a:prstGeom prst="rect">
            <a:avLst/>
          </a:prstGeom>
        </p:spPr>
      </p:pic>
      <p:sp>
        <p:nvSpPr>
          <p:cNvPr id="4" name="Content Placeholder 3">
            <a:extLst>
              <a:ext uri="{FF2B5EF4-FFF2-40B4-BE49-F238E27FC236}">
                <a16:creationId xmlns:a16="http://schemas.microsoft.com/office/drawing/2014/main" id="{1E2A1B03-ADC6-D9F5-524F-F13A1AD69B88}"/>
              </a:ext>
            </a:extLst>
          </p:cNvPr>
          <p:cNvSpPr>
            <a:spLocks noGrp="1"/>
          </p:cNvSpPr>
          <p:nvPr>
            <p:ph sz="half" idx="4294967295"/>
          </p:nvPr>
        </p:nvSpPr>
        <p:spPr>
          <a:xfrm>
            <a:off x="6573838" y="1075717"/>
            <a:ext cx="5618162" cy="4103914"/>
          </a:xfrm>
        </p:spPr>
        <p:txBody>
          <a:bodyPr vert="horz" lIns="91440" tIns="45720" rIns="91440" bIns="45720" rtlCol="0">
            <a:normAutofit/>
          </a:bodyPr>
          <a:lstStyle/>
          <a:p>
            <a:r>
              <a:rPr lang="en-US" dirty="0"/>
              <a:t>Calculating the area of a garden bed that consists of a rectangle and an adjacent semicircle</a:t>
            </a:r>
          </a:p>
          <a:p>
            <a:r>
              <a:rPr lang="en-US" dirty="0"/>
              <a:t>Determining the area of a soccer field that has a semicircular section at each end</a:t>
            </a:r>
          </a:p>
          <a:p>
            <a:r>
              <a:rPr lang="en-US" dirty="0"/>
              <a:t>Computing the area of a playground that is made up of a rectangle with a triangular section on one end</a:t>
            </a:r>
          </a:p>
        </p:txBody>
      </p:sp>
    </p:spTree>
    <p:extLst>
      <p:ext uri="{BB962C8B-B14F-4D97-AF65-F5344CB8AC3E}">
        <p14:creationId xmlns:p14="http://schemas.microsoft.com/office/powerpoint/2010/main" val="2617107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ectangular orange rectangular object with text&#10;&#10;Description automatically generated">
            <a:extLst>
              <a:ext uri="{FF2B5EF4-FFF2-40B4-BE49-F238E27FC236}">
                <a16:creationId xmlns:a16="http://schemas.microsoft.com/office/drawing/2014/main" id="{FE047A58-7377-38C9-59FE-FA096D60B86E}"/>
              </a:ext>
            </a:extLst>
          </p:cNvPr>
          <p:cNvPicPr>
            <a:picLocks noChangeAspect="1"/>
          </p:cNvPicPr>
          <p:nvPr/>
        </p:nvPicPr>
        <p:blipFill rotWithShape="1">
          <a:blip r:embed="rId3"/>
          <a:srcRect r="2" b="854"/>
          <a:stretch/>
        </p:blipFill>
        <p:spPr>
          <a:xfrm>
            <a:off x="8839200" y="-4085"/>
            <a:ext cx="3355983" cy="2157433"/>
          </a:xfrm>
          <a:prstGeom prst="rect">
            <a:avLst/>
          </a:prstGeom>
        </p:spPr>
      </p:pic>
      <p:sp>
        <p:nvSpPr>
          <p:cNvPr id="2" name="Title 1">
            <a:extLst>
              <a:ext uri="{FF2B5EF4-FFF2-40B4-BE49-F238E27FC236}">
                <a16:creationId xmlns:a16="http://schemas.microsoft.com/office/drawing/2014/main" id="{5CAF15F8-733B-998F-1D99-F232FF1D1069}"/>
              </a:ext>
            </a:extLst>
          </p:cNvPr>
          <p:cNvSpPr>
            <a:spLocks noGrp="1"/>
          </p:cNvSpPr>
          <p:nvPr>
            <p:ph type="title"/>
          </p:nvPr>
        </p:nvSpPr>
        <p:spPr/>
        <p:txBody>
          <a:bodyPr vert="horz" lIns="91440" tIns="45720" rIns="91440" bIns="45720" rtlCol="0" anchor="ctr">
            <a:normAutofit fontScale="90000"/>
          </a:bodyPr>
          <a:lstStyle/>
          <a:p>
            <a:pPr>
              <a:lnSpc>
                <a:spcPct val="100000"/>
              </a:lnSpc>
            </a:pPr>
            <a:r>
              <a:rPr lang="en-US" dirty="0"/>
              <a:t>Examples of Composite Shapes</a:t>
            </a:r>
          </a:p>
        </p:txBody>
      </p:sp>
      <p:sp>
        <p:nvSpPr>
          <p:cNvPr id="4" name="Content Placeholder 3">
            <a:extLst>
              <a:ext uri="{FF2B5EF4-FFF2-40B4-BE49-F238E27FC236}">
                <a16:creationId xmlns:a16="http://schemas.microsoft.com/office/drawing/2014/main" id="{18F97A2E-1A98-484B-02E1-4FA08D7D35E5}"/>
              </a:ext>
            </a:extLst>
          </p:cNvPr>
          <p:cNvSpPr>
            <a:spLocks noGrp="1"/>
          </p:cNvSpPr>
          <p:nvPr>
            <p:ph idx="1"/>
          </p:nvPr>
        </p:nvSpPr>
        <p:spPr>
          <a:xfrm>
            <a:off x="968828" y="2009617"/>
            <a:ext cx="7717972" cy="3237297"/>
          </a:xfrm>
        </p:spPr>
        <p:txBody>
          <a:bodyPr vert="horz" lIns="91440" tIns="45720" rIns="91440" bIns="45720" rtlCol="0">
            <a:normAutofit/>
          </a:bodyPr>
          <a:lstStyle/>
          <a:p>
            <a:r>
              <a:rPr lang="en-US" sz="3200" dirty="0"/>
              <a:t>A rectangle with a semicircle on top</a:t>
            </a:r>
          </a:p>
          <a:p>
            <a:pPr marL="0" indent="0">
              <a:buNone/>
            </a:pPr>
            <a:endParaRPr lang="en-US" sz="3200" dirty="0"/>
          </a:p>
          <a:p>
            <a:r>
              <a:rPr lang="en-US" sz="3200" dirty="0"/>
              <a:t>A triangle with a rectangle on the bottom</a:t>
            </a:r>
          </a:p>
          <a:p>
            <a:pPr marL="0" indent="0">
              <a:buNone/>
            </a:pPr>
            <a:endParaRPr lang="en-US" sz="3200" dirty="0"/>
          </a:p>
          <a:p>
            <a:r>
              <a:rPr lang="en-US" sz="3200" dirty="0"/>
              <a:t>A square with a triangle on the side</a:t>
            </a:r>
          </a:p>
        </p:txBody>
      </p:sp>
      <p:pic>
        <p:nvPicPr>
          <p:cNvPr id="6" name="Picture 5" descr="How to find the total area of a composite figure - Quora">
            <a:extLst>
              <a:ext uri="{FF2B5EF4-FFF2-40B4-BE49-F238E27FC236}">
                <a16:creationId xmlns:a16="http://schemas.microsoft.com/office/drawing/2014/main" id="{478CCA70-48C7-A34B-B8C2-E420DAD2E57B}"/>
              </a:ext>
            </a:extLst>
          </p:cNvPr>
          <p:cNvPicPr>
            <a:picLocks noChangeAspect="1"/>
          </p:cNvPicPr>
          <p:nvPr/>
        </p:nvPicPr>
        <p:blipFill rotWithShape="1">
          <a:blip r:embed="rId4"/>
          <a:srcRect l="5353" r="967" b="3"/>
          <a:stretch/>
        </p:blipFill>
        <p:spPr>
          <a:xfrm>
            <a:off x="8828156" y="2349833"/>
            <a:ext cx="3355983" cy="2024655"/>
          </a:xfrm>
          <a:prstGeom prst="rect">
            <a:avLst/>
          </a:prstGeom>
        </p:spPr>
      </p:pic>
      <p:pic>
        <p:nvPicPr>
          <p:cNvPr id="7" name="Picture 6" descr="A black rectangle with black text&#10;&#10;Description automatically generated">
            <a:extLst>
              <a:ext uri="{FF2B5EF4-FFF2-40B4-BE49-F238E27FC236}">
                <a16:creationId xmlns:a16="http://schemas.microsoft.com/office/drawing/2014/main" id="{2776AE16-9962-0A4C-5008-0CB590A9B73F}"/>
              </a:ext>
            </a:extLst>
          </p:cNvPr>
          <p:cNvPicPr>
            <a:picLocks noChangeAspect="1"/>
          </p:cNvPicPr>
          <p:nvPr/>
        </p:nvPicPr>
        <p:blipFill rotWithShape="1">
          <a:blip r:embed="rId5"/>
          <a:srcRect l="1975" r="7347" b="1"/>
          <a:stretch/>
        </p:blipFill>
        <p:spPr>
          <a:xfrm>
            <a:off x="8839199" y="4628488"/>
            <a:ext cx="3344940" cy="2133025"/>
          </a:xfrm>
          <a:prstGeom prst="rect">
            <a:avLst/>
          </a:prstGeom>
        </p:spPr>
      </p:pic>
    </p:spTree>
    <p:extLst>
      <p:ext uri="{BB962C8B-B14F-4D97-AF65-F5344CB8AC3E}">
        <p14:creationId xmlns:p14="http://schemas.microsoft.com/office/powerpoint/2010/main" val="3914076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FE74E79-5656-23D8-0B5D-42622E775CEF}"/>
              </a:ext>
            </a:extLst>
          </p:cNvPr>
          <p:cNvSpPr>
            <a:spLocks noGrp="1"/>
          </p:cNvSpPr>
          <p:nvPr>
            <p:ph sz="half" idx="1"/>
          </p:nvPr>
        </p:nvSpPr>
        <p:spPr>
          <a:xfrm>
            <a:off x="838200" y="2024408"/>
            <a:ext cx="5181600" cy="4351338"/>
          </a:xfrm>
        </p:spPr>
        <p:txBody>
          <a:bodyPr vert="horz" lIns="91440" tIns="45720" rIns="91440" bIns="45720" rtlCol="0">
            <a:normAutofit/>
          </a:bodyPr>
          <a:lstStyle/>
          <a:p>
            <a:r>
              <a:rPr lang="en-US"/>
              <a:t>Break down the composite shape into smaller shapes</a:t>
            </a:r>
          </a:p>
          <a:p>
            <a:r>
              <a:rPr lang="en-US"/>
              <a:t>Find the area of each smaller shape</a:t>
            </a:r>
          </a:p>
          <a:p>
            <a:r>
              <a:rPr lang="en-US"/>
              <a:t>Add the areas of all the smaller shapes together</a:t>
            </a:r>
          </a:p>
        </p:txBody>
      </p:sp>
      <p:sp>
        <p:nvSpPr>
          <p:cNvPr id="2" name="Title 1">
            <a:extLst>
              <a:ext uri="{FF2B5EF4-FFF2-40B4-BE49-F238E27FC236}">
                <a16:creationId xmlns:a16="http://schemas.microsoft.com/office/drawing/2014/main" id="{7CF8C1E4-4CBD-ACB8-FB4D-719B9EAC91ED}"/>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Finding the area of composite shapes</a:t>
            </a:r>
          </a:p>
        </p:txBody>
      </p:sp>
      <p:pic>
        <p:nvPicPr>
          <p:cNvPr id="7" name="Content Placeholder 6" descr="area formulas for polygons and circles">
            <a:extLst>
              <a:ext uri="{FF2B5EF4-FFF2-40B4-BE49-F238E27FC236}">
                <a16:creationId xmlns:a16="http://schemas.microsoft.com/office/drawing/2014/main" id="{E0CE669B-D7DC-9229-D2C0-6CE5936DC0A7}"/>
              </a:ext>
            </a:extLst>
          </p:cNvPr>
          <p:cNvPicPr>
            <a:picLocks noGrp="1" noChangeAspect="1"/>
          </p:cNvPicPr>
          <p:nvPr>
            <p:ph sz="half" idx="13"/>
          </p:nvPr>
        </p:nvPicPr>
        <p:blipFill>
          <a:blip r:embed="rId3"/>
          <a:stretch>
            <a:fillRect/>
          </a:stretch>
        </p:blipFill>
        <p:spPr>
          <a:xfrm>
            <a:off x="6172202" y="2386517"/>
            <a:ext cx="5181600" cy="3627120"/>
          </a:xfrm>
          <a:prstGeom prst="rect">
            <a:avLst/>
          </a:prstGeom>
          <a:noFill/>
        </p:spPr>
      </p:pic>
    </p:spTree>
    <p:extLst>
      <p:ext uri="{BB962C8B-B14F-4D97-AF65-F5344CB8AC3E}">
        <p14:creationId xmlns:p14="http://schemas.microsoft.com/office/powerpoint/2010/main" val="33323803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F296-229A-D1FD-D50E-DEFC46ADA895}"/>
              </a:ext>
            </a:extLst>
          </p:cNvPr>
          <p:cNvSpPr>
            <a:spLocks noGrp="1"/>
          </p:cNvSpPr>
          <p:nvPr>
            <p:ph type="title"/>
          </p:nvPr>
        </p:nvSpPr>
        <p:spPr>
          <a:xfrm>
            <a:off x="914400" y="1003397"/>
            <a:ext cx="10504715" cy="1156448"/>
          </a:xfrm>
        </p:spPr>
        <p:txBody>
          <a:bodyPr>
            <a:normAutofit/>
          </a:bodyPr>
          <a:lstStyle/>
          <a:p>
            <a:pPr>
              <a:lnSpc>
                <a:spcPct val="90000"/>
              </a:lnSpc>
            </a:pPr>
            <a:r>
              <a:rPr lang="en-US" sz="3700" dirty="0"/>
              <a:t>Example: Finding the area of a composite shape</a:t>
            </a:r>
          </a:p>
        </p:txBody>
      </p:sp>
      <p:sp>
        <p:nvSpPr>
          <p:cNvPr id="3" name="Content Placeholder 2">
            <a:extLst>
              <a:ext uri="{FF2B5EF4-FFF2-40B4-BE49-F238E27FC236}">
                <a16:creationId xmlns:a16="http://schemas.microsoft.com/office/drawing/2014/main" id="{04ED41C1-890D-4A92-D25F-27E19A2C6E32}"/>
              </a:ext>
            </a:extLst>
          </p:cNvPr>
          <p:cNvSpPr>
            <a:spLocks noGrp="1"/>
          </p:cNvSpPr>
          <p:nvPr>
            <p:ph idx="1"/>
          </p:nvPr>
        </p:nvSpPr>
        <p:spPr>
          <a:xfrm>
            <a:off x="914400" y="2593074"/>
            <a:ext cx="5589767" cy="3579126"/>
          </a:xfrm>
        </p:spPr>
        <p:txBody>
          <a:bodyPr vert="horz" lIns="91440" tIns="45720" rIns="91440" bIns="45720" rtlCol="0">
            <a:normAutofit/>
          </a:bodyPr>
          <a:lstStyle/>
          <a:p>
            <a:r>
              <a:rPr lang="en-US"/>
              <a:t>A composite shape made up of a rectangle and a semicircle</a:t>
            </a:r>
          </a:p>
          <a:p>
            <a:r>
              <a:rPr lang="en-US"/>
              <a:t>Divide the shape into a rectangle and a semicircle</a:t>
            </a:r>
          </a:p>
          <a:p>
            <a:r>
              <a:rPr lang="en-US"/>
              <a:t>Find the area of the rectangle and the semicircle</a:t>
            </a:r>
          </a:p>
          <a:p>
            <a:r>
              <a:rPr lang="en-US"/>
              <a:t>Add the areas of the rectangle and semicircle together to get the total area</a:t>
            </a:r>
          </a:p>
        </p:txBody>
      </p:sp>
      <p:pic>
        <p:nvPicPr>
          <p:cNvPr id="5" name="Picture 4" descr="A rectangular orange rectangular object with text&#10;&#10;Description automatically generated">
            <a:extLst>
              <a:ext uri="{FF2B5EF4-FFF2-40B4-BE49-F238E27FC236}">
                <a16:creationId xmlns:a16="http://schemas.microsoft.com/office/drawing/2014/main" id="{0D7690F4-4831-43A7-C799-D62CE546318A}"/>
              </a:ext>
            </a:extLst>
          </p:cNvPr>
          <p:cNvPicPr>
            <a:picLocks noChangeAspect="1"/>
          </p:cNvPicPr>
          <p:nvPr/>
        </p:nvPicPr>
        <p:blipFill rotWithShape="1">
          <a:blip r:embed="rId3"/>
          <a:srcRect r="2" b="854"/>
          <a:stretch/>
        </p:blipFill>
        <p:spPr>
          <a:xfrm>
            <a:off x="7010401" y="2915435"/>
            <a:ext cx="4572000" cy="2939168"/>
          </a:xfrm>
          <a:prstGeom prst="rect">
            <a:avLst/>
          </a:prstGeom>
        </p:spPr>
      </p:pic>
    </p:spTree>
    <p:extLst>
      <p:ext uri="{BB962C8B-B14F-4D97-AF65-F5344CB8AC3E}">
        <p14:creationId xmlns:p14="http://schemas.microsoft.com/office/powerpoint/2010/main" val="2540074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9D3BA-3F4D-F3E2-00C7-1D6F18F34BC3}"/>
              </a:ext>
            </a:extLst>
          </p:cNvPr>
          <p:cNvSpPr>
            <a:spLocks noGrp="1"/>
          </p:cNvSpPr>
          <p:nvPr>
            <p:ph type="title"/>
          </p:nvPr>
        </p:nvSpPr>
        <p:spPr>
          <a:prstGeom prst="rect">
            <a:avLst/>
          </a:prstGeom>
        </p:spPr>
        <p:txBody>
          <a:bodyPr vert="horz" lIns="91440" tIns="45720" rIns="91440" bIns="45720" rtlCol="0" anchor="ctr">
            <a:normAutofit fontScale="90000"/>
          </a:bodyPr>
          <a:lstStyle/>
          <a:p>
            <a:pPr>
              <a:lnSpc>
                <a:spcPct val="100000"/>
              </a:lnSpc>
            </a:pPr>
            <a:r>
              <a:rPr lang="en-US" dirty="0"/>
              <a:t>Practice Problem</a:t>
            </a:r>
          </a:p>
        </p:txBody>
      </p:sp>
      <p:sp>
        <p:nvSpPr>
          <p:cNvPr id="4" name="Content Placeholder 3">
            <a:extLst>
              <a:ext uri="{FF2B5EF4-FFF2-40B4-BE49-F238E27FC236}">
                <a16:creationId xmlns:a16="http://schemas.microsoft.com/office/drawing/2014/main" id="{6875E1F0-8A8E-919A-7F02-9333881FC794}"/>
              </a:ext>
            </a:extLst>
          </p:cNvPr>
          <p:cNvSpPr>
            <a:spLocks noGrp="1"/>
          </p:cNvSpPr>
          <p:nvPr>
            <p:ph idx="1"/>
          </p:nvPr>
        </p:nvSpPr>
        <p:spPr/>
        <p:txBody>
          <a:bodyPr vert="horz" lIns="91440" tIns="45720" rIns="91440" bIns="45720" rtlCol="0">
            <a:normAutofit/>
          </a:bodyPr>
          <a:lstStyle/>
          <a:p>
            <a:r>
              <a:rPr lang="en-US"/>
              <a:t>Find the area of the composite shape below</a:t>
            </a:r>
          </a:p>
          <a:p>
            <a:r>
              <a:rPr lang="en-US"/>
              <a:t>Divide the shape into smaller shapes</a:t>
            </a:r>
          </a:p>
          <a:p>
            <a:r>
              <a:rPr lang="en-US"/>
              <a:t>Find the area of each smaller shape</a:t>
            </a:r>
          </a:p>
          <a:p>
            <a:r>
              <a:rPr lang="en-US"/>
              <a:t>Add the areas of all the smaller shapes together</a:t>
            </a:r>
          </a:p>
        </p:txBody>
      </p:sp>
      <p:pic>
        <p:nvPicPr>
          <p:cNvPr id="6" name="Picture 5" descr="How to find the total area of a composite figure - Quora">
            <a:extLst>
              <a:ext uri="{FF2B5EF4-FFF2-40B4-BE49-F238E27FC236}">
                <a16:creationId xmlns:a16="http://schemas.microsoft.com/office/drawing/2014/main" id="{0E5796A5-C1C0-A32F-6F05-98C6CC73F957}"/>
              </a:ext>
            </a:extLst>
          </p:cNvPr>
          <p:cNvPicPr>
            <a:picLocks noChangeAspect="1"/>
          </p:cNvPicPr>
          <p:nvPr/>
        </p:nvPicPr>
        <p:blipFill rotWithShape="1">
          <a:blip r:embed="rId3"/>
          <a:srcRect l="5353" r="967" b="3"/>
          <a:stretch/>
        </p:blipFill>
        <p:spPr>
          <a:xfrm>
            <a:off x="7010401" y="2750120"/>
            <a:ext cx="4572000" cy="3269797"/>
          </a:xfrm>
          <a:prstGeom prst="rect">
            <a:avLst/>
          </a:prstGeom>
        </p:spPr>
      </p:pic>
    </p:spTree>
    <p:extLst>
      <p:ext uri="{BB962C8B-B14F-4D97-AF65-F5344CB8AC3E}">
        <p14:creationId xmlns:p14="http://schemas.microsoft.com/office/powerpoint/2010/main" val="1312588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DE91F-A4A9-D527-37AA-D16C4561A0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C6739C-CB0A-A363-9FA1-EA7322676FD5}"/>
              </a:ext>
            </a:extLst>
          </p:cNvPr>
          <p:cNvSpPr>
            <a:spLocks noGrp="1"/>
          </p:cNvSpPr>
          <p:nvPr>
            <p:ph type="title"/>
          </p:nvPr>
        </p:nvSpPr>
        <p:spPr/>
        <p:txBody>
          <a:bodyPr vert="horz" lIns="91440" tIns="45720" rIns="91440" bIns="45720" rtlCol="0" anchor="ctr">
            <a:normAutofit fontScale="90000"/>
          </a:bodyPr>
          <a:lstStyle/>
          <a:p>
            <a:pPr>
              <a:lnSpc>
                <a:spcPct val="100000"/>
              </a:lnSpc>
            </a:pPr>
            <a:r>
              <a:rPr lang="en-US" dirty="0"/>
              <a:t>Practice Problem</a:t>
            </a:r>
          </a:p>
        </p:txBody>
      </p:sp>
      <p:sp>
        <p:nvSpPr>
          <p:cNvPr id="4" name="Content Placeholder 3">
            <a:extLst>
              <a:ext uri="{FF2B5EF4-FFF2-40B4-BE49-F238E27FC236}">
                <a16:creationId xmlns:a16="http://schemas.microsoft.com/office/drawing/2014/main" id="{96DF4BA6-B781-72A1-A740-D52C5AEF7577}"/>
              </a:ext>
            </a:extLst>
          </p:cNvPr>
          <p:cNvSpPr>
            <a:spLocks noGrp="1"/>
          </p:cNvSpPr>
          <p:nvPr>
            <p:ph idx="1"/>
          </p:nvPr>
        </p:nvSpPr>
        <p:spPr/>
        <p:txBody>
          <a:bodyPr vert="horz" lIns="91440" tIns="45720" rIns="91440" bIns="45720" rtlCol="0">
            <a:normAutofit/>
          </a:bodyPr>
          <a:lstStyle/>
          <a:p>
            <a:r>
              <a:rPr lang="en-US"/>
              <a:t>Find the area of the composite shape below</a:t>
            </a:r>
          </a:p>
          <a:p>
            <a:r>
              <a:rPr lang="en-US"/>
              <a:t>Divide the shape into smaller shapes</a:t>
            </a:r>
          </a:p>
          <a:p>
            <a:r>
              <a:rPr lang="en-US"/>
              <a:t>Find the area of each smaller shape</a:t>
            </a:r>
          </a:p>
          <a:p>
            <a:r>
              <a:rPr lang="en-US"/>
              <a:t>Add the areas of all the smaller shapes together</a:t>
            </a:r>
          </a:p>
        </p:txBody>
      </p:sp>
      <p:pic>
        <p:nvPicPr>
          <p:cNvPr id="5" name="Picture 4" descr="A black rectangle with black text&#10;&#10;Description automatically generated">
            <a:extLst>
              <a:ext uri="{FF2B5EF4-FFF2-40B4-BE49-F238E27FC236}">
                <a16:creationId xmlns:a16="http://schemas.microsoft.com/office/drawing/2014/main" id="{7ED484D4-E201-4A02-35B2-C154EA9AAEA0}"/>
              </a:ext>
            </a:extLst>
          </p:cNvPr>
          <p:cNvPicPr>
            <a:picLocks noChangeAspect="1"/>
          </p:cNvPicPr>
          <p:nvPr/>
        </p:nvPicPr>
        <p:blipFill rotWithShape="1">
          <a:blip r:embed="rId3"/>
          <a:srcRect l="1975" r="7347" b="1"/>
          <a:stretch/>
        </p:blipFill>
        <p:spPr>
          <a:xfrm>
            <a:off x="8001001" y="3213625"/>
            <a:ext cx="3581400" cy="2488437"/>
          </a:xfrm>
          <a:prstGeom prst="rect">
            <a:avLst/>
          </a:prstGeom>
        </p:spPr>
      </p:pic>
    </p:spTree>
    <p:extLst>
      <p:ext uri="{BB962C8B-B14F-4D97-AF65-F5344CB8AC3E}">
        <p14:creationId xmlns:p14="http://schemas.microsoft.com/office/powerpoint/2010/main" val="394485053"/>
      </p:ext>
    </p:extLst>
  </p:cSld>
  <p:clrMapOvr>
    <a:masterClrMapping/>
  </p:clrMapOvr>
</p:sld>
</file>

<file path=ppt/theme/theme1.xml><?xml version="1.0" encoding="utf-8"?>
<a:theme xmlns:a="http://schemas.openxmlformats.org/drawingml/2006/main" name="Math Theme 2">
  <a:themeElements>
    <a:clrScheme name="Custom 2">
      <a:dk1>
        <a:srgbClr val="000000"/>
      </a:dk1>
      <a:lt1>
        <a:srgbClr val="FFFFFF"/>
      </a:lt1>
      <a:dk2>
        <a:srgbClr val="5C194D"/>
      </a:dk2>
      <a:lt2>
        <a:srgbClr val="4FC0BE"/>
      </a:lt2>
      <a:accent1>
        <a:srgbClr val="752156"/>
      </a:accent1>
      <a:accent2>
        <a:srgbClr val="74D4D3"/>
      </a:accent2>
      <a:accent3>
        <a:srgbClr val="E9057E"/>
      </a:accent3>
      <a:accent4>
        <a:srgbClr val="E5A61A"/>
      </a:accent4>
      <a:accent5>
        <a:srgbClr val="D1DA0E"/>
      </a:accent5>
      <a:accent6>
        <a:srgbClr val="70AD47"/>
      </a:accent6>
      <a:hlink>
        <a:srgbClr val="BE0367"/>
      </a:hlink>
      <a:folHlink>
        <a:srgbClr val="F6B3D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th Theme 2" id="{97B83439-194E-49F3-BFA4-C1F7005A10E5}" vid="{9352F6CA-5636-492E-A876-3F50E8F4AF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cd61488-c322-43d0-89b6-881a41f9ed06" xsi:nil="true"/>
    <lcf76f155ced4ddcb4097134ff3c332f xmlns="1d252d0b-cd19-4c95-9ea0-58e2e745ab15">
      <Terms xmlns="http://schemas.microsoft.com/office/infopath/2007/PartnerControls"/>
    </lcf76f155ced4ddcb4097134ff3c332f>
    <SharedWithUsers xmlns="bcd61488-c322-43d0-89b6-881a41f9ed06">
      <UserInfo>
        <DisplayName>Ashley Seeley</DisplayName>
        <AccountId>762</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3253CDB32E9C94BAEF96199C7312ABF" ma:contentTypeVersion="18" ma:contentTypeDescription="Create a new document." ma:contentTypeScope="" ma:versionID="ba25de75f5e2d66382cf6327b7200477">
  <xsd:schema xmlns:xsd="http://www.w3.org/2001/XMLSchema" xmlns:xs="http://www.w3.org/2001/XMLSchema" xmlns:p="http://schemas.microsoft.com/office/2006/metadata/properties" xmlns:ns2="1d252d0b-cd19-4c95-9ea0-58e2e745ab15" xmlns:ns3="bcd61488-c322-43d0-89b6-881a41f9ed06" targetNamespace="http://schemas.microsoft.com/office/2006/metadata/properties" ma:root="true" ma:fieldsID="3e20a721a71c1ac7897d10d9a9355766" ns2:_="" ns3:_="">
    <xsd:import namespace="1d252d0b-cd19-4c95-9ea0-58e2e745ab15"/>
    <xsd:import namespace="bcd61488-c322-43d0-89b6-881a41f9ed0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252d0b-cd19-4c95-9ea0-58e2e745ab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cd61488-c322-43d0-89b6-881a41f9ed0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38c3b31f-b40f-44ce-8907-04bee1560fcd}" ma:internalName="TaxCatchAll" ma:showField="CatchAllData" ma:web="bcd61488-c322-43d0-89b6-881a41f9ed0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8ACE5F9-63EC-473C-A470-9BF85D18F8A3}">
  <ds:schemaRefs>
    <ds:schemaRef ds:uri="http://schemas.microsoft.com/sharepoint/v3/contenttype/forms"/>
  </ds:schemaRefs>
</ds:datastoreItem>
</file>

<file path=customXml/itemProps2.xml><?xml version="1.0" encoding="utf-8"?>
<ds:datastoreItem xmlns:ds="http://schemas.openxmlformats.org/officeDocument/2006/customXml" ds:itemID="{33809B99-A052-4E9B-8C70-49CB48BA6B01}">
  <ds:schemaRefs>
    <ds:schemaRef ds:uri="http://schemas.microsoft.com/office/2006/metadata/properties"/>
    <ds:schemaRef ds:uri="http://schemas.microsoft.com/office/infopath/2007/PartnerControls"/>
    <ds:schemaRef ds:uri="bcd61488-c322-43d0-89b6-881a41f9ed06"/>
    <ds:schemaRef ds:uri="1d252d0b-cd19-4c95-9ea0-58e2e745ab15"/>
  </ds:schemaRefs>
</ds:datastoreItem>
</file>

<file path=customXml/itemProps3.xml><?xml version="1.0" encoding="utf-8"?>
<ds:datastoreItem xmlns:ds="http://schemas.openxmlformats.org/officeDocument/2006/customXml" ds:itemID="{7A48359D-C300-48CC-A06B-D922D2F222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252d0b-cd19-4c95-9ea0-58e2e745ab15"/>
    <ds:schemaRef ds:uri="bcd61488-c322-43d0-89b6-881a41f9ed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Math Theme 2</Template>
  <TotalTime>9</TotalTime>
  <Words>847</Words>
  <Application>Microsoft Office PowerPoint</Application>
  <PresentationFormat>Widescreen</PresentationFormat>
  <Paragraphs>64</Paragraphs>
  <Slides>11</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Calibri Light</vt:lpstr>
      <vt:lpstr>Open Sans Light</vt:lpstr>
      <vt:lpstr>Open Sans Semibold</vt:lpstr>
      <vt:lpstr>Math Theme 2</vt:lpstr>
      <vt:lpstr>PowerPoint Presentation</vt:lpstr>
      <vt:lpstr>Key Words </vt:lpstr>
      <vt:lpstr>What is a composite shape?</vt:lpstr>
      <vt:lpstr>Real-World Examples</vt:lpstr>
      <vt:lpstr>Examples of Composite Shapes</vt:lpstr>
      <vt:lpstr>Finding the area of composite shapes</vt:lpstr>
      <vt:lpstr>Example: Finding the area of a composite shape</vt:lpstr>
      <vt:lpstr>Practice Problem</vt:lpstr>
      <vt:lpstr>Practice Problem</vt:lpstr>
      <vt:lpstr>Recap:  Finding the area of composite shapes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Rachel Murray</cp:lastModifiedBy>
  <cp:revision>115</cp:revision>
  <dcterms:created xsi:type="dcterms:W3CDTF">2023-12-14T16:13:10Z</dcterms:created>
  <dcterms:modified xsi:type="dcterms:W3CDTF">2024-01-21T21:18:07Z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0x01010013253CDB32E9C94BAEF96199C7312ABF</vt:lpwstr>
  </property>
  <property fmtid="{D5CDD505-2E9C-101B-9397-08002B2CF9AE}" pid="3" name="MediaServiceImageTags">
    <vt:lpwstr/>
  </property>
</Properties>
</file>