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61" r:id="rId6"/>
    <p:sldId id="257" r:id="rId7"/>
    <p:sldId id="258" r:id="rId8"/>
    <p:sldId id="259" r:id="rId9"/>
    <p:sldId id="262" r:id="rId10"/>
    <p:sldId id="263" r:id="rId11"/>
    <p:sldId id="264" r:id="rId12"/>
    <p:sldId id="266" r:id="rId13"/>
    <p:sldId id="265" r:id="rId14"/>
    <p:sldId id="267" r:id="rId15"/>
    <p:sldId id="268" r:id="rId16"/>
    <p:sldId id="260"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78"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1F0AF-4DC6-44A0-AFB6-6DAE281AE68F}"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4A042-F33E-4A97-9E69-D1165557116D}" type="slidenum">
              <a:t>‹#›</a:t>
            </a:fld>
            <a:endParaRPr lang="en-US"/>
          </a:p>
        </p:txBody>
      </p:sp>
    </p:spTree>
    <p:extLst>
      <p:ext uri="{BB962C8B-B14F-4D97-AF65-F5344CB8AC3E}">
        <p14:creationId xmlns:p14="http://schemas.microsoft.com/office/powerpoint/2010/main" val="3813145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Probability refers to the likelihood of an event occurring, while relative frequency is the number of times an event occurs in relation to the total number of trials. We can use probability to predict relative frequency.</a:t>
            </a:r>
          </a:p>
        </p:txBody>
      </p:sp>
      <p:sp>
        <p:nvSpPr>
          <p:cNvPr id="4" name="Slide Number Placeholder 3"/>
          <p:cNvSpPr>
            <a:spLocks noGrp="1"/>
          </p:cNvSpPr>
          <p:nvPr>
            <p:ph type="sldNum" sz="quarter" idx="5"/>
          </p:nvPr>
        </p:nvSpPr>
        <p:spPr/>
        <p:txBody>
          <a:bodyPr/>
          <a:lstStyle/>
          <a:p>
            <a:fld id="{037A7F71-2410-4057-85B1-5692F82EE0C4}" type="slidenum">
              <a:t>1</a:t>
            </a:fld>
            <a:endParaRPr lang="en-US"/>
          </a:p>
        </p:txBody>
      </p:sp>
    </p:spTree>
    <p:extLst>
      <p:ext uri="{BB962C8B-B14F-4D97-AF65-F5344CB8AC3E}">
        <p14:creationId xmlns:p14="http://schemas.microsoft.com/office/powerpoint/2010/main" val="328937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apply the concept of probability to predict the relative frequency of getting heads and tails when we toss a coin.</a:t>
            </a:r>
          </a:p>
        </p:txBody>
      </p:sp>
      <p:sp>
        <p:nvSpPr>
          <p:cNvPr id="4" name="Slide Number Placeholder 3"/>
          <p:cNvSpPr>
            <a:spLocks noGrp="1"/>
          </p:cNvSpPr>
          <p:nvPr>
            <p:ph type="sldNum" sz="quarter" idx="5"/>
          </p:nvPr>
        </p:nvSpPr>
        <p:spPr/>
        <p:txBody>
          <a:bodyPr/>
          <a:lstStyle/>
          <a:p>
            <a:fld id="{037A7F71-2410-4057-85B1-5692F82EE0C4}" type="slidenum">
              <a:t>3</a:t>
            </a:fld>
            <a:endParaRPr lang="en-US"/>
          </a:p>
        </p:txBody>
      </p:sp>
    </p:spTree>
    <p:extLst>
      <p:ext uri="{BB962C8B-B14F-4D97-AF65-F5344CB8AC3E}">
        <p14:creationId xmlns:p14="http://schemas.microsoft.com/office/powerpoint/2010/main" val="332055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apply the concept of probability to predict the relative frequency of getting any one of the six outcomes when we roll a die.</a:t>
            </a:r>
          </a:p>
        </p:txBody>
      </p:sp>
      <p:sp>
        <p:nvSpPr>
          <p:cNvPr id="4" name="Slide Number Placeholder 3"/>
          <p:cNvSpPr>
            <a:spLocks noGrp="1"/>
          </p:cNvSpPr>
          <p:nvPr>
            <p:ph type="sldNum" sz="quarter" idx="5"/>
          </p:nvPr>
        </p:nvSpPr>
        <p:spPr/>
        <p:txBody>
          <a:bodyPr/>
          <a:lstStyle/>
          <a:p>
            <a:fld id="{037A7F71-2410-4057-85B1-5692F82EE0C4}" type="slidenum">
              <a:t>4</a:t>
            </a:fld>
            <a:endParaRPr lang="en-US"/>
          </a:p>
        </p:txBody>
      </p:sp>
    </p:spTree>
    <p:extLst>
      <p:ext uri="{BB962C8B-B14F-4D97-AF65-F5344CB8AC3E}">
        <p14:creationId xmlns:p14="http://schemas.microsoft.com/office/powerpoint/2010/main" val="315689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apply the concept of probability to predict the relative frequency of getting any one of the 52 cards when we draw a card from a shuffled deck.</a:t>
            </a:r>
          </a:p>
        </p:txBody>
      </p:sp>
      <p:sp>
        <p:nvSpPr>
          <p:cNvPr id="4" name="Slide Number Placeholder 3"/>
          <p:cNvSpPr>
            <a:spLocks noGrp="1"/>
          </p:cNvSpPr>
          <p:nvPr>
            <p:ph type="sldNum" sz="quarter" idx="5"/>
          </p:nvPr>
        </p:nvSpPr>
        <p:spPr/>
        <p:txBody>
          <a:bodyPr/>
          <a:lstStyle/>
          <a:p>
            <a:fld id="{037A7F71-2410-4057-85B1-5692F82EE0C4}" type="slidenum">
              <a:t>5</a:t>
            </a:fld>
            <a:endParaRPr lang="en-US"/>
          </a:p>
        </p:txBody>
      </p:sp>
    </p:spTree>
    <p:extLst>
      <p:ext uri="{BB962C8B-B14F-4D97-AF65-F5344CB8AC3E}">
        <p14:creationId xmlns:p14="http://schemas.microsoft.com/office/powerpoint/2010/main" val="313905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16% answer</a:t>
            </a:r>
          </a:p>
        </p:txBody>
      </p:sp>
      <p:sp>
        <p:nvSpPr>
          <p:cNvPr id="4" name="Slide Number Placeholder 3"/>
          <p:cNvSpPr>
            <a:spLocks noGrp="1"/>
          </p:cNvSpPr>
          <p:nvPr>
            <p:ph type="sldNum" sz="quarter" idx="5"/>
          </p:nvPr>
        </p:nvSpPr>
        <p:spPr/>
        <p:txBody>
          <a:bodyPr/>
          <a:lstStyle/>
          <a:p>
            <a:fld id="{7B14A042-F33E-4A97-9E69-D1165557116D}" type="slidenum">
              <a:t>10</a:t>
            </a:fld>
            <a:endParaRPr lang="en-US"/>
          </a:p>
        </p:txBody>
      </p:sp>
    </p:spTree>
    <p:extLst>
      <p:ext uri="{BB962C8B-B14F-4D97-AF65-F5344CB8AC3E}">
        <p14:creationId xmlns:p14="http://schemas.microsoft.com/office/powerpoint/2010/main" val="58346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43619-D701-2B8D-FB7E-2D10216A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59650-3C47-D2C5-05BD-132FF37C6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ED455-99E8-2FBF-C9BC-80087F2E85E0}"/>
              </a:ext>
            </a:extLst>
          </p:cNvPr>
          <p:cNvSpPr>
            <a:spLocks noGrp="1"/>
          </p:cNvSpPr>
          <p:nvPr>
            <p:ph type="body" idx="1"/>
          </p:nvPr>
        </p:nvSpPr>
        <p:spPr/>
        <p:txBody>
          <a:bodyPr/>
          <a:lstStyle/>
          <a:p>
            <a:r>
              <a:rPr lang="en-US" dirty="0">
                <a:cs typeface="Calibri"/>
              </a:rPr>
              <a:t>16% answer</a:t>
            </a:r>
          </a:p>
        </p:txBody>
      </p:sp>
      <p:sp>
        <p:nvSpPr>
          <p:cNvPr id="4" name="Slide Number Placeholder 3">
            <a:extLst>
              <a:ext uri="{FF2B5EF4-FFF2-40B4-BE49-F238E27FC236}">
                <a16:creationId xmlns:a16="http://schemas.microsoft.com/office/drawing/2014/main" id="{834CA6DF-7322-0D85-573A-949C72404CB7}"/>
              </a:ext>
            </a:extLst>
          </p:cNvPr>
          <p:cNvSpPr>
            <a:spLocks noGrp="1"/>
          </p:cNvSpPr>
          <p:nvPr>
            <p:ph type="sldNum" sz="quarter" idx="5"/>
          </p:nvPr>
        </p:nvSpPr>
        <p:spPr/>
        <p:txBody>
          <a:bodyPr/>
          <a:lstStyle/>
          <a:p>
            <a:fld id="{7B14A042-F33E-4A97-9E69-D1165557116D}" type="slidenum">
              <a:t>11</a:t>
            </a:fld>
            <a:endParaRPr lang="en-US"/>
          </a:p>
        </p:txBody>
      </p:sp>
    </p:spTree>
    <p:extLst>
      <p:ext uri="{BB962C8B-B14F-4D97-AF65-F5344CB8AC3E}">
        <p14:creationId xmlns:p14="http://schemas.microsoft.com/office/powerpoint/2010/main" val="167997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66055-69FA-BAA1-57C6-C8661AD61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92A9D-4037-698E-B97F-76A6C5BF8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C951A-111C-9AA7-CEC9-95CC286DCAA4}"/>
              </a:ext>
            </a:extLst>
          </p:cNvPr>
          <p:cNvSpPr>
            <a:spLocks noGrp="1"/>
          </p:cNvSpPr>
          <p:nvPr>
            <p:ph type="body" idx="1"/>
          </p:nvPr>
        </p:nvSpPr>
        <p:spPr/>
        <p:txBody>
          <a:bodyPr/>
          <a:lstStyle/>
          <a:p>
            <a:r>
              <a:rPr lang="en-US" dirty="0">
                <a:cs typeface="Calibri"/>
              </a:rPr>
              <a:t>16% answer</a:t>
            </a:r>
          </a:p>
        </p:txBody>
      </p:sp>
      <p:sp>
        <p:nvSpPr>
          <p:cNvPr id="4" name="Slide Number Placeholder 3">
            <a:extLst>
              <a:ext uri="{FF2B5EF4-FFF2-40B4-BE49-F238E27FC236}">
                <a16:creationId xmlns:a16="http://schemas.microsoft.com/office/drawing/2014/main" id="{64694E7C-852C-D60D-6E54-EEE2411C0A41}"/>
              </a:ext>
            </a:extLst>
          </p:cNvPr>
          <p:cNvSpPr>
            <a:spLocks noGrp="1"/>
          </p:cNvSpPr>
          <p:nvPr>
            <p:ph type="sldNum" sz="quarter" idx="5"/>
          </p:nvPr>
        </p:nvSpPr>
        <p:spPr/>
        <p:txBody>
          <a:bodyPr/>
          <a:lstStyle/>
          <a:p>
            <a:fld id="{7B14A042-F33E-4A97-9E69-D1165557116D}" type="slidenum">
              <a:t>12</a:t>
            </a:fld>
            <a:endParaRPr lang="en-US"/>
          </a:p>
        </p:txBody>
      </p:sp>
    </p:spTree>
    <p:extLst>
      <p:ext uri="{BB962C8B-B14F-4D97-AF65-F5344CB8AC3E}">
        <p14:creationId xmlns:p14="http://schemas.microsoft.com/office/powerpoint/2010/main" val="46004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learned that probability can be used to predict the approximate relative frequency of events. This is a useful skill that can be applied to a wide range of scenarios.</a:t>
            </a:r>
          </a:p>
        </p:txBody>
      </p:sp>
      <p:sp>
        <p:nvSpPr>
          <p:cNvPr id="4" name="Slide Number Placeholder 3"/>
          <p:cNvSpPr>
            <a:spLocks noGrp="1"/>
          </p:cNvSpPr>
          <p:nvPr>
            <p:ph type="sldNum" sz="quarter" idx="5"/>
          </p:nvPr>
        </p:nvSpPr>
        <p:spPr/>
        <p:txBody>
          <a:bodyPr/>
          <a:lstStyle/>
          <a:p>
            <a:fld id="{037A7F71-2410-4057-85B1-5692F82EE0C4}" type="slidenum">
              <a:t>13</a:t>
            </a:fld>
            <a:endParaRPr lang="en-US"/>
          </a:p>
        </p:txBody>
      </p:sp>
    </p:spTree>
    <p:extLst>
      <p:ext uri="{BB962C8B-B14F-4D97-AF65-F5344CB8AC3E}">
        <p14:creationId xmlns:p14="http://schemas.microsoft.com/office/powerpoint/2010/main" val="10169881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763097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79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456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795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719570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84317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744566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45875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1481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4590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3158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07644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7646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018252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83314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10805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922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868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E547583-D034-2822-0864-3D5FC1B96E93}"/>
              </a:ext>
            </a:extLst>
          </p:cNvPr>
          <p:cNvSpPr>
            <a:spLocks noGrp="1"/>
          </p:cNvSpPr>
          <p:nvPr>
            <p:ph type="body" sz="quarter" idx="13"/>
          </p:nvPr>
        </p:nvSpPr>
        <p:spPr>
          <a:xfrm>
            <a:off x="883570" y="3689249"/>
            <a:ext cx="4959350" cy="469900"/>
          </a:xfrm>
        </p:spPr>
        <p:txBody>
          <a:bodyPr/>
          <a:lstStyle/>
          <a:p>
            <a:r>
              <a:rPr lang="en-US" dirty="0"/>
              <a:t>Math 7B  Unit 8 Lesson 3</a:t>
            </a:r>
          </a:p>
        </p:txBody>
      </p:sp>
      <p:sp>
        <p:nvSpPr>
          <p:cNvPr id="2" name="Title 1">
            <a:extLst>
              <a:ext uri="{FF2B5EF4-FFF2-40B4-BE49-F238E27FC236}">
                <a16:creationId xmlns:a16="http://schemas.microsoft.com/office/drawing/2014/main" id="{2BA43946-F1D2-B00C-2851-C49392B8CF80}"/>
              </a:ext>
            </a:extLst>
          </p:cNvPr>
          <p:cNvSpPr>
            <a:spLocks noGrp="1"/>
          </p:cNvSpPr>
          <p:nvPr>
            <p:ph type="body" sz="quarter" idx="14"/>
          </p:nvPr>
        </p:nvSpPr>
        <p:spPr>
          <a:xfrm>
            <a:off x="892971" y="2234512"/>
            <a:ext cx="4906019" cy="1238250"/>
          </a:xfrm>
        </p:spPr>
        <p:txBody>
          <a:bodyPr>
            <a:normAutofit/>
          </a:bodyPr>
          <a:lstStyle/>
          <a:p>
            <a:r>
              <a:rPr lang="en-US" sz="3800"/>
              <a:t>Experimental Probability </a:t>
            </a:r>
          </a:p>
        </p:txBody>
      </p:sp>
    </p:spTree>
    <p:extLst>
      <p:ext uri="{BB962C8B-B14F-4D97-AF65-F5344CB8AC3E}">
        <p14:creationId xmlns:p14="http://schemas.microsoft.com/office/powerpoint/2010/main" val="3518885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BC2E-090B-DA5C-AB78-4FE3C00404A9}"/>
              </a:ext>
            </a:extLst>
          </p:cNvPr>
          <p:cNvSpPr>
            <a:spLocks noGrp="1"/>
          </p:cNvSpPr>
          <p:nvPr>
            <p:ph type="title"/>
          </p:nvPr>
        </p:nvSpPr>
        <p:spPr/>
        <p:txBody>
          <a:bodyPr/>
          <a:lstStyle/>
          <a:p>
            <a:r>
              <a:rPr lang="en-US" dirty="0"/>
              <a:t>Practice</a:t>
            </a:r>
          </a:p>
        </p:txBody>
      </p:sp>
      <p:pic>
        <p:nvPicPr>
          <p:cNvPr id="3" name="Picture 2" descr="A close up of black text&#10;&#10;Description automatically generated">
            <a:extLst>
              <a:ext uri="{FF2B5EF4-FFF2-40B4-BE49-F238E27FC236}">
                <a16:creationId xmlns:a16="http://schemas.microsoft.com/office/drawing/2014/main" id="{2F6746CD-D83D-4DA0-DAFC-44FD5FC11FB1}"/>
              </a:ext>
            </a:extLst>
          </p:cNvPr>
          <p:cNvPicPr>
            <a:picLocks noChangeAspect="1"/>
          </p:cNvPicPr>
          <p:nvPr/>
        </p:nvPicPr>
        <p:blipFill>
          <a:blip r:embed="rId3"/>
          <a:stretch>
            <a:fillRect/>
          </a:stretch>
        </p:blipFill>
        <p:spPr>
          <a:xfrm>
            <a:off x="534537" y="1832520"/>
            <a:ext cx="11134299" cy="1896423"/>
          </a:xfrm>
          <a:prstGeom prst="rect">
            <a:avLst/>
          </a:prstGeom>
        </p:spPr>
      </p:pic>
    </p:spTree>
    <p:extLst>
      <p:ext uri="{BB962C8B-B14F-4D97-AF65-F5344CB8AC3E}">
        <p14:creationId xmlns:p14="http://schemas.microsoft.com/office/powerpoint/2010/main" val="6089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E8389-8DC6-7176-3F1E-88B367F8AF2C}"/>
            </a:ext>
          </a:extLst>
        </p:cNvPr>
        <p:cNvGrpSpPr/>
        <p:nvPr/>
      </p:nvGrpSpPr>
      <p:grpSpPr>
        <a:xfrm>
          <a:off x="0" y="0"/>
          <a:ext cx="0" cy="0"/>
          <a:chOff x="0" y="0"/>
          <a:chExt cx="0" cy="0"/>
        </a:xfrm>
      </p:grpSpPr>
      <p:pic>
        <p:nvPicPr>
          <p:cNvPr id="3" name="Picture 2" descr="A close up of black text&#10;&#10;Description automatically generated">
            <a:extLst>
              <a:ext uri="{FF2B5EF4-FFF2-40B4-BE49-F238E27FC236}">
                <a16:creationId xmlns:a16="http://schemas.microsoft.com/office/drawing/2014/main" id="{A076F6FC-4A36-FBE7-D524-8D270B2AD483}"/>
              </a:ext>
            </a:extLst>
          </p:cNvPr>
          <p:cNvPicPr>
            <a:picLocks noChangeAspect="1"/>
          </p:cNvPicPr>
          <p:nvPr/>
        </p:nvPicPr>
        <p:blipFill>
          <a:blip r:embed="rId3"/>
          <a:stretch>
            <a:fillRect/>
          </a:stretch>
        </p:blipFill>
        <p:spPr>
          <a:xfrm>
            <a:off x="1417638" y="2008188"/>
            <a:ext cx="9617075" cy="1544638"/>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D35A78CD-95D8-09D7-63B9-FE3F1D531C79}"/>
              </a:ext>
            </a:extLst>
          </p:cNvPr>
          <p:cNvPicPr>
            <a:picLocks noChangeAspect="1"/>
          </p:cNvPicPr>
          <p:nvPr/>
        </p:nvPicPr>
        <p:blipFill>
          <a:blip r:embed="rId4"/>
          <a:stretch>
            <a:fillRect/>
          </a:stretch>
        </p:blipFill>
        <p:spPr>
          <a:xfrm>
            <a:off x="1417638" y="3617913"/>
            <a:ext cx="9617075" cy="1520825"/>
          </a:xfrm>
          <a:prstGeom prst="rect">
            <a:avLst/>
          </a:prstGeom>
        </p:spPr>
      </p:pic>
      <p:pic>
        <p:nvPicPr>
          <p:cNvPr id="5" name="Picture 4" descr="A black text with a black line&#10;&#10;Description automatically generated">
            <a:extLst>
              <a:ext uri="{FF2B5EF4-FFF2-40B4-BE49-F238E27FC236}">
                <a16:creationId xmlns:a16="http://schemas.microsoft.com/office/drawing/2014/main" id="{FAAD178F-E5D7-2446-79DC-969EFB002F3E}"/>
              </a:ext>
            </a:extLst>
          </p:cNvPr>
          <p:cNvPicPr>
            <a:picLocks noChangeAspect="1"/>
          </p:cNvPicPr>
          <p:nvPr/>
        </p:nvPicPr>
        <p:blipFill>
          <a:blip r:embed="rId5"/>
          <a:stretch>
            <a:fillRect/>
          </a:stretch>
        </p:blipFill>
        <p:spPr>
          <a:xfrm>
            <a:off x="1417638" y="5203825"/>
            <a:ext cx="9617075" cy="817563"/>
          </a:xfrm>
          <a:prstGeom prst="rect">
            <a:avLst/>
          </a:prstGeom>
        </p:spPr>
      </p:pic>
      <p:sp>
        <p:nvSpPr>
          <p:cNvPr id="2" name="Title 1">
            <a:extLst>
              <a:ext uri="{FF2B5EF4-FFF2-40B4-BE49-F238E27FC236}">
                <a16:creationId xmlns:a16="http://schemas.microsoft.com/office/drawing/2014/main" id="{EDDDCAC9-4FF3-7C73-A37E-CC84D0E3FC91}"/>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spTree>
    <p:extLst>
      <p:ext uri="{BB962C8B-B14F-4D97-AF65-F5344CB8AC3E}">
        <p14:creationId xmlns:p14="http://schemas.microsoft.com/office/powerpoint/2010/main" val="365069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789B-25FE-34DA-8FB7-4EB4CC8A459D}"/>
            </a:ext>
          </a:extLst>
        </p:cNvPr>
        <p:cNvGrpSpPr/>
        <p:nvPr/>
      </p:nvGrpSpPr>
      <p:grpSpPr>
        <a:xfrm>
          <a:off x="0" y="0"/>
          <a:ext cx="0" cy="0"/>
          <a:chOff x="0" y="0"/>
          <a:chExt cx="0" cy="0"/>
        </a:xfrm>
      </p:grpSpPr>
      <p:pic>
        <p:nvPicPr>
          <p:cNvPr id="3" name="Picture 2" descr="A close up of black text&#10;&#10;Description automatically generated">
            <a:extLst>
              <a:ext uri="{FF2B5EF4-FFF2-40B4-BE49-F238E27FC236}">
                <a16:creationId xmlns:a16="http://schemas.microsoft.com/office/drawing/2014/main" id="{1DBCAF59-3AD9-A933-F961-5F3BFFC74FBE}"/>
              </a:ext>
            </a:extLst>
          </p:cNvPr>
          <p:cNvPicPr>
            <a:picLocks noChangeAspect="1"/>
          </p:cNvPicPr>
          <p:nvPr/>
        </p:nvPicPr>
        <p:blipFill>
          <a:blip r:embed="rId3"/>
          <a:stretch>
            <a:fillRect/>
          </a:stretch>
        </p:blipFill>
        <p:spPr>
          <a:xfrm>
            <a:off x="1344613" y="2008188"/>
            <a:ext cx="9761538" cy="1600200"/>
          </a:xfrm>
          <a:prstGeom prst="rect">
            <a:avLst/>
          </a:prstGeom>
        </p:spPr>
      </p:pic>
      <p:pic>
        <p:nvPicPr>
          <p:cNvPr id="11" name="Picture 10" descr="A black text with a black line&#10;&#10;Description automatically generated">
            <a:extLst>
              <a:ext uri="{FF2B5EF4-FFF2-40B4-BE49-F238E27FC236}">
                <a16:creationId xmlns:a16="http://schemas.microsoft.com/office/drawing/2014/main" id="{A706B9B2-FE85-472C-498A-4D1396F43AD9}"/>
              </a:ext>
            </a:extLst>
          </p:cNvPr>
          <p:cNvPicPr>
            <a:picLocks noChangeAspect="1"/>
          </p:cNvPicPr>
          <p:nvPr/>
        </p:nvPicPr>
        <p:blipFill>
          <a:blip r:embed="rId4"/>
          <a:stretch>
            <a:fillRect/>
          </a:stretch>
        </p:blipFill>
        <p:spPr>
          <a:xfrm>
            <a:off x="1344613" y="3676650"/>
            <a:ext cx="5348288" cy="609600"/>
          </a:xfrm>
          <a:prstGeom prst="rect">
            <a:avLst/>
          </a:prstGeom>
        </p:spPr>
      </p:pic>
      <p:pic>
        <p:nvPicPr>
          <p:cNvPr id="6" name="Picture 5" descr="A white background with black and white clouds&#10;&#10;Description automatically generated">
            <a:extLst>
              <a:ext uri="{FF2B5EF4-FFF2-40B4-BE49-F238E27FC236}">
                <a16:creationId xmlns:a16="http://schemas.microsoft.com/office/drawing/2014/main" id="{B132D444-2228-EB41-76A8-FDCCD98EBC6F}"/>
              </a:ext>
            </a:extLst>
          </p:cNvPr>
          <p:cNvPicPr>
            <a:picLocks noChangeAspect="1"/>
          </p:cNvPicPr>
          <p:nvPr/>
        </p:nvPicPr>
        <p:blipFill>
          <a:blip r:embed="rId5"/>
          <a:stretch>
            <a:fillRect/>
          </a:stretch>
        </p:blipFill>
        <p:spPr>
          <a:xfrm>
            <a:off x="6759575" y="3676650"/>
            <a:ext cx="4346575" cy="609600"/>
          </a:xfrm>
          <a:prstGeom prst="rect">
            <a:avLst/>
          </a:prstGeom>
        </p:spPr>
      </p:pic>
      <p:pic>
        <p:nvPicPr>
          <p:cNvPr id="7" name="Picture 6" descr="A white background with black and white clouds&#10;&#10;Description automatically generated">
            <a:extLst>
              <a:ext uri="{FF2B5EF4-FFF2-40B4-BE49-F238E27FC236}">
                <a16:creationId xmlns:a16="http://schemas.microsoft.com/office/drawing/2014/main" id="{AA8C171D-298E-3AA8-36DD-94C813AF3D3E}"/>
              </a:ext>
            </a:extLst>
          </p:cNvPr>
          <p:cNvPicPr>
            <a:picLocks noChangeAspect="1"/>
          </p:cNvPicPr>
          <p:nvPr/>
        </p:nvPicPr>
        <p:blipFill>
          <a:blip r:embed="rId6"/>
          <a:stretch>
            <a:fillRect/>
          </a:stretch>
        </p:blipFill>
        <p:spPr>
          <a:xfrm>
            <a:off x="1344613" y="4351338"/>
            <a:ext cx="4868863" cy="735013"/>
          </a:xfrm>
          <a:prstGeom prst="rect">
            <a:avLst/>
          </a:prstGeom>
        </p:spPr>
      </p:pic>
      <p:pic>
        <p:nvPicPr>
          <p:cNvPr id="8" name="Picture 7" descr="A white background with black and white clouds&#10;&#10;Description automatically generated">
            <a:extLst>
              <a:ext uri="{FF2B5EF4-FFF2-40B4-BE49-F238E27FC236}">
                <a16:creationId xmlns:a16="http://schemas.microsoft.com/office/drawing/2014/main" id="{34A804E3-3ADB-F07D-968A-C9A5EF621562}"/>
              </a:ext>
            </a:extLst>
          </p:cNvPr>
          <p:cNvPicPr>
            <a:picLocks noChangeAspect="1"/>
          </p:cNvPicPr>
          <p:nvPr/>
        </p:nvPicPr>
        <p:blipFill>
          <a:blip r:embed="rId7"/>
          <a:stretch>
            <a:fillRect/>
          </a:stretch>
        </p:blipFill>
        <p:spPr>
          <a:xfrm>
            <a:off x="6280150" y="4351338"/>
            <a:ext cx="4826000" cy="735013"/>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424B243B-D558-F62C-66E8-CEB76CB8BC3E}"/>
              </a:ext>
            </a:extLst>
          </p:cNvPr>
          <p:cNvPicPr>
            <a:picLocks noChangeAspect="1"/>
          </p:cNvPicPr>
          <p:nvPr/>
        </p:nvPicPr>
        <p:blipFill>
          <a:blip r:embed="rId8"/>
          <a:stretch>
            <a:fillRect/>
          </a:stretch>
        </p:blipFill>
        <p:spPr>
          <a:xfrm>
            <a:off x="1344613" y="5153025"/>
            <a:ext cx="9761538" cy="868363"/>
          </a:xfrm>
          <a:prstGeom prst="rect">
            <a:avLst/>
          </a:prstGeom>
        </p:spPr>
      </p:pic>
      <p:sp>
        <p:nvSpPr>
          <p:cNvPr id="2" name="Title 1">
            <a:extLst>
              <a:ext uri="{FF2B5EF4-FFF2-40B4-BE49-F238E27FC236}">
                <a16:creationId xmlns:a16="http://schemas.microsoft.com/office/drawing/2014/main" id="{92F53A84-80CF-CFD3-7DB2-86A03A56D947}"/>
              </a:ext>
            </a:extLst>
          </p:cNvPr>
          <p:cNvSpPr>
            <a:spLocks noGrp="1"/>
          </p:cNvSpPr>
          <p:nvPr>
            <p:ph type="title"/>
          </p:nvPr>
        </p:nvSpPr>
        <p:spPr>
          <a:xfrm>
            <a:off x="979714" y="1006774"/>
            <a:ext cx="10515600" cy="729157"/>
          </a:xfrm>
        </p:spPr>
        <p:txBody>
          <a:bodyPr>
            <a:normAutofit/>
          </a:bodyPr>
          <a:lstStyle/>
          <a:p>
            <a:r>
              <a:rPr lang="en-US" dirty="0"/>
              <a:t>Solve</a:t>
            </a:r>
          </a:p>
        </p:txBody>
      </p:sp>
    </p:spTree>
    <p:extLst>
      <p:ext uri="{BB962C8B-B14F-4D97-AF65-F5344CB8AC3E}">
        <p14:creationId xmlns:p14="http://schemas.microsoft.com/office/powerpoint/2010/main" val="309127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3D8CD-1AC1-5374-F9A0-DCA083DC859B}"/>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Conclusion</a:t>
            </a:r>
          </a:p>
        </p:txBody>
      </p:sp>
      <p:sp>
        <p:nvSpPr>
          <p:cNvPr id="4" name="Content Placeholder 3">
            <a:extLst>
              <a:ext uri="{FF2B5EF4-FFF2-40B4-BE49-F238E27FC236}">
                <a16:creationId xmlns:a16="http://schemas.microsoft.com/office/drawing/2014/main" id="{1F6FA721-265E-A0C9-1846-912F34A059F0}"/>
              </a:ext>
            </a:extLst>
          </p:cNvPr>
          <p:cNvSpPr>
            <a:spLocks noGrp="1"/>
          </p:cNvSpPr>
          <p:nvPr>
            <p:ph sz="half" idx="4294967295"/>
          </p:nvPr>
        </p:nvSpPr>
        <p:spPr>
          <a:xfrm>
            <a:off x="979714" y="2461351"/>
            <a:ext cx="7425732" cy="4033838"/>
          </a:xfrm>
        </p:spPr>
        <p:txBody>
          <a:bodyPr vert="horz" lIns="91440" tIns="45720" rIns="91440" bIns="45720" rtlCol="0">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can be used to predict approximate relative frequency.</a:t>
            </a:r>
          </a:p>
          <a:p>
            <a:r>
              <a:rPr lang="en-US" dirty="0">
                <a:latin typeface="Open Sans" panose="020B0606030504020204" pitchFamily="34" charset="0"/>
                <a:ea typeface="Open Sans" panose="020B0606030504020204" pitchFamily="34" charset="0"/>
                <a:cs typeface="Open Sans" panose="020B0606030504020204" pitchFamily="34" charset="0"/>
              </a:rPr>
              <a:t>Relative frequency is the number of times an event occurs in relation to the total number of trials.</a:t>
            </a:r>
          </a:p>
          <a:p>
            <a:r>
              <a:rPr lang="en-US" dirty="0">
                <a:latin typeface="Open Sans" panose="020B0606030504020204" pitchFamily="34" charset="0"/>
                <a:ea typeface="Open Sans" panose="020B0606030504020204" pitchFamily="34" charset="0"/>
                <a:cs typeface="Open Sans" panose="020B0606030504020204" pitchFamily="34" charset="0"/>
              </a:rPr>
              <a:t>By understanding probability and relative frequency, we can make predictions and draw conclusions about chance events.</a:t>
            </a:r>
          </a:p>
        </p:txBody>
      </p:sp>
      <p:pic>
        <p:nvPicPr>
          <p:cNvPr id="7" name="Content Placeholder 6">
            <a:extLst>
              <a:ext uri="{FF2B5EF4-FFF2-40B4-BE49-F238E27FC236}">
                <a16:creationId xmlns:a16="http://schemas.microsoft.com/office/drawing/2014/main" id="{F4E7B757-55E7-5865-452D-9B3520BAF3C8}"/>
              </a:ext>
            </a:extLst>
          </p:cNvPr>
          <p:cNvPicPr>
            <a:picLocks noGrp="1" noChangeAspect="1"/>
          </p:cNvPicPr>
          <p:nvPr>
            <p:ph idx="1"/>
          </p:nvPr>
        </p:nvPicPr>
        <p:blipFill>
          <a:blip r:embed="rId3"/>
          <a:stretch>
            <a:fillRect/>
          </a:stretch>
        </p:blipFill>
        <p:spPr>
          <a:xfrm>
            <a:off x="8932985" y="281354"/>
            <a:ext cx="2903974" cy="3005372"/>
          </a:xfrm>
          <a:prstGeom prst="rect">
            <a:avLst/>
          </a:prstGeom>
        </p:spPr>
      </p:pic>
    </p:spTree>
    <p:extLst>
      <p:ext uri="{BB962C8B-B14F-4D97-AF65-F5344CB8AC3E}">
        <p14:creationId xmlns:p14="http://schemas.microsoft.com/office/powerpoint/2010/main" val="606036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6C06-0C54-840D-7E62-7DC954EE6FC1}"/>
              </a:ext>
            </a:extLst>
          </p:cNvPr>
          <p:cNvSpPr>
            <a:spLocks noGrp="1"/>
          </p:cNvSpPr>
          <p:nvPr>
            <p:ph type="title"/>
          </p:nvPr>
        </p:nvSpPr>
        <p:spPr/>
        <p:txBody>
          <a:bodyPr/>
          <a:lstStyle/>
          <a:p>
            <a:r>
              <a:rPr lang="en-US" dirty="0"/>
              <a:t>Keywords</a:t>
            </a:r>
          </a:p>
        </p:txBody>
      </p:sp>
      <p:sp>
        <p:nvSpPr>
          <p:cNvPr id="3" name="Content Placeholder 2">
            <a:extLst>
              <a:ext uri="{FF2B5EF4-FFF2-40B4-BE49-F238E27FC236}">
                <a16:creationId xmlns:a16="http://schemas.microsoft.com/office/drawing/2014/main" id="{09ECC449-291A-0951-58AD-1F1DFDED489B}"/>
              </a:ext>
            </a:extLst>
          </p:cNvPr>
          <p:cNvSpPr>
            <a:spLocks noGrp="1"/>
          </p:cNvSpPr>
          <p:nvPr>
            <p:ph idx="1"/>
          </p:nvPr>
        </p:nvSpPr>
        <p:spPr/>
        <p:txBody>
          <a:bodyPr vert="horz" lIns="91440" tIns="45720" rIns="91440" bIns="45720" rtlCol="0" anchor="t">
            <a:normAutofit/>
          </a:bodyPr>
          <a:lstStyle/>
          <a:p>
            <a:r>
              <a:rPr lang="en-US" dirty="0">
                <a:ea typeface="+mn-lt"/>
                <a:cs typeface="+mn-lt"/>
              </a:rPr>
              <a:t>empirical probability – a numerical measure that describes how frequently an event occurred in an actual </a:t>
            </a:r>
          </a:p>
          <a:p>
            <a:r>
              <a:rPr lang="en-US" dirty="0">
                <a:ea typeface="+mn-lt"/>
                <a:cs typeface="+mn-lt"/>
              </a:rPr>
              <a:t>frequency – the number of times an event occurred in a random experiment </a:t>
            </a:r>
          </a:p>
          <a:p>
            <a:r>
              <a:rPr lang="en-US" dirty="0">
                <a:ea typeface="+mn-lt"/>
                <a:cs typeface="+mn-lt"/>
              </a:rPr>
              <a:t>relative frequency – the ratio of the number of times the event occurred to the total number of trials conducted </a:t>
            </a:r>
            <a:endParaRPr lang="en-US">
              <a:ea typeface="+mn-lt"/>
              <a:cs typeface="+mn-lt"/>
            </a:endParaRPr>
          </a:p>
          <a:p>
            <a:r>
              <a:rPr lang="en-US" dirty="0">
                <a:ea typeface="+mn-lt"/>
                <a:cs typeface="+mn-lt"/>
              </a:rPr>
              <a:t>theoretical probability – a numerical measure for the likelihood of an event to happen</a:t>
            </a:r>
            <a:endParaRPr lang="en-US"/>
          </a:p>
        </p:txBody>
      </p:sp>
    </p:spTree>
    <p:extLst>
      <p:ext uri="{BB962C8B-B14F-4D97-AF65-F5344CB8AC3E}">
        <p14:creationId xmlns:p14="http://schemas.microsoft.com/office/powerpoint/2010/main" val="316468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64C397-00DE-A19A-89F4-E43609C36ABE}"/>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000"/>
              <a:t>When we toss a coin, there are two possible outcomes – heads or tails.</a:t>
            </a:r>
          </a:p>
          <a:p>
            <a:r>
              <a:rPr lang="en-US" sz="2000"/>
              <a:t>The probability of getting heads is 1/2 or 0.5, and the probability of getting tails is also 1/2 or 0.5.</a:t>
            </a:r>
          </a:p>
          <a:p>
            <a:r>
              <a:rPr lang="en-US" sz="2000"/>
              <a:t>If we toss the coin 100 times, we can expect to get around 50 heads and 50 tails.</a:t>
            </a:r>
          </a:p>
          <a:p>
            <a:r>
              <a:rPr lang="en-US" sz="2000"/>
              <a:t>This means that the relative frequency of getting heads is approximately 0.5, and the relative frequency of getting tails is also approximately 0.5.</a:t>
            </a:r>
          </a:p>
        </p:txBody>
      </p:sp>
      <p:sp>
        <p:nvSpPr>
          <p:cNvPr id="2" name="Title 1">
            <a:extLst>
              <a:ext uri="{FF2B5EF4-FFF2-40B4-BE49-F238E27FC236}">
                <a16:creationId xmlns:a16="http://schemas.microsoft.com/office/drawing/2014/main" id="{904D7919-7ED4-92B7-57A6-606B043485F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 Tossing a Coin</a:t>
            </a:r>
          </a:p>
        </p:txBody>
      </p:sp>
      <p:pic>
        <p:nvPicPr>
          <p:cNvPr id="3" name="Picture 2" descr="A black and white rectangular sign with black text&#10;&#10;Description automatically generated">
            <a:extLst>
              <a:ext uri="{FF2B5EF4-FFF2-40B4-BE49-F238E27FC236}">
                <a16:creationId xmlns:a16="http://schemas.microsoft.com/office/drawing/2014/main" id="{47ACC681-2290-F0D0-E615-70C19AA47418}"/>
              </a:ext>
            </a:extLst>
          </p:cNvPr>
          <p:cNvPicPr>
            <a:picLocks noChangeAspect="1"/>
          </p:cNvPicPr>
          <p:nvPr/>
        </p:nvPicPr>
        <p:blipFill>
          <a:blip r:embed="rId3"/>
          <a:stretch>
            <a:fillRect/>
          </a:stretch>
        </p:blipFill>
        <p:spPr>
          <a:xfrm>
            <a:off x="6172202" y="3513514"/>
            <a:ext cx="5181600" cy="1608555"/>
          </a:xfrm>
          <a:prstGeom prst="rect">
            <a:avLst/>
          </a:prstGeom>
          <a:noFill/>
        </p:spPr>
      </p:pic>
      <p:pic>
        <p:nvPicPr>
          <p:cNvPr id="5" name="Picture 4">
            <a:extLst>
              <a:ext uri="{FF2B5EF4-FFF2-40B4-BE49-F238E27FC236}">
                <a16:creationId xmlns:a16="http://schemas.microsoft.com/office/drawing/2014/main" id="{5B9088C2-1ADB-036C-664D-3D4099A82FD2}"/>
              </a:ext>
            </a:extLst>
          </p:cNvPr>
          <p:cNvPicPr>
            <a:picLocks noChangeAspect="1"/>
          </p:cNvPicPr>
          <p:nvPr/>
        </p:nvPicPr>
        <p:blipFill>
          <a:blip r:embed="rId4"/>
          <a:stretch>
            <a:fillRect/>
          </a:stretch>
        </p:blipFill>
        <p:spPr>
          <a:xfrm>
            <a:off x="8581023" y="760400"/>
            <a:ext cx="1951061" cy="1951061"/>
          </a:xfrm>
          <a:prstGeom prst="rect">
            <a:avLst/>
          </a:prstGeom>
        </p:spPr>
      </p:pic>
    </p:spTree>
    <p:extLst>
      <p:ext uri="{BB962C8B-B14F-4D97-AF65-F5344CB8AC3E}">
        <p14:creationId xmlns:p14="http://schemas.microsoft.com/office/powerpoint/2010/main" val="205623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0B35B2-8255-B822-C69B-FD60D1D6553A}"/>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200"/>
              <a:t>A die has six possible outcomes – 1, 2, 3, 4, 5, or 6.</a:t>
            </a:r>
          </a:p>
          <a:p>
            <a:r>
              <a:rPr lang="en-US" sz="2200"/>
              <a:t>The probability of getting any one of these outcomes is 1/6 or approximately 0.17.</a:t>
            </a:r>
          </a:p>
          <a:p>
            <a:r>
              <a:rPr lang="en-US" sz="2200"/>
              <a:t>If we roll the die 120 times, we can expect to get around 20 of each outcome (1, 2, 3, 4, 5, or 6).</a:t>
            </a:r>
          </a:p>
          <a:p>
            <a:r>
              <a:rPr lang="en-US" sz="2200"/>
              <a:t>This means that the relative frequency of getting any one of these outcomes is approximately 0.17.</a:t>
            </a:r>
          </a:p>
        </p:txBody>
      </p:sp>
      <p:sp>
        <p:nvSpPr>
          <p:cNvPr id="2" name="Title 1">
            <a:extLst>
              <a:ext uri="{FF2B5EF4-FFF2-40B4-BE49-F238E27FC236}">
                <a16:creationId xmlns:a16="http://schemas.microsoft.com/office/drawing/2014/main" id="{051723DE-AF92-6ECD-4010-460E0DF976C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 Rolling a Die</a:t>
            </a:r>
          </a:p>
        </p:txBody>
      </p:sp>
      <p:pic>
        <p:nvPicPr>
          <p:cNvPr id="7" name="Content Placeholder 6">
            <a:extLst>
              <a:ext uri="{FF2B5EF4-FFF2-40B4-BE49-F238E27FC236}">
                <a16:creationId xmlns:a16="http://schemas.microsoft.com/office/drawing/2014/main" id="{41D28229-CF79-1A65-A82E-FB4084D5B166}"/>
              </a:ext>
            </a:extLst>
          </p:cNvPr>
          <p:cNvPicPr>
            <a:picLocks noGrp="1" noChangeAspect="1"/>
          </p:cNvPicPr>
          <p:nvPr>
            <p:ph sz="half" idx="13"/>
          </p:nvPr>
        </p:nvPicPr>
        <p:blipFill>
          <a:blip r:embed="rId3"/>
          <a:stretch>
            <a:fillRect/>
          </a:stretch>
        </p:blipFill>
        <p:spPr>
          <a:xfrm>
            <a:off x="7111198" y="1686636"/>
            <a:ext cx="4470308" cy="3484728"/>
          </a:xfrm>
          <a:prstGeom prst="rect">
            <a:avLst/>
          </a:prstGeom>
        </p:spPr>
      </p:pic>
    </p:spTree>
    <p:extLst>
      <p:ext uri="{BB962C8B-B14F-4D97-AF65-F5344CB8AC3E}">
        <p14:creationId xmlns:p14="http://schemas.microsoft.com/office/powerpoint/2010/main" val="2762299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A1D80A-9893-1EEB-78A0-F7A46CAB53FE}"/>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1700"/>
              <a:t>A standard deck of cards has 52 cards, divided into 4 suits – hearts, diamonds, clubs, and spades.</a:t>
            </a:r>
          </a:p>
          <a:p>
            <a:r>
              <a:rPr lang="en-US" sz="1700"/>
              <a:t>There are 13 cards in each suit – ace, 2, 3, 4, 5, 6, 7, 8, 9, 10, jack, queen, and king.</a:t>
            </a:r>
          </a:p>
          <a:p>
            <a:r>
              <a:rPr lang="en-US" sz="1700"/>
              <a:t>If we draw a card from a shuffled deck, the probability of getting any one of these cards is 1/52 or approximately 0.02.</a:t>
            </a:r>
          </a:p>
          <a:p>
            <a:r>
              <a:rPr lang="en-US" sz="1700"/>
              <a:t>If we draw 500 cards from a shuffled deck, we can expect to get around 10 of each card (ace, 2, 3, 4, 5, 6, 7, 8, 9, 10, jack, queen, and king).</a:t>
            </a:r>
          </a:p>
          <a:p>
            <a:r>
              <a:rPr lang="en-US" sz="1700"/>
              <a:t>This means that the relative frequency of getting any one of these cards is approximately 0.02.</a:t>
            </a:r>
          </a:p>
        </p:txBody>
      </p:sp>
      <p:sp>
        <p:nvSpPr>
          <p:cNvPr id="2" name="Title 1">
            <a:extLst>
              <a:ext uri="{FF2B5EF4-FFF2-40B4-BE49-F238E27FC236}">
                <a16:creationId xmlns:a16="http://schemas.microsoft.com/office/drawing/2014/main" id="{C4A532C2-294C-9A38-E03E-6C5122634D9C}"/>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 Drawing a Card</a:t>
            </a:r>
          </a:p>
        </p:txBody>
      </p:sp>
      <p:pic>
        <p:nvPicPr>
          <p:cNvPr id="5" name="Content Placeholder 4" descr="Deck of cards in front of green background">
            <a:extLst>
              <a:ext uri="{FF2B5EF4-FFF2-40B4-BE49-F238E27FC236}">
                <a16:creationId xmlns:a16="http://schemas.microsoft.com/office/drawing/2014/main" id="{0E069039-B55F-A411-94BC-37A81D4EAC78}"/>
              </a:ext>
            </a:extLst>
          </p:cNvPr>
          <p:cNvPicPr>
            <a:picLocks noGrp="1" noChangeAspect="1"/>
          </p:cNvPicPr>
          <p:nvPr>
            <p:ph sz="half" idx="13"/>
          </p:nvPr>
        </p:nvPicPr>
        <p:blipFill rotWithShape="1">
          <a:blip r:embed="rId3"/>
          <a:srcRect r="20513" b="-1"/>
          <a:stretch/>
        </p:blipFill>
        <p:spPr>
          <a:xfrm>
            <a:off x="6172202" y="2024408"/>
            <a:ext cx="5181600" cy="4351338"/>
          </a:xfrm>
          <a:prstGeom prst="rect">
            <a:avLst/>
          </a:prstGeom>
          <a:noFill/>
        </p:spPr>
      </p:pic>
    </p:spTree>
    <p:extLst>
      <p:ext uri="{BB962C8B-B14F-4D97-AF65-F5344CB8AC3E}">
        <p14:creationId xmlns:p14="http://schemas.microsoft.com/office/powerpoint/2010/main" val="295570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0617-05F1-327D-182F-C1E5DDB76C39}"/>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5" name="Picture 4" descr="A white background with black text&#10;&#10;Description automatically generated">
            <a:extLst>
              <a:ext uri="{FF2B5EF4-FFF2-40B4-BE49-F238E27FC236}">
                <a16:creationId xmlns:a16="http://schemas.microsoft.com/office/drawing/2014/main" id="{22E6C7AC-5F11-06A0-BA73-6E8CB69D828F}"/>
              </a:ext>
            </a:extLst>
          </p:cNvPr>
          <p:cNvPicPr>
            <a:picLocks noChangeAspect="1"/>
          </p:cNvPicPr>
          <p:nvPr/>
        </p:nvPicPr>
        <p:blipFill>
          <a:blip r:embed="rId2"/>
          <a:stretch>
            <a:fillRect/>
          </a:stretch>
        </p:blipFill>
        <p:spPr>
          <a:xfrm>
            <a:off x="2081302" y="2009617"/>
            <a:ext cx="8290652" cy="4013496"/>
          </a:xfrm>
          <a:prstGeom prst="rect">
            <a:avLst/>
          </a:prstGeom>
          <a:noFill/>
        </p:spPr>
      </p:pic>
    </p:spTree>
    <p:extLst>
      <p:ext uri="{BB962C8B-B14F-4D97-AF65-F5344CB8AC3E}">
        <p14:creationId xmlns:p14="http://schemas.microsoft.com/office/powerpoint/2010/main" val="1300897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9DC7AF-765F-3FC0-C21A-4D723A48D6B5}"/>
              </a:ext>
            </a:extLst>
          </p:cNvPr>
          <p:cNvSpPr>
            <a:spLocks noGrp="1"/>
          </p:cNvSpPr>
          <p:nvPr>
            <p:ph type="title"/>
          </p:nvPr>
        </p:nvSpPr>
        <p:spPr>
          <a:xfrm>
            <a:off x="979714" y="1006774"/>
            <a:ext cx="10515600" cy="729157"/>
          </a:xfrm>
        </p:spPr>
        <p:txBody>
          <a:bodyPr/>
          <a:lstStyle/>
          <a:p>
            <a:r>
              <a:rPr lang="en-US" dirty="0"/>
              <a:t>Solve</a:t>
            </a:r>
          </a:p>
        </p:txBody>
      </p:sp>
      <p:pic>
        <p:nvPicPr>
          <p:cNvPr id="4" name="Picture 3" descr="A white background with black text&#10;&#10;Description automatically generated">
            <a:extLst>
              <a:ext uri="{FF2B5EF4-FFF2-40B4-BE49-F238E27FC236}">
                <a16:creationId xmlns:a16="http://schemas.microsoft.com/office/drawing/2014/main" id="{6B3C93AF-7983-939F-BBC3-C45DD936DAAF}"/>
              </a:ext>
            </a:extLst>
          </p:cNvPr>
          <p:cNvPicPr>
            <a:picLocks noChangeAspect="1"/>
          </p:cNvPicPr>
          <p:nvPr/>
        </p:nvPicPr>
        <p:blipFill>
          <a:blip r:embed="rId2"/>
          <a:stretch>
            <a:fillRect/>
          </a:stretch>
        </p:blipFill>
        <p:spPr>
          <a:xfrm>
            <a:off x="968828" y="2335363"/>
            <a:ext cx="10515600" cy="3362003"/>
          </a:xfrm>
          <a:prstGeom prst="rect">
            <a:avLst/>
          </a:prstGeom>
          <a:noFill/>
        </p:spPr>
      </p:pic>
    </p:spTree>
    <p:extLst>
      <p:ext uri="{BB962C8B-B14F-4D97-AF65-F5344CB8AC3E}">
        <p14:creationId xmlns:p14="http://schemas.microsoft.com/office/powerpoint/2010/main" val="27424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7C21D-2F69-A5AD-FF94-D82C0BD91E8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D05EB35-3DCE-6A94-CFBD-F8B822184029}"/>
              </a:ext>
            </a:extLst>
          </p:cNvPr>
          <p:cNvSpPr>
            <a:spLocks noGrp="1"/>
          </p:cNvSpPr>
          <p:nvPr>
            <p:ph type="title"/>
          </p:nvPr>
        </p:nvSpPr>
        <p:spPr>
          <a:xfrm>
            <a:off x="979714" y="1006774"/>
            <a:ext cx="10515600" cy="729157"/>
          </a:xfrm>
        </p:spPr>
        <p:txBody>
          <a:bodyPr>
            <a:normAutofit/>
          </a:bodyPr>
          <a:lstStyle/>
          <a:p>
            <a:r>
              <a:rPr lang="en-US" dirty="0"/>
              <a:t>Solve</a:t>
            </a:r>
          </a:p>
        </p:txBody>
      </p:sp>
      <p:pic>
        <p:nvPicPr>
          <p:cNvPr id="2" name="Picture 1" descr="A screenshot of a math problem&#10;&#10;Description automatically generated">
            <a:extLst>
              <a:ext uri="{FF2B5EF4-FFF2-40B4-BE49-F238E27FC236}">
                <a16:creationId xmlns:a16="http://schemas.microsoft.com/office/drawing/2014/main" id="{C74297C4-7DF5-D58D-7BE4-B52E421A0BD8}"/>
              </a:ext>
            </a:extLst>
          </p:cNvPr>
          <p:cNvPicPr>
            <a:picLocks noChangeAspect="1"/>
          </p:cNvPicPr>
          <p:nvPr/>
        </p:nvPicPr>
        <p:blipFill rotWithShape="1">
          <a:blip r:embed="rId2"/>
          <a:srcRect r="3" b="18881"/>
          <a:stretch/>
        </p:blipFill>
        <p:spPr>
          <a:xfrm>
            <a:off x="968828" y="2009617"/>
            <a:ext cx="10515600" cy="4013496"/>
          </a:xfrm>
          <a:prstGeom prst="rect">
            <a:avLst/>
          </a:prstGeom>
          <a:noFill/>
        </p:spPr>
      </p:pic>
    </p:spTree>
    <p:extLst>
      <p:ext uri="{BB962C8B-B14F-4D97-AF65-F5344CB8AC3E}">
        <p14:creationId xmlns:p14="http://schemas.microsoft.com/office/powerpoint/2010/main" val="140699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84C6-C4E1-B19B-4637-65BA41934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0B155-FBB7-8FBD-D0CD-DCC65EE0B0E4}"/>
              </a:ext>
            </a:extLst>
          </p:cNvPr>
          <p:cNvSpPr>
            <a:spLocks noGrp="1"/>
          </p:cNvSpPr>
          <p:nvPr>
            <p:ph type="title"/>
          </p:nvPr>
        </p:nvSpPr>
        <p:spPr/>
        <p:txBody>
          <a:bodyPr/>
          <a:lstStyle/>
          <a:p>
            <a:r>
              <a:rPr lang="en-US" dirty="0"/>
              <a:t>Keywords</a:t>
            </a:r>
          </a:p>
        </p:txBody>
      </p:sp>
      <p:sp>
        <p:nvSpPr>
          <p:cNvPr id="3" name="Content Placeholder 2">
            <a:extLst>
              <a:ext uri="{FF2B5EF4-FFF2-40B4-BE49-F238E27FC236}">
                <a16:creationId xmlns:a16="http://schemas.microsoft.com/office/drawing/2014/main" id="{A7E8AF9E-3DC6-B31E-138A-E7D17FB2BCFB}"/>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Counter example – an example that disproves a statement or claim</a:t>
            </a:r>
          </a:p>
          <a:p>
            <a:r>
              <a:rPr lang="en-US" dirty="0">
                <a:ea typeface="+mn-lt"/>
                <a:cs typeface="+mn-lt"/>
              </a:rPr>
              <a:t>Experimental probability – a numerical measure that describes how frequently an event occurred in an actual experiment</a:t>
            </a:r>
            <a:endParaRPr lang="en-US" dirty="0"/>
          </a:p>
          <a:p>
            <a:r>
              <a:rPr lang="en-US" dirty="0">
                <a:ea typeface="+mn-lt"/>
                <a:cs typeface="+mn-lt"/>
              </a:rPr>
              <a:t>frequency – the number of times an event occurred in a random experiment </a:t>
            </a:r>
          </a:p>
          <a:p>
            <a:r>
              <a:rPr lang="en-US" dirty="0">
                <a:ea typeface="+mn-lt"/>
                <a:cs typeface="+mn-lt"/>
              </a:rPr>
              <a:t>Law of large numbers – the experimental probability of an event gets closer to its theoretical probability as the number of trials increases</a:t>
            </a:r>
          </a:p>
          <a:p>
            <a:r>
              <a:rPr lang="en-US" dirty="0">
                <a:ea typeface="+mn-lt"/>
                <a:cs typeface="+mn-lt"/>
              </a:rPr>
              <a:t>relative frequency – the ratio of the number of times the event occurred to the total number of trials conducted </a:t>
            </a:r>
          </a:p>
          <a:p>
            <a:r>
              <a:rPr lang="en-US" dirty="0">
                <a:ea typeface="+mn-lt"/>
                <a:cs typeface="+mn-lt"/>
              </a:rPr>
              <a:t>theoretical probability – a numerical measure for the likelihood of an event to happen</a:t>
            </a:r>
            <a:endParaRPr lang="en-US" dirty="0"/>
          </a:p>
        </p:txBody>
      </p:sp>
    </p:spTree>
    <p:extLst>
      <p:ext uri="{BB962C8B-B14F-4D97-AF65-F5344CB8AC3E}">
        <p14:creationId xmlns:p14="http://schemas.microsoft.com/office/powerpoint/2010/main" val="1365247603"/>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B445B3-2239-40FC-86B9-5F053CCF37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8E0A90-BB92-4C65-BBC1-61EC4E31AC77}">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C6C3EF06-86B1-4B21-9004-CB407D8970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Theme 2</Template>
  <TotalTime>11</TotalTime>
  <Words>720</Words>
  <Application>Microsoft Office PowerPoint</Application>
  <PresentationFormat>Widescreen</PresentationFormat>
  <Paragraphs>56</Paragraphs>
  <Slides>14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Open Sans</vt:lpstr>
      <vt:lpstr>Open Sans Light</vt:lpstr>
      <vt:lpstr>Open Sans Semibold</vt:lpstr>
      <vt:lpstr>Math Theme 2</vt:lpstr>
      <vt:lpstr>PowerPoint Presentation</vt:lpstr>
      <vt:lpstr>Keywords</vt:lpstr>
      <vt:lpstr>Example: Tossing a Coin</vt:lpstr>
      <vt:lpstr>Example: Rolling a Die</vt:lpstr>
      <vt:lpstr>Example: Drawing a Card</vt:lpstr>
      <vt:lpstr>Practice</vt:lpstr>
      <vt:lpstr>Solve</vt:lpstr>
      <vt:lpstr>Solve</vt:lpstr>
      <vt:lpstr>Keywords</vt:lpstr>
      <vt:lpstr>Practice</vt:lpstr>
      <vt:lpstr>Practice</vt:lpstr>
      <vt:lpstr>Solve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99</cp:revision>
  <dcterms:created xsi:type="dcterms:W3CDTF">2024-01-09T13:20:23Z</dcterms:created>
  <dcterms:modified xsi:type="dcterms:W3CDTF">2024-01-22T16:49:46Z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