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09" r:id="rId5"/>
    <p:sldMasterId id="2147483711" r:id="rId6"/>
  </p:sldMasterIdLst>
  <p:notesMasterIdLst>
    <p:notesMasterId r:id="rId23"/>
  </p:notesMasterIdLst>
  <p:sldIdLst>
    <p:sldId id="256" r:id="rId7"/>
    <p:sldId id="262" r:id="rId8"/>
    <p:sldId id="263" r:id="rId9"/>
    <p:sldId id="257" r:id="rId10"/>
    <p:sldId id="264" r:id="rId11"/>
    <p:sldId id="266" r:id="rId12"/>
    <p:sldId id="265" r:id="rId13"/>
    <p:sldId id="267" r:id="rId14"/>
    <p:sldId id="279" r:id="rId15"/>
    <p:sldId id="269" r:id="rId16"/>
    <p:sldId id="280" r:id="rId17"/>
    <p:sldId id="281" r:id="rId18"/>
    <p:sldId id="275" r:id="rId19"/>
    <p:sldId id="276" r:id="rId20"/>
    <p:sldId id="277" r:id="rId21"/>
    <p:sldId id="278"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27A7E-6412-AA82-A410-E114F568A1BE}" v="197" dt="2024-01-17T17:49:43.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5965" autoAdjust="0"/>
  </p:normalViewPr>
  <p:slideViewPr>
    <p:cSldViewPr snapToGrid="0">
      <p:cViewPr varScale="1">
        <p:scale>
          <a:sx n="96" d="100"/>
          <a:sy n="96" d="100"/>
        </p:scale>
        <p:origin x="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D99B3-0D3C-4DB7-BF30-3B71DD9D3DD7}"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E12A44E2-4F90-4C20-B86C-0CE6A2E908A7}">
      <dgm:prSet/>
      <dgm:spPr/>
      <dgm:t>
        <a:bodyPr/>
        <a:lstStyle/>
        <a:p>
          <a:r>
            <a:rPr lang="en-US" b="1" i="0"/>
            <a:t>distribution</a:t>
          </a:r>
          <a:r>
            <a:rPr lang="en-US" b="0" i="0"/>
            <a:t> – the shape and spread of data values on a visual display </a:t>
          </a:r>
          <a:endParaRPr lang="en-US"/>
        </a:p>
      </dgm:t>
    </dgm:pt>
    <dgm:pt modelId="{3B7E233B-8D78-465F-AD84-20E458B30537}" type="parTrans" cxnId="{D5D1AE42-0EB9-47BF-A30D-BC6FA7F2969F}">
      <dgm:prSet/>
      <dgm:spPr/>
      <dgm:t>
        <a:bodyPr/>
        <a:lstStyle/>
        <a:p>
          <a:endParaRPr lang="en-US"/>
        </a:p>
      </dgm:t>
    </dgm:pt>
    <dgm:pt modelId="{A212FCAE-A69F-4CD6-9797-AAAC09676A82}" type="sibTrans" cxnId="{D5D1AE42-0EB9-47BF-A30D-BC6FA7F2969F}">
      <dgm:prSet/>
      <dgm:spPr/>
      <dgm:t>
        <a:bodyPr/>
        <a:lstStyle/>
        <a:p>
          <a:endParaRPr lang="en-US"/>
        </a:p>
      </dgm:t>
    </dgm:pt>
    <dgm:pt modelId="{2D7A751F-9373-4AD2-A2AE-32C33680C64B}">
      <dgm:prSet/>
      <dgm:spPr/>
      <dgm:t>
        <a:bodyPr/>
        <a:lstStyle/>
        <a:p>
          <a:r>
            <a:rPr lang="en-US" b="1" i="0"/>
            <a:t>dot</a:t>
          </a:r>
          <a:r>
            <a:rPr lang="en-US" b="0" i="0"/>
            <a:t> </a:t>
          </a:r>
          <a:r>
            <a:rPr lang="en-US" b="1" i="0"/>
            <a:t>plot</a:t>
          </a:r>
          <a:r>
            <a:rPr lang="en-US" b="0" i="0"/>
            <a:t> – a visual display of data using dots </a:t>
          </a:r>
          <a:endParaRPr lang="en-US"/>
        </a:p>
      </dgm:t>
    </dgm:pt>
    <dgm:pt modelId="{CC7555AB-907D-46D0-9CF2-7393D426E3E7}" type="parTrans" cxnId="{4E3B61F2-57A9-4857-B4E4-522B01DE5669}">
      <dgm:prSet/>
      <dgm:spPr/>
      <dgm:t>
        <a:bodyPr/>
        <a:lstStyle/>
        <a:p>
          <a:endParaRPr lang="en-US"/>
        </a:p>
      </dgm:t>
    </dgm:pt>
    <dgm:pt modelId="{3E47181C-EE04-4F30-8438-8E8AB8585B2D}" type="sibTrans" cxnId="{4E3B61F2-57A9-4857-B4E4-522B01DE5669}">
      <dgm:prSet/>
      <dgm:spPr/>
      <dgm:t>
        <a:bodyPr/>
        <a:lstStyle/>
        <a:p>
          <a:endParaRPr lang="en-US"/>
        </a:p>
      </dgm:t>
    </dgm:pt>
    <dgm:pt modelId="{1762309C-8078-42EF-8B4C-4BC33F8CD412}">
      <dgm:prSet/>
      <dgm:spPr/>
      <dgm:t>
        <a:bodyPr/>
        <a:lstStyle/>
        <a:p>
          <a:r>
            <a:rPr lang="en-US" b="1" i="0"/>
            <a:t>mean</a:t>
          </a:r>
          <a:r>
            <a:rPr lang="en-US" b="0" i="0"/>
            <a:t> – the sum of the data divided by the number of data values </a:t>
          </a:r>
          <a:endParaRPr lang="en-US"/>
        </a:p>
      </dgm:t>
    </dgm:pt>
    <dgm:pt modelId="{8DFB326A-4AB1-472D-B5BD-EF721AF1239A}" type="parTrans" cxnId="{B2693281-AE99-4593-A0EE-7B509291E276}">
      <dgm:prSet/>
      <dgm:spPr/>
      <dgm:t>
        <a:bodyPr/>
        <a:lstStyle/>
        <a:p>
          <a:endParaRPr lang="en-US"/>
        </a:p>
      </dgm:t>
    </dgm:pt>
    <dgm:pt modelId="{B9999587-9461-4A32-ADC0-53224235AF44}" type="sibTrans" cxnId="{B2693281-AE99-4593-A0EE-7B509291E276}">
      <dgm:prSet/>
      <dgm:spPr/>
      <dgm:t>
        <a:bodyPr/>
        <a:lstStyle/>
        <a:p>
          <a:endParaRPr lang="en-US"/>
        </a:p>
      </dgm:t>
    </dgm:pt>
    <dgm:pt modelId="{4B410596-96DC-4988-9985-042889F85CA0}">
      <dgm:prSet/>
      <dgm:spPr/>
      <dgm:t>
        <a:bodyPr/>
        <a:lstStyle/>
        <a:p>
          <a:r>
            <a:rPr lang="en-US" b="1" i="0"/>
            <a:t>measure</a:t>
          </a:r>
          <a:r>
            <a:rPr lang="en-US" b="0" i="0"/>
            <a:t> </a:t>
          </a:r>
          <a:r>
            <a:rPr lang="en-US" b="1" i="0"/>
            <a:t>of</a:t>
          </a:r>
          <a:r>
            <a:rPr lang="en-US" b="0" i="0"/>
            <a:t> </a:t>
          </a:r>
          <a:r>
            <a:rPr lang="en-US" b="1" i="0"/>
            <a:t>center</a:t>
          </a:r>
          <a:r>
            <a:rPr lang="en-US" b="0" i="0"/>
            <a:t> – a measure that describes the typical value of a data set </a:t>
          </a:r>
          <a:endParaRPr lang="en-US"/>
        </a:p>
      </dgm:t>
    </dgm:pt>
    <dgm:pt modelId="{C1A7C727-0324-4272-834F-AF0741A42713}" type="parTrans" cxnId="{2678B167-9B43-425A-84E1-537C2804C631}">
      <dgm:prSet/>
      <dgm:spPr/>
      <dgm:t>
        <a:bodyPr/>
        <a:lstStyle/>
        <a:p>
          <a:endParaRPr lang="en-US"/>
        </a:p>
      </dgm:t>
    </dgm:pt>
    <dgm:pt modelId="{E069E408-6AA3-40EA-B11F-F5874A78AAF2}" type="sibTrans" cxnId="{2678B167-9B43-425A-84E1-537C2804C631}">
      <dgm:prSet/>
      <dgm:spPr/>
      <dgm:t>
        <a:bodyPr/>
        <a:lstStyle/>
        <a:p>
          <a:endParaRPr lang="en-US"/>
        </a:p>
      </dgm:t>
    </dgm:pt>
    <dgm:pt modelId="{CC0802CD-524E-4DD2-B657-BF1CE2B3A9B2}">
      <dgm:prSet/>
      <dgm:spPr/>
      <dgm:t>
        <a:bodyPr/>
        <a:lstStyle/>
        <a:p>
          <a:r>
            <a:rPr lang="en-US" b="1" i="0"/>
            <a:t>median</a:t>
          </a:r>
          <a:r>
            <a:rPr lang="en-US" b="0" i="0"/>
            <a:t> – the middle value of a data set when data values are ordered from least to greatest </a:t>
          </a:r>
          <a:endParaRPr lang="en-US"/>
        </a:p>
      </dgm:t>
    </dgm:pt>
    <dgm:pt modelId="{90307230-357F-4A45-96FF-62052DFC450A}" type="parTrans" cxnId="{8767DE12-F81E-463E-A8A7-C0DC58B82342}">
      <dgm:prSet/>
      <dgm:spPr/>
      <dgm:t>
        <a:bodyPr/>
        <a:lstStyle/>
        <a:p>
          <a:endParaRPr lang="en-US"/>
        </a:p>
      </dgm:t>
    </dgm:pt>
    <dgm:pt modelId="{0A48003B-7332-46DD-A91A-ABEBE20A9C34}" type="sibTrans" cxnId="{8767DE12-F81E-463E-A8A7-C0DC58B82342}">
      <dgm:prSet/>
      <dgm:spPr/>
      <dgm:t>
        <a:bodyPr/>
        <a:lstStyle/>
        <a:p>
          <a:endParaRPr lang="en-US"/>
        </a:p>
      </dgm:t>
    </dgm:pt>
    <dgm:pt modelId="{D0A690DF-1AB1-4F75-AAE0-AA86915EBD43}">
      <dgm:prSet/>
      <dgm:spPr/>
      <dgm:t>
        <a:bodyPr/>
        <a:lstStyle/>
        <a:p>
          <a:r>
            <a:rPr lang="en-US" b="1" i="0"/>
            <a:t>mode</a:t>
          </a:r>
          <a:r>
            <a:rPr lang="en-US" b="0" i="0"/>
            <a:t> – the most frequent value in a data set </a:t>
          </a:r>
          <a:endParaRPr lang="en-US"/>
        </a:p>
      </dgm:t>
    </dgm:pt>
    <dgm:pt modelId="{0C643059-E419-4734-B810-256F9F5B789A}" type="parTrans" cxnId="{5C3D4E75-C803-4509-AE91-4C92D5ACD7B9}">
      <dgm:prSet/>
      <dgm:spPr/>
      <dgm:t>
        <a:bodyPr/>
        <a:lstStyle/>
        <a:p>
          <a:endParaRPr lang="en-US"/>
        </a:p>
      </dgm:t>
    </dgm:pt>
    <dgm:pt modelId="{B8040D0D-3707-40A5-9427-5A5E56DCC492}" type="sibTrans" cxnId="{5C3D4E75-C803-4509-AE91-4C92D5ACD7B9}">
      <dgm:prSet/>
      <dgm:spPr/>
      <dgm:t>
        <a:bodyPr/>
        <a:lstStyle/>
        <a:p>
          <a:endParaRPr lang="en-US"/>
        </a:p>
      </dgm:t>
    </dgm:pt>
    <dgm:pt modelId="{26AE062E-AE99-4B7B-A8A6-5CD13A678494}">
      <dgm:prSet/>
      <dgm:spPr/>
      <dgm:t>
        <a:bodyPr/>
        <a:lstStyle/>
        <a:p>
          <a:r>
            <a:rPr lang="en-US" b="1" i="0"/>
            <a:t>outlier</a:t>
          </a:r>
          <a:r>
            <a:rPr lang="en-US" b="0" i="0"/>
            <a:t> – a data point that is significantly different than all of the other data points </a:t>
          </a:r>
          <a:endParaRPr lang="en-US"/>
        </a:p>
      </dgm:t>
    </dgm:pt>
    <dgm:pt modelId="{DB503792-F22C-4D98-BB20-113C083AA2EA}" type="parTrans" cxnId="{298412E3-EAA7-4318-8C93-B9F53F5F6C78}">
      <dgm:prSet/>
      <dgm:spPr/>
      <dgm:t>
        <a:bodyPr/>
        <a:lstStyle/>
        <a:p>
          <a:endParaRPr lang="en-US"/>
        </a:p>
      </dgm:t>
    </dgm:pt>
    <dgm:pt modelId="{01A72C66-0D4B-44C5-8F40-B8836A1C846E}" type="sibTrans" cxnId="{298412E3-EAA7-4318-8C93-B9F53F5F6C78}">
      <dgm:prSet/>
      <dgm:spPr/>
      <dgm:t>
        <a:bodyPr/>
        <a:lstStyle/>
        <a:p>
          <a:endParaRPr lang="en-US"/>
        </a:p>
      </dgm:t>
    </dgm:pt>
    <dgm:pt modelId="{3BBC88FF-B2C4-45FB-946D-6B168D4AE208}">
      <dgm:prSet/>
      <dgm:spPr/>
      <dgm:t>
        <a:bodyPr/>
        <a:lstStyle/>
        <a:p>
          <a:r>
            <a:rPr lang="en-US" b="1" i="0"/>
            <a:t>range</a:t>
          </a:r>
          <a:r>
            <a:rPr lang="en-US" b="0" i="0"/>
            <a:t> – the difference between the largest and smallest data values </a:t>
          </a:r>
          <a:endParaRPr lang="en-US"/>
        </a:p>
      </dgm:t>
    </dgm:pt>
    <dgm:pt modelId="{0F48DF34-536E-422D-A52B-EAE311B50BA0}" type="parTrans" cxnId="{690BE37C-803E-468E-940E-DBB53765B9CE}">
      <dgm:prSet/>
      <dgm:spPr/>
      <dgm:t>
        <a:bodyPr/>
        <a:lstStyle/>
        <a:p>
          <a:endParaRPr lang="en-US"/>
        </a:p>
      </dgm:t>
    </dgm:pt>
    <dgm:pt modelId="{7493CFE3-210D-4B63-A0B1-02255599C94B}" type="sibTrans" cxnId="{690BE37C-803E-468E-940E-DBB53765B9CE}">
      <dgm:prSet/>
      <dgm:spPr/>
      <dgm:t>
        <a:bodyPr/>
        <a:lstStyle/>
        <a:p>
          <a:endParaRPr lang="en-US"/>
        </a:p>
      </dgm:t>
    </dgm:pt>
    <dgm:pt modelId="{B2FEE040-1B15-40F7-BE27-90B6407F41D0}" type="pres">
      <dgm:prSet presAssocID="{90CD99B3-0D3C-4DB7-BF30-3B71DD9D3DD7}" presName="vert0" presStyleCnt="0">
        <dgm:presLayoutVars>
          <dgm:dir/>
          <dgm:animOne val="branch"/>
          <dgm:animLvl val="lvl"/>
        </dgm:presLayoutVars>
      </dgm:prSet>
      <dgm:spPr/>
    </dgm:pt>
    <dgm:pt modelId="{DE7976E2-D610-4358-9BB1-B88ACB54C7AA}" type="pres">
      <dgm:prSet presAssocID="{E12A44E2-4F90-4C20-B86C-0CE6A2E908A7}" presName="thickLine" presStyleLbl="alignNode1" presStyleIdx="0" presStyleCnt="8"/>
      <dgm:spPr/>
    </dgm:pt>
    <dgm:pt modelId="{97B566E4-C7FD-44B1-A4D6-BA88CAF9DB0F}" type="pres">
      <dgm:prSet presAssocID="{E12A44E2-4F90-4C20-B86C-0CE6A2E908A7}" presName="horz1" presStyleCnt="0"/>
      <dgm:spPr/>
    </dgm:pt>
    <dgm:pt modelId="{E562899C-17F7-4D85-A816-11704B6F0131}" type="pres">
      <dgm:prSet presAssocID="{E12A44E2-4F90-4C20-B86C-0CE6A2E908A7}" presName="tx1" presStyleLbl="revTx" presStyleIdx="0" presStyleCnt="8"/>
      <dgm:spPr/>
    </dgm:pt>
    <dgm:pt modelId="{0965057A-C430-4C3E-B3AB-A891F0896405}" type="pres">
      <dgm:prSet presAssocID="{E12A44E2-4F90-4C20-B86C-0CE6A2E908A7}" presName="vert1" presStyleCnt="0"/>
      <dgm:spPr/>
    </dgm:pt>
    <dgm:pt modelId="{1EE2313B-0AD4-488F-BCC1-2B746FD1E0F8}" type="pres">
      <dgm:prSet presAssocID="{2D7A751F-9373-4AD2-A2AE-32C33680C64B}" presName="thickLine" presStyleLbl="alignNode1" presStyleIdx="1" presStyleCnt="8"/>
      <dgm:spPr/>
    </dgm:pt>
    <dgm:pt modelId="{EEEF5152-DA89-4BAB-9100-2A363BA3C134}" type="pres">
      <dgm:prSet presAssocID="{2D7A751F-9373-4AD2-A2AE-32C33680C64B}" presName="horz1" presStyleCnt="0"/>
      <dgm:spPr/>
    </dgm:pt>
    <dgm:pt modelId="{19CA4E7C-5A6F-4019-9C06-B9AD0D8B0A07}" type="pres">
      <dgm:prSet presAssocID="{2D7A751F-9373-4AD2-A2AE-32C33680C64B}" presName="tx1" presStyleLbl="revTx" presStyleIdx="1" presStyleCnt="8"/>
      <dgm:spPr/>
    </dgm:pt>
    <dgm:pt modelId="{FF4D89E7-3869-4783-B34E-C85F6287D112}" type="pres">
      <dgm:prSet presAssocID="{2D7A751F-9373-4AD2-A2AE-32C33680C64B}" presName="vert1" presStyleCnt="0"/>
      <dgm:spPr/>
    </dgm:pt>
    <dgm:pt modelId="{94C4E6D9-1FFA-41AF-8362-226140EE3AD6}" type="pres">
      <dgm:prSet presAssocID="{1762309C-8078-42EF-8B4C-4BC33F8CD412}" presName="thickLine" presStyleLbl="alignNode1" presStyleIdx="2" presStyleCnt="8"/>
      <dgm:spPr/>
    </dgm:pt>
    <dgm:pt modelId="{6AD5AA8F-3376-4595-BB5C-86591B89A7D1}" type="pres">
      <dgm:prSet presAssocID="{1762309C-8078-42EF-8B4C-4BC33F8CD412}" presName="horz1" presStyleCnt="0"/>
      <dgm:spPr/>
    </dgm:pt>
    <dgm:pt modelId="{A6F19340-6970-4E3F-9EB9-A759601EC752}" type="pres">
      <dgm:prSet presAssocID="{1762309C-8078-42EF-8B4C-4BC33F8CD412}" presName="tx1" presStyleLbl="revTx" presStyleIdx="2" presStyleCnt="8"/>
      <dgm:spPr/>
    </dgm:pt>
    <dgm:pt modelId="{E24FD1CC-47AF-4F26-B6FC-DBE1CBD60933}" type="pres">
      <dgm:prSet presAssocID="{1762309C-8078-42EF-8B4C-4BC33F8CD412}" presName="vert1" presStyleCnt="0"/>
      <dgm:spPr/>
    </dgm:pt>
    <dgm:pt modelId="{057D80D0-023C-49E4-A6B7-4E6B53F58E00}" type="pres">
      <dgm:prSet presAssocID="{4B410596-96DC-4988-9985-042889F85CA0}" presName="thickLine" presStyleLbl="alignNode1" presStyleIdx="3" presStyleCnt="8"/>
      <dgm:spPr/>
    </dgm:pt>
    <dgm:pt modelId="{86DC27A2-0D37-4284-B812-59CED6416168}" type="pres">
      <dgm:prSet presAssocID="{4B410596-96DC-4988-9985-042889F85CA0}" presName="horz1" presStyleCnt="0"/>
      <dgm:spPr/>
    </dgm:pt>
    <dgm:pt modelId="{96208C30-2D7F-4C94-A56D-1E7A4F16D4F5}" type="pres">
      <dgm:prSet presAssocID="{4B410596-96DC-4988-9985-042889F85CA0}" presName="tx1" presStyleLbl="revTx" presStyleIdx="3" presStyleCnt="8"/>
      <dgm:spPr/>
    </dgm:pt>
    <dgm:pt modelId="{9C8928E0-02A4-4749-98D4-D9EBCFEFF85D}" type="pres">
      <dgm:prSet presAssocID="{4B410596-96DC-4988-9985-042889F85CA0}" presName="vert1" presStyleCnt="0"/>
      <dgm:spPr/>
    </dgm:pt>
    <dgm:pt modelId="{2D3CC942-EDCC-45F6-B397-6CF9BEBB472D}" type="pres">
      <dgm:prSet presAssocID="{CC0802CD-524E-4DD2-B657-BF1CE2B3A9B2}" presName="thickLine" presStyleLbl="alignNode1" presStyleIdx="4" presStyleCnt="8"/>
      <dgm:spPr/>
    </dgm:pt>
    <dgm:pt modelId="{ABE1E18C-3840-462D-B9FC-30BD5DA09DD7}" type="pres">
      <dgm:prSet presAssocID="{CC0802CD-524E-4DD2-B657-BF1CE2B3A9B2}" presName="horz1" presStyleCnt="0"/>
      <dgm:spPr/>
    </dgm:pt>
    <dgm:pt modelId="{38C2434F-4A88-4B46-BD41-E9A97AACDA60}" type="pres">
      <dgm:prSet presAssocID="{CC0802CD-524E-4DD2-B657-BF1CE2B3A9B2}" presName="tx1" presStyleLbl="revTx" presStyleIdx="4" presStyleCnt="8"/>
      <dgm:spPr/>
    </dgm:pt>
    <dgm:pt modelId="{56219BFD-624F-43F8-8FD4-7EB451AFF6DB}" type="pres">
      <dgm:prSet presAssocID="{CC0802CD-524E-4DD2-B657-BF1CE2B3A9B2}" presName="vert1" presStyleCnt="0"/>
      <dgm:spPr/>
    </dgm:pt>
    <dgm:pt modelId="{8C1DF997-038F-467F-93AE-30711662CE0E}" type="pres">
      <dgm:prSet presAssocID="{D0A690DF-1AB1-4F75-AAE0-AA86915EBD43}" presName="thickLine" presStyleLbl="alignNode1" presStyleIdx="5" presStyleCnt="8"/>
      <dgm:spPr/>
    </dgm:pt>
    <dgm:pt modelId="{537ACC3B-223A-4C95-BAC6-8E934362C20C}" type="pres">
      <dgm:prSet presAssocID="{D0A690DF-1AB1-4F75-AAE0-AA86915EBD43}" presName="horz1" presStyleCnt="0"/>
      <dgm:spPr/>
    </dgm:pt>
    <dgm:pt modelId="{57FF3026-4B1E-4DE9-B67B-EC55071C9816}" type="pres">
      <dgm:prSet presAssocID="{D0A690DF-1AB1-4F75-AAE0-AA86915EBD43}" presName="tx1" presStyleLbl="revTx" presStyleIdx="5" presStyleCnt="8"/>
      <dgm:spPr/>
    </dgm:pt>
    <dgm:pt modelId="{6159D907-E40C-47BD-BC44-088F659FD93E}" type="pres">
      <dgm:prSet presAssocID="{D0A690DF-1AB1-4F75-AAE0-AA86915EBD43}" presName="vert1" presStyleCnt="0"/>
      <dgm:spPr/>
    </dgm:pt>
    <dgm:pt modelId="{A558DD68-3489-444E-AB5C-6998051BBADE}" type="pres">
      <dgm:prSet presAssocID="{26AE062E-AE99-4B7B-A8A6-5CD13A678494}" presName="thickLine" presStyleLbl="alignNode1" presStyleIdx="6" presStyleCnt="8"/>
      <dgm:spPr/>
    </dgm:pt>
    <dgm:pt modelId="{97FA8CC7-FDCA-49F8-B252-828AF3B74F70}" type="pres">
      <dgm:prSet presAssocID="{26AE062E-AE99-4B7B-A8A6-5CD13A678494}" presName="horz1" presStyleCnt="0"/>
      <dgm:spPr/>
    </dgm:pt>
    <dgm:pt modelId="{C9AA8FDE-8611-4B0A-8A37-DFF83268B86E}" type="pres">
      <dgm:prSet presAssocID="{26AE062E-AE99-4B7B-A8A6-5CD13A678494}" presName="tx1" presStyleLbl="revTx" presStyleIdx="6" presStyleCnt="8"/>
      <dgm:spPr/>
    </dgm:pt>
    <dgm:pt modelId="{67A3C3A4-A916-40E3-8B0A-616E4623C4B7}" type="pres">
      <dgm:prSet presAssocID="{26AE062E-AE99-4B7B-A8A6-5CD13A678494}" presName="vert1" presStyleCnt="0"/>
      <dgm:spPr/>
    </dgm:pt>
    <dgm:pt modelId="{469152B1-A92F-437E-903C-D54EDDA14E13}" type="pres">
      <dgm:prSet presAssocID="{3BBC88FF-B2C4-45FB-946D-6B168D4AE208}" presName="thickLine" presStyleLbl="alignNode1" presStyleIdx="7" presStyleCnt="8"/>
      <dgm:spPr/>
    </dgm:pt>
    <dgm:pt modelId="{BD26094A-D6C9-4E26-B604-C6CB65BCF741}" type="pres">
      <dgm:prSet presAssocID="{3BBC88FF-B2C4-45FB-946D-6B168D4AE208}" presName="horz1" presStyleCnt="0"/>
      <dgm:spPr/>
    </dgm:pt>
    <dgm:pt modelId="{987F2175-99A5-4596-B0D7-236B74B096DF}" type="pres">
      <dgm:prSet presAssocID="{3BBC88FF-B2C4-45FB-946D-6B168D4AE208}" presName="tx1" presStyleLbl="revTx" presStyleIdx="7" presStyleCnt="8"/>
      <dgm:spPr/>
    </dgm:pt>
    <dgm:pt modelId="{CE544BD7-8881-4E78-BC46-1BAAC92BC4F7}" type="pres">
      <dgm:prSet presAssocID="{3BBC88FF-B2C4-45FB-946D-6B168D4AE208}" presName="vert1" presStyleCnt="0"/>
      <dgm:spPr/>
    </dgm:pt>
  </dgm:ptLst>
  <dgm:cxnLst>
    <dgm:cxn modelId="{8767DE12-F81E-463E-A8A7-C0DC58B82342}" srcId="{90CD99B3-0D3C-4DB7-BF30-3B71DD9D3DD7}" destId="{CC0802CD-524E-4DD2-B657-BF1CE2B3A9B2}" srcOrd="4" destOrd="0" parTransId="{90307230-357F-4A45-96FF-62052DFC450A}" sibTransId="{0A48003B-7332-46DD-A91A-ABEBE20A9C34}"/>
    <dgm:cxn modelId="{3AE8BF34-7391-42F1-9D94-A65F7F6D3E98}" type="presOf" srcId="{3BBC88FF-B2C4-45FB-946D-6B168D4AE208}" destId="{987F2175-99A5-4596-B0D7-236B74B096DF}" srcOrd="0" destOrd="0" presId="urn:microsoft.com/office/officeart/2008/layout/LinedList"/>
    <dgm:cxn modelId="{89074C5E-DE66-45A0-9AB0-2A4913E48CD9}" type="presOf" srcId="{2D7A751F-9373-4AD2-A2AE-32C33680C64B}" destId="{19CA4E7C-5A6F-4019-9C06-B9AD0D8B0A07}" srcOrd="0" destOrd="0" presId="urn:microsoft.com/office/officeart/2008/layout/LinedList"/>
    <dgm:cxn modelId="{D5D1AE42-0EB9-47BF-A30D-BC6FA7F2969F}" srcId="{90CD99B3-0D3C-4DB7-BF30-3B71DD9D3DD7}" destId="{E12A44E2-4F90-4C20-B86C-0CE6A2E908A7}" srcOrd="0" destOrd="0" parTransId="{3B7E233B-8D78-465F-AD84-20E458B30537}" sibTransId="{A212FCAE-A69F-4CD6-9797-AAAC09676A82}"/>
    <dgm:cxn modelId="{2678B167-9B43-425A-84E1-537C2804C631}" srcId="{90CD99B3-0D3C-4DB7-BF30-3B71DD9D3DD7}" destId="{4B410596-96DC-4988-9985-042889F85CA0}" srcOrd="3" destOrd="0" parTransId="{C1A7C727-0324-4272-834F-AF0741A42713}" sibTransId="{E069E408-6AA3-40EA-B11F-F5874A78AAF2}"/>
    <dgm:cxn modelId="{5C3D4E75-C803-4509-AE91-4C92D5ACD7B9}" srcId="{90CD99B3-0D3C-4DB7-BF30-3B71DD9D3DD7}" destId="{D0A690DF-1AB1-4F75-AAE0-AA86915EBD43}" srcOrd="5" destOrd="0" parTransId="{0C643059-E419-4734-B810-256F9F5B789A}" sibTransId="{B8040D0D-3707-40A5-9427-5A5E56DCC492}"/>
    <dgm:cxn modelId="{690BE37C-803E-468E-940E-DBB53765B9CE}" srcId="{90CD99B3-0D3C-4DB7-BF30-3B71DD9D3DD7}" destId="{3BBC88FF-B2C4-45FB-946D-6B168D4AE208}" srcOrd="7" destOrd="0" parTransId="{0F48DF34-536E-422D-A52B-EAE311B50BA0}" sibTransId="{7493CFE3-210D-4B63-A0B1-02255599C94B}"/>
    <dgm:cxn modelId="{2461D97F-1139-4650-8D18-0AF74C8E08E8}" type="presOf" srcId="{D0A690DF-1AB1-4F75-AAE0-AA86915EBD43}" destId="{57FF3026-4B1E-4DE9-B67B-EC55071C9816}" srcOrd="0" destOrd="0" presId="urn:microsoft.com/office/officeart/2008/layout/LinedList"/>
    <dgm:cxn modelId="{B2693281-AE99-4593-A0EE-7B509291E276}" srcId="{90CD99B3-0D3C-4DB7-BF30-3B71DD9D3DD7}" destId="{1762309C-8078-42EF-8B4C-4BC33F8CD412}" srcOrd="2" destOrd="0" parTransId="{8DFB326A-4AB1-472D-B5BD-EF721AF1239A}" sibTransId="{B9999587-9461-4A32-ADC0-53224235AF44}"/>
    <dgm:cxn modelId="{98C55583-7530-40C6-838C-5E4744D5B6C4}" type="presOf" srcId="{E12A44E2-4F90-4C20-B86C-0CE6A2E908A7}" destId="{E562899C-17F7-4D85-A816-11704B6F0131}" srcOrd="0" destOrd="0" presId="urn:microsoft.com/office/officeart/2008/layout/LinedList"/>
    <dgm:cxn modelId="{CBABAF92-3206-4F05-8465-81953DB08DAD}" type="presOf" srcId="{CC0802CD-524E-4DD2-B657-BF1CE2B3A9B2}" destId="{38C2434F-4A88-4B46-BD41-E9A97AACDA60}" srcOrd="0" destOrd="0" presId="urn:microsoft.com/office/officeart/2008/layout/LinedList"/>
    <dgm:cxn modelId="{E45985A3-E53A-4B8E-BB8B-8DF1B7503BD4}" type="presOf" srcId="{90CD99B3-0D3C-4DB7-BF30-3B71DD9D3DD7}" destId="{B2FEE040-1B15-40F7-BE27-90B6407F41D0}" srcOrd="0" destOrd="0" presId="urn:microsoft.com/office/officeart/2008/layout/LinedList"/>
    <dgm:cxn modelId="{BD9F4FC6-0738-45E4-A9ED-829A5A9A5A56}" type="presOf" srcId="{26AE062E-AE99-4B7B-A8A6-5CD13A678494}" destId="{C9AA8FDE-8611-4B0A-8A37-DFF83268B86E}" srcOrd="0" destOrd="0" presId="urn:microsoft.com/office/officeart/2008/layout/LinedList"/>
    <dgm:cxn modelId="{830C1DC9-D50D-4AA6-90FC-F1F5F367F45E}" type="presOf" srcId="{1762309C-8078-42EF-8B4C-4BC33F8CD412}" destId="{A6F19340-6970-4E3F-9EB9-A759601EC752}" srcOrd="0" destOrd="0" presId="urn:microsoft.com/office/officeart/2008/layout/LinedList"/>
    <dgm:cxn modelId="{1D7FDCD4-2546-4FA0-A5D4-770ADAD4A8FA}" type="presOf" srcId="{4B410596-96DC-4988-9985-042889F85CA0}" destId="{96208C30-2D7F-4C94-A56D-1E7A4F16D4F5}" srcOrd="0" destOrd="0" presId="urn:microsoft.com/office/officeart/2008/layout/LinedList"/>
    <dgm:cxn modelId="{298412E3-EAA7-4318-8C93-B9F53F5F6C78}" srcId="{90CD99B3-0D3C-4DB7-BF30-3B71DD9D3DD7}" destId="{26AE062E-AE99-4B7B-A8A6-5CD13A678494}" srcOrd="6" destOrd="0" parTransId="{DB503792-F22C-4D98-BB20-113C083AA2EA}" sibTransId="{01A72C66-0D4B-44C5-8F40-B8836A1C846E}"/>
    <dgm:cxn modelId="{4E3B61F2-57A9-4857-B4E4-522B01DE5669}" srcId="{90CD99B3-0D3C-4DB7-BF30-3B71DD9D3DD7}" destId="{2D7A751F-9373-4AD2-A2AE-32C33680C64B}" srcOrd="1" destOrd="0" parTransId="{CC7555AB-907D-46D0-9CF2-7393D426E3E7}" sibTransId="{3E47181C-EE04-4F30-8438-8E8AB8585B2D}"/>
    <dgm:cxn modelId="{2AF798C9-6481-44F4-A39E-F6127F61F053}" type="presParOf" srcId="{B2FEE040-1B15-40F7-BE27-90B6407F41D0}" destId="{DE7976E2-D610-4358-9BB1-B88ACB54C7AA}" srcOrd="0" destOrd="0" presId="urn:microsoft.com/office/officeart/2008/layout/LinedList"/>
    <dgm:cxn modelId="{D8D2235B-56A8-41A1-81F8-CA94C252D6AD}" type="presParOf" srcId="{B2FEE040-1B15-40F7-BE27-90B6407F41D0}" destId="{97B566E4-C7FD-44B1-A4D6-BA88CAF9DB0F}" srcOrd="1" destOrd="0" presId="urn:microsoft.com/office/officeart/2008/layout/LinedList"/>
    <dgm:cxn modelId="{F2737605-F73A-4FBA-A1AE-C77E8271A5C0}" type="presParOf" srcId="{97B566E4-C7FD-44B1-A4D6-BA88CAF9DB0F}" destId="{E562899C-17F7-4D85-A816-11704B6F0131}" srcOrd="0" destOrd="0" presId="urn:microsoft.com/office/officeart/2008/layout/LinedList"/>
    <dgm:cxn modelId="{82A7F2B0-BDFB-4825-9B3D-7A0E1A4F00D3}" type="presParOf" srcId="{97B566E4-C7FD-44B1-A4D6-BA88CAF9DB0F}" destId="{0965057A-C430-4C3E-B3AB-A891F0896405}" srcOrd="1" destOrd="0" presId="urn:microsoft.com/office/officeart/2008/layout/LinedList"/>
    <dgm:cxn modelId="{D2207C03-09F2-4176-B88F-847E894BF7F2}" type="presParOf" srcId="{B2FEE040-1B15-40F7-BE27-90B6407F41D0}" destId="{1EE2313B-0AD4-488F-BCC1-2B746FD1E0F8}" srcOrd="2" destOrd="0" presId="urn:microsoft.com/office/officeart/2008/layout/LinedList"/>
    <dgm:cxn modelId="{536514E7-77DD-414A-B362-31F9EE106179}" type="presParOf" srcId="{B2FEE040-1B15-40F7-BE27-90B6407F41D0}" destId="{EEEF5152-DA89-4BAB-9100-2A363BA3C134}" srcOrd="3" destOrd="0" presId="urn:microsoft.com/office/officeart/2008/layout/LinedList"/>
    <dgm:cxn modelId="{96E892F4-053E-493E-9C2E-3D48D506AB3C}" type="presParOf" srcId="{EEEF5152-DA89-4BAB-9100-2A363BA3C134}" destId="{19CA4E7C-5A6F-4019-9C06-B9AD0D8B0A07}" srcOrd="0" destOrd="0" presId="urn:microsoft.com/office/officeart/2008/layout/LinedList"/>
    <dgm:cxn modelId="{00D9225B-20DF-4172-8EEC-C790F9DEB218}" type="presParOf" srcId="{EEEF5152-DA89-4BAB-9100-2A363BA3C134}" destId="{FF4D89E7-3869-4783-B34E-C85F6287D112}" srcOrd="1" destOrd="0" presId="urn:microsoft.com/office/officeart/2008/layout/LinedList"/>
    <dgm:cxn modelId="{2D1A782A-208C-42CB-A003-23B3B39D2146}" type="presParOf" srcId="{B2FEE040-1B15-40F7-BE27-90B6407F41D0}" destId="{94C4E6D9-1FFA-41AF-8362-226140EE3AD6}" srcOrd="4" destOrd="0" presId="urn:microsoft.com/office/officeart/2008/layout/LinedList"/>
    <dgm:cxn modelId="{10EE1684-474A-4659-8D80-BFC4B8503E99}" type="presParOf" srcId="{B2FEE040-1B15-40F7-BE27-90B6407F41D0}" destId="{6AD5AA8F-3376-4595-BB5C-86591B89A7D1}" srcOrd="5" destOrd="0" presId="urn:microsoft.com/office/officeart/2008/layout/LinedList"/>
    <dgm:cxn modelId="{70D66016-4705-4C23-9F42-DC29471501A9}" type="presParOf" srcId="{6AD5AA8F-3376-4595-BB5C-86591B89A7D1}" destId="{A6F19340-6970-4E3F-9EB9-A759601EC752}" srcOrd="0" destOrd="0" presId="urn:microsoft.com/office/officeart/2008/layout/LinedList"/>
    <dgm:cxn modelId="{3F7CCEF0-62E8-4950-8844-BCB50778CD93}" type="presParOf" srcId="{6AD5AA8F-3376-4595-BB5C-86591B89A7D1}" destId="{E24FD1CC-47AF-4F26-B6FC-DBE1CBD60933}" srcOrd="1" destOrd="0" presId="urn:microsoft.com/office/officeart/2008/layout/LinedList"/>
    <dgm:cxn modelId="{A81D26CA-9DFF-4786-BB5A-E06A95B047AA}" type="presParOf" srcId="{B2FEE040-1B15-40F7-BE27-90B6407F41D0}" destId="{057D80D0-023C-49E4-A6B7-4E6B53F58E00}" srcOrd="6" destOrd="0" presId="urn:microsoft.com/office/officeart/2008/layout/LinedList"/>
    <dgm:cxn modelId="{FAE451BB-332F-4DC4-AE75-1BD30B1FDC75}" type="presParOf" srcId="{B2FEE040-1B15-40F7-BE27-90B6407F41D0}" destId="{86DC27A2-0D37-4284-B812-59CED6416168}" srcOrd="7" destOrd="0" presId="urn:microsoft.com/office/officeart/2008/layout/LinedList"/>
    <dgm:cxn modelId="{0EB11352-85EB-47B3-B727-C01E7F5617D7}" type="presParOf" srcId="{86DC27A2-0D37-4284-B812-59CED6416168}" destId="{96208C30-2D7F-4C94-A56D-1E7A4F16D4F5}" srcOrd="0" destOrd="0" presId="urn:microsoft.com/office/officeart/2008/layout/LinedList"/>
    <dgm:cxn modelId="{1330C943-A41D-46FA-B609-218907D2F1D6}" type="presParOf" srcId="{86DC27A2-0D37-4284-B812-59CED6416168}" destId="{9C8928E0-02A4-4749-98D4-D9EBCFEFF85D}" srcOrd="1" destOrd="0" presId="urn:microsoft.com/office/officeart/2008/layout/LinedList"/>
    <dgm:cxn modelId="{4D18E4F9-CF37-43B8-9A8B-1DF7BE67F7C1}" type="presParOf" srcId="{B2FEE040-1B15-40F7-BE27-90B6407F41D0}" destId="{2D3CC942-EDCC-45F6-B397-6CF9BEBB472D}" srcOrd="8" destOrd="0" presId="urn:microsoft.com/office/officeart/2008/layout/LinedList"/>
    <dgm:cxn modelId="{5BE60D5D-EB8D-4711-B2CB-467FECA8BE3E}" type="presParOf" srcId="{B2FEE040-1B15-40F7-BE27-90B6407F41D0}" destId="{ABE1E18C-3840-462D-B9FC-30BD5DA09DD7}" srcOrd="9" destOrd="0" presId="urn:microsoft.com/office/officeart/2008/layout/LinedList"/>
    <dgm:cxn modelId="{3D508C63-7EFB-4B73-A3EE-8B4F81D3C7A4}" type="presParOf" srcId="{ABE1E18C-3840-462D-B9FC-30BD5DA09DD7}" destId="{38C2434F-4A88-4B46-BD41-E9A97AACDA60}" srcOrd="0" destOrd="0" presId="urn:microsoft.com/office/officeart/2008/layout/LinedList"/>
    <dgm:cxn modelId="{DCCB1FF3-3DEF-49D9-ACB2-38F2BC70AF19}" type="presParOf" srcId="{ABE1E18C-3840-462D-B9FC-30BD5DA09DD7}" destId="{56219BFD-624F-43F8-8FD4-7EB451AFF6DB}" srcOrd="1" destOrd="0" presId="urn:microsoft.com/office/officeart/2008/layout/LinedList"/>
    <dgm:cxn modelId="{FBFBDC96-B022-4143-ADE4-AB81B6D6EE6A}" type="presParOf" srcId="{B2FEE040-1B15-40F7-BE27-90B6407F41D0}" destId="{8C1DF997-038F-467F-93AE-30711662CE0E}" srcOrd="10" destOrd="0" presId="urn:microsoft.com/office/officeart/2008/layout/LinedList"/>
    <dgm:cxn modelId="{425D6A2F-C0EC-413A-9158-C0C6AB2353D7}" type="presParOf" srcId="{B2FEE040-1B15-40F7-BE27-90B6407F41D0}" destId="{537ACC3B-223A-4C95-BAC6-8E934362C20C}" srcOrd="11" destOrd="0" presId="urn:microsoft.com/office/officeart/2008/layout/LinedList"/>
    <dgm:cxn modelId="{0B1C3514-C1F3-4733-9D86-D3C60C608F07}" type="presParOf" srcId="{537ACC3B-223A-4C95-BAC6-8E934362C20C}" destId="{57FF3026-4B1E-4DE9-B67B-EC55071C9816}" srcOrd="0" destOrd="0" presId="urn:microsoft.com/office/officeart/2008/layout/LinedList"/>
    <dgm:cxn modelId="{DE5B122D-D4C1-482A-AAAE-EF82E6D60C46}" type="presParOf" srcId="{537ACC3B-223A-4C95-BAC6-8E934362C20C}" destId="{6159D907-E40C-47BD-BC44-088F659FD93E}" srcOrd="1" destOrd="0" presId="urn:microsoft.com/office/officeart/2008/layout/LinedList"/>
    <dgm:cxn modelId="{E423A214-FD30-413A-8540-3FAC9BF02737}" type="presParOf" srcId="{B2FEE040-1B15-40F7-BE27-90B6407F41D0}" destId="{A558DD68-3489-444E-AB5C-6998051BBADE}" srcOrd="12" destOrd="0" presId="urn:microsoft.com/office/officeart/2008/layout/LinedList"/>
    <dgm:cxn modelId="{05918777-EC09-4F53-A066-9A2A049C953A}" type="presParOf" srcId="{B2FEE040-1B15-40F7-BE27-90B6407F41D0}" destId="{97FA8CC7-FDCA-49F8-B252-828AF3B74F70}" srcOrd="13" destOrd="0" presId="urn:microsoft.com/office/officeart/2008/layout/LinedList"/>
    <dgm:cxn modelId="{4DF6EF48-4FAF-4B30-B473-D2FAB62EF01F}" type="presParOf" srcId="{97FA8CC7-FDCA-49F8-B252-828AF3B74F70}" destId="{C9AA8FDE-8611-4B0A-8A37-DFF83268B86E}" srcOrd="0" destOrd="0" presId="urn:microsoft.com/office/officeart/2008/layout/LinedList"/>
    <dgm:cxn modelId="{8D3B2978-6738-49EF-BE8F-377E55E9C7B5}" type="presParOf" srcId="{97FA8CC7-FDCA-49F8-B252-828AF3B74F70}" destId="{67A3C3A4-A916-40E3-8B0A-616E4623C4B7}" srcOrd="1" destOrd="0" presId="urn:microsoft.com/office/officeart/2008/layout/LinedList"/>
    <dgm:cxn modelId="{EAC1F007-5423-4D82-BC1F-9B52D74795E1}" type="presParOf" srcId="{B2FEE040-1B15-40F7-BE27-90B6407F41D0}" destId="{469152B1-A92F-437E-903C-D54EDDA14E13}" srcOrd="14" destOrd="0" presId="urn:microsoft.com/office/officeart/2008/layout/LinedList"/>
    <dgm:cxn modelId="{91A466BB-FDD0-4869-AA01-6A58E07AD24A}" type="presParOf" srcId="{B2FEE040-1B15-40F7-BE27-90B6407F41D0}" destId="{BD26094A-D6C9-4E26-B604-C6CB65BCF741}" srcOrd="15" destOrd="0" presId="urn:microsoft.com/office/officeart/2008/layout/LinedList"/>
    <dgm:cxn modelId="{96E6D48E-D4F2-4B16-AAC3-7A6DD8EBFEE4}" type="presParOf" srcId="{BD26094A-D6C9-4E26-B604-C6CB65BCF741}" destId="{987F2175-99A5-4596-B0D7-236B74B096DF}" srcOrd="0" destOrd="0" presId="urn:microsoft.com/office/officeart/2008/layout/LinedList"/>
    <dgm:cxn modelId="{DDF94C86-C80D-49F8-AAB7-7ED451F6B9BF}" type="presParOf" srcId="{BD26094A-D6C9-4E26-B604-C6CB65BCF741}" destId="{CE544BD7-8881-4E78-BC46-1BAAC92BC4F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6680D-6978-45D0-964D-91FCC89189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0B75B3E-F106-4065-9ADA-FA637B84CE5F}">
      <dgm:prSet/>
      <dgm:spPr/>
      <dgm:t>
        <a:bodyPr/>
        <a:lstStyle/>
        <a:p>
          <a:pPr>
            <a:lnSpc>
              <a:spcPct val="100000"/>
            </a:lnSpc>
          </a:pPr>
          <a:r>
            <a:rPr lang="en-US"/>
            <a:t>A dot plot is a useful tool for displaying numerical data</a:t>
          </a:r>
        </a:p>
      </dgm:t>
    </dgm:pt>
    <dgm:pt modelId="{C9167645-863D-40FB-8059-786663CFA772}" type="parTrans" cxnId="{F5480E98-D0AA-4F8C-A323-E19242BE7F3D}">
      <dgm:prSet/>
      <dgm:spPr/>
      <dgm:t>
        <a:bodyPr/>
        <a:lstStyle/>
        <a:p>
          <a:endParaRPr lang="en-US"/>
        </a:p>
      </dgm:t>
    </dgm:pt>
    <dgm:pt modelId="{A8DCE39F-1B20-495A-B872-FEFE0C57DD38}" type="sibTrans" cxnId="{F5480E98-D0AA-4F8C-A323-E19242BE7F3D}">
      <dgm:prSet/>
      <dgm:spPr/>
      <dgm:t>
        <a:bodyPr/>
        <a:lstStyle/>
        <a:p>
          <a:endParaRPr lang="en-US"/>
        </a:p>
      </dgm:t>
    </dgm:pt>
    <dgm:pt modelId="{0378A112-CDF2-4B18-90DD-5875A5C53644}">
      <dgm:prSet/>
      <dgm:spPr/>
      <dgm:t>
        <a:bodyPr/>
        <a:lstStyle/>
        <a:p>
          <a:pPr>
            <a:lnSpc>
              <a:spcPct val="100000"/>
            </a:lnSpc>
          </a:pPr>
          <a:r>
            <a:rPr lang="en-US"/>
            <a:t>It uses dots to represent data points</a:t>
          </a:r>
        </a:p>
      </dgm:t>
    </dgm:pt>
    <dgm:pt modelId="{25C10964-893D-49C7-BF1E-602C98B04532}" type="parTrans" cxnId="{07B00354-E491-4B5F-9E76-22D763FD0943}">
      <dgm:prSet/>
      <dgm:spPr/>
      <dgm:t>
        <a:bodyPr/>
        <a:lstStyle/>
        <a:p>
          <a:endParaRPr lang="en-US"/>
        </a:p>
      </dgm:t>
    </dgm:pt>
    <dgm:pt modelId="{32958306-5E03-4AC5-9F06-4908CA1FA868}" type="sibTrans" cxnId="{07B00354-E491-4B5F-9E76-22D763FD0943}">
      <dgm:prSet/>
      <dgm:spPr/>
      <dgm:t>
        <a:bodyPr/>
        <a:lstStyle/>
        <a:p>
          <a:endParaRPr lang="en-US"/>
        </a:p>
      </dgm:t>
    </dgm:pt>
    <dgm:pt modelId="{45E70876-E5E7-4059-8203-E12B1A1B6509}">
      <dgm:prSet/>
      <dgm:spPr/>
      <dgm:t>
        <a:bodyPr/>
        <a:lstStyle/>
        <a:p>
          <a:pPr>
            <a:lnSpc>
              <a:spcPct val="100000"/>
            </a:lnSpc>
          </a:pPr>
          <a:r>
            <a:rPr lang="en-US"/>
            <a:t>It is especially useful for small data sets</a:t>
          </a:r>
        </a:p>
      </dgm:t>
    </dgm:pt>
    <dgm:pt modelId="{2B486D8C-5ADC-49F1-AD9E-A85F640BF3BA}" type="parTrans" cxnId="{C05E8A2E-625F-42A0-AE67-BEDE5C61FF4E}">
      <dgm:prSet/>
      <dgm:spPr/>
      <dgm:t>
        <a:bodyPr/>
        <a:lstStyle/>
        <a:p>
          <a:endParaRPr lang="en-US"/>
        </a:p>
      </dgm:t>
    </dgm:pt>
    <dgm:pt modelId="{B72F0544-E12D-4E30-B059-487AFC6CC524}" type="sibTrans" cxnId="{C05E8A2E-625F-42A0-AE67-BEDE5C61FF4E}">
      <dgm:prSet/>
      <dgm:spPr/>
      <dgm:t>
        <a:bodyPr/>
        <a:lstStyle/>
        <a:p>
          <a:endParaRPr lang="en-US"/>
        </a:p>
      </dgm:t>
    </dgm:pt>
    <dgm:pt modelId="{D84E621B-D6D3-4F63-8873-0A2595E2FBA1}" type="pres">
      <dgm:prSet presAssocID="{66C6680D-6978-45D0-964D-91FCC89189D8}" presName="root" presStyleCnt="0">
        <dgm:presLayoutVars>
          <dgm:dir/>
          <dgm:resizeHandles val="exact"/>
        </dgm:presLayoutVars>
      </dgm:prSet>
      <dgm:spPr/>
    </dgm:pt>
    <dgm:pt modelId="{49DB6B12-9683-48D2-98C0-9F1615B5FC0E}" type="pres">
      <dgm:prSet presAssocID="{F0B75B3E-F106-4065-9ADA-FA637B84CE5F}" presName="compNode" presStyleCnt="0"/>
      <dgm:spPr/>
    </dgm:pt>
    <dgm:pt modelId="{F5B9DE49-DD19-4839-BB86-53E4060D8A34}" type="pres">
      <dgm:prSet presAssocID="{F0B75B3E-F106-4065-9ADA-FA637B84CE5F}" presName="bgRect" presStyleLbl="bgShp" presStyleIdx="0" presStyleCnt="3" custLinFactNeighborX="-16961" custLinFactNeighborY="-15913"/>
      <dgm:spPr/>
    </dgm:pt>
    <dgm:pt modelId="{3388B4ED-3908-4EEC-AAF8-B42CA088B4D8}" type="pres">
      <dgm:prSet presAssocID="{F0B75B3E-F106-4065-9ADA-FA637B84CE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26570502-F71C-4C6A-9894-820532E200CB}" type="pres">
      <dgm:prSet presAssocID="{F0B75B3E-F106-4065-9ADA-FA637B84CE5F}" presName="spaceRect" presStyleCnt="0"/>
      <dgm:spPr/>
    </dgm:pt>
    <dgm:pt modelId="{BDF7251F-BC10-437D-9DD7-838ED329E682}" type="pres">
      <dgm:prSet presAssocID="{F0B75B3E-F106-4065-9ADA-FA637B84CE5F}" presName="parTx" presStyleLbl="revTx" presStyleIdx="0" presStyleCnt="3">
        <dgm:presLayoutVars>
          <dgm:chMax val="0"/>
          <dgm:chPref val="0"/>
        </dgm:presLayoutVars>
      </dgm:prSet>
      <dgm:spPr/>
    </dgm:pt>
    <dgm:pt modelId="{4D2B2945-50B8-4681-9360-7D29833F42E5}" type="pres">
      <dgm:prSet presAssocID="{A8DCE39F-1B20-495A-B872-FEFE0C57DD38}" presName="sibTrans" presStyleCnt="0"/>
      <dgm:spPr/>
    </dgm:pt>
    <dgm:pt modelId="{0A7B47E2-B745-4369-B17A-39D15E9ACD11}" type="pres">
      <dgm:prSet presAssocID="{0378A112-CDF2-4B18-90DD-5875A5C53644}" presName="compNode" presStyleCnt="0"/>
      <dgm:spPr/>
    </dgm:pt>
    <dgm:pt modelId="{1EAFC2D4-2CDE-4794-B924-3FCF3FD0A207}" type="pres">
      <dgm:prSet presAssocID="{0378A112-CDF2-4B18-90DD-5875A5C53644}" presName="bgRect" presStyleLbl="bgShp" presStyleIdx="1" presStyleCnt="3"/>
      <dgm:spPr/>
    </dgm:pt>
    <dgm:pt modelId="{4D7FDAE1-2397-438D-BB8E-8A6E106D2FD9}" type="pres">
      <dgm:prSet presAssocID="{0378A112-CDF2-4B18-90DD-5875A5C536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F1E440E0-DE02-4538-B2DC-EC9B04229778}" type="pres">
      <dgm:prSet presAssocID="{0378A112-CDF2-4B18-90DD-5875A5C53644}" presName="spaceRect" presStyleCnt="0"/>
      <dgm:spPr/>
    </dgm:pt>
    <dgm:pt modelId="{190BBD22-CA30-486C-B900-83CB4AF95C44}" type="pres">
      <dgm:prSet presAssocID="{0378A112-CDF2-4B18-90DD-5875A5C53644}" presName="parTx" presStyleLbl="revTx" presStyleIdx="1" presStyleCnt="3">
        <dgm:presLayoutVars>
          <dgm:chMax val="0"/>
          <dgm:chPref val="0"/>
        </dgm:presLayoutVars>
      </dgm:prSet>
      <dgm:spPr/>
    </dgm:pt>
    <dgm:pt modelId="{D51A4B61-F7A2-4650-81D2-4A07E2D14E46}" type="pres">
      <dgm:prSet presAssocID="{32958306-5E03-4AC5-9F06-4908CA1FA868}" presName="sibTrans" presStyleCnt="0"/>
      <dgm:spPr/>
    </dgm:pt>
    <dgm:pt modelId="{3EDB76BB-68E1-4C9F-ADE3-807E1F654267}" type="pres">
      <dgm:prSet presAssocID="{45E70876-E5E7-4059-8203-E12B1A1B6509}" presName="compNode" presStyleCnt="0"/>
      <dgm:spPr/>
    </dgm:pt>
    <dgm:pt modelId="{D0CB065F-B6BE-439D-861D-FC2245D7A089}" type="pres">
      <dgm:prSet presAssocID="{45E70876-E5E7-4059-8203-E12B1A1B6509}" presName="bgRect" presStyleLbl="bgShp" presStyleIdx="2" presStyleCnt="3"/>
      <dgm:spPr/>
    </dgm:pt>
    <dgm:pt modelId="{8A7663C6-5559-49A5-9C74-6253209837D8}" type="pres">
      <dgm:prSet presAssocID="{45E70876-E5E7-4059-8203-E12B1A1B65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63C81E88-4B20-4040-9118-840A1E5350F2}" type="pres">
      <dgm:prSet presAssocID="{45E70876-E5E7-4059-8203-E12B1A1B6509}" presName="spaceRect" presStyleCnt="0"/>
      <dgm:spPr/>
    </dgm:pt>
    <dgm:pt modelId="{49BDDD2A-8A6E-4442-89E5-041FB9A77B3C}" type="pres">
      <dgm:prSet presAssocID="{45E70876-E5E7-4059-8203-E12B1A1B6509}" presName="parTx" presStyleLbl="revTx" presStyleIdx="2" presStyleCnt="3">
        <dgm:presLayoutVars>
          <dgm:chMax val="0"/>
          <dgm:chPref val="0"/>
        </dgm:presLayoutVars>
      </dgm:prSet>
      <dgm:spPr/>
    </dgm:pt>
  </dgm:ptLst>
  <dgm:cxnLst>
    <dgm:cxn modelId="{4757D114-DEF4-4873-8C82-321E8E4B0D28}" type="presOf" srcId="{F0B75B3E-F106-4065-9ADA-FA637B84CE5F}" destId="{BDF7251F-BC10-437D-9DD7-838ED329E682}" srcOrd="0" destOrd="0" presId="urn:microsoft.com/office/officeart/2018/2/layout/IconVerticalSolidList"/>
    <dgm:cxn modelId="{C05E8A2E-625F-42A0-AE67-BEDE5C61FF4E}" srcId="{66C6680D-6978-45D0-964D-91FCC89189D8}" destId="{45E70876-E5E7-4059-8203-E12B1A1B6509}" srcOrd="2" destOrd="0" parTransId="{2B486D8C-5ADC-49F1-AD9E-A85F640BF3BA}" sibTransId="{B72F0544-E12D-4E30-B059-487AFC6CC524}"/>
    <dgm:cxn modelId="{5FCABC6F-71B8-4C6E-8B32-5E92BB088701}" type="presOf" srcId="{0378A112-CDF2-4B18-90DD-5875A5C53644}" destId="{190BBD22-CA30-486C-B900-83CB4AF95C44}" srcOrd="0" destOrd="0" presId="urn:microsoft.com/office/officeart/2018/2/layout/IconVerticalSolidList"/>
    <dgm:cxn modelId="{07B00354-E491-4B5F-9E76-22D763FD0943}" srcId="{66C6680D-6978-45D0-964D-91FCC89189D8}" destId="{0378A112-CDF2-4B18-90DD-5875A5C53644}" srcOrd="1" destOrd="0" parTransId="{25C10964-893D-49C7-BF1E-602C98B04532}" sibTransId="{32958306-5E03-4AC5-9F06-4908CA1FA868}"/>
    <dgm:cxn modelId="{57710877-D5AF-477B-9AAD-3E8408A29993}" type="presOf" srcId="{45E70876-E5E7-4059-8203-E12B1A1B6509}" destId="{49BDDD2A-8A6E-4442-89E5-041FB9A77B3C}" srcOrd="0" destOrd="0" presId="urn:microsoft.com/office/officeart/2018/2/layout/IconVerticalSolidList"/>
    <dgm:cxn modelId="{F5480E98-D0AA-4F8C-A323-E19242BE7F3D}" srcId="{66C6680D-6978-45D0-964D-91FCC89189D8}" destId="{F0B75B3E-F106-4065-9ADA-FA637B84CE5F}" srcOrd="0" destOrd="0" parTransId="{C9167645-863D-40FB-8059-786663CFA772}" sibTransId="{A8DCE39F-1B20-495A-B872-FEFE0C57DD38}"/>
    <dgm:cxn modelId="{85DF59B9-8F84-4294-93AC-9BD631B620FD}" type="presOf" srcId="{66C6680D-6978-45D0-964D-91FCC89189D8}" destId="{D84E621B-D6D3-4F63-8873-0A2595E2FBA1}" srcOrd="0" destOrd="0" presId="urn:microsoft.com/office/officeart/2018/2/layout/IconVerticalSolidList"/>
    <dgm:cxn modelId="{6D1C54E6-A372-4DC1-9BBE-C72157D9B932}" type="presParOf" srcId="{D84E621B-D6D3-4F63-8873-0A2595E2FBA1}" destId="{49DB6B12-9683-48D2-98C0-9F1615B5FC0E}" srcOrd="0" destOrd="0" presId="urn:microsoft.com/office/officeart/2018/2/layout/IconVerticalSolidList"/>
    <dgm:cxn modelId="{961F86C3-CDF0-4C34-9879-43A041C02EF2}" type="presParOf" srcId="{49DB6B12-9683-48D2-98C0-9F1615B5FC0E}" destId="{F5B9DE49-DD19-4839-BB86-53E4060D8A34}" srcOrd="0" destOrd="0" presId="urn:microsoft.com/office/officeart/2018/2/layout/IconVerticalSolidList"/>
    <dgm:cxn modelId="{EF1DEAF3-E9A5-48A8-9AA0-F6FFBD59BB41}" type="presParOf" srcId="{49DB6B12-9683-48D2-98C0-9F1615B5FC0E}" destId="{3388B4ED-3908-4EEC-AAF8-B42CA088B4D8}" srcOrd="1" destOrd="0" presId="urn:microsoft.com/office/officeart/2018/2/layout/IconVerticalSolidList"/>
    <dgm:cxn modelId="{467557EF-2BCD-428A-9BDB-5CFF74602CE6}" type="presParOf" srcId="{49DB6B12-9683-48D2-98C0-9F1615B5FC0E}" destId="{26570502-F71C-4C6A-9894-820532E200CB}" srcOrd="2" destOrd="0" presId="urn:microsoft.com/office/officeart/2018/2/layout/IconVerticalSolidList"/>
    <dgm:cxn modelId="{1B654B68-9F09-44A9-9FBF-838EF273D09D}" type="presParOf" srcId="{49DB6B12-9683-48D2-98C0-9F1615B5FC0E}" destId="{BDF7251F-BC10-437D-9DD7-838ED329E682}" srcOrd="3" destOrd="0" presId="urn:microsoft.com/office/officeart/2018/2/layout/IconVerticalSolidList"/>
    <dgm:cxn modelId="{D5CC860C-7AC0-4728-8653-EAFF6A43B68E}" type="presParOf" srcId="{D84E621B-D6D3-4F63-8873-0A2595E2FBA1}" destId="{4D2B2945-50B8-4681-9360-7D29833F42E5}" srcOrd="1" destOrd="0" presId="urn:microsoft.com/office/officeart/2018/2/layout/IconVerticalSolidList"/>
    <dgm:cxn modelId="{DE08C5F1-D708-4A9B-8CE4-582650D19784}" type="presParOf" srcId="{D84E621B-D6D3-4F63-8873-0A2595E2FBA1}" destId="{0A7B47E2-B745-4369-B17A-39D15E9ACD11}" srcOrd="2" destOrd="0" presId="urn:microsoft.com/office/officeart/2018/2/layout/IconVerticalSolidList"/>
    <dgm:cxn modelId="{A8327666-7198-4B6F-8247-92F62DD11E6B}" type="presParOf" srcId="{0A7B47E2-B745-4369-B17A-39D15E9ACD11}" destId="{1EAFC2D4-2CDE-4794-B924-3FCF3FD0A207}" srcOrd="0" destOrd="0" presId="urn:microsoft.com/office/officeart/2018/2/layout/IconVerticalSolidList"/>
    <dgm:cxn modelId="{2F0148FE-0C41-4802-88BF-8C7C1C984418}" type="presParOf" srcId="{0A7B47E2-B745-4369-B17A-39D15E9ACD11}" destId="{4D7FDAE1-2397-438D-BB8E-8A6E106D2FD9}" srcOrd="1" destOrd="0" presId="urn:microsoft.com/office/officeart/2018/2/layout/IconVerticalSolidList"/>
    <dgm:cxn modelId="{8C6FB70B-93E0-420C-9718-5D24D479B478}" type="presParOf" srcId="{0A7B47E2-B745-4369-B17A-39D15E9ACD11}" destId="{F1E440E0-DE02-4538-B2DC-EC9B04229778}" srcOrd="2" destOrd="0" presId="urn:microsoft.com/office/officeart/2018/2/layout/IconVerticalSolidList"/>
    <dgm:cxn modelId="{70E19420-EAF2-456A-9623-6AA656436D22}" type="presParOf" srcId="{0A7B47E2-B745-4369-B17A-39D15E9ACD11}" destId="{190BBD22-CA30-486C-B900-83CB4AF95C44}" srcOrd="3" destOrd="0" presId="urn:microsoft.com/office/officeart/2018/2/layout/IconVerticalSolidList"/>
    <dgm:cxn modelId="{84D43193-9BEC-40A9-99BC-16ED1123B360}" type="presParOf" srcId="{D84E621B-D6D3-4F63-8873-0A2595E2FBA1}" destId="{D51A4B61-F7A2-4650-81D2-4A07E2D14E46}" srcOrd="3" destOrd="0" presId="urn:microsoft.com/office/officeart/2018/2/layout/IconVerticalSolidList"/>
    <dgm:cxn modelId="{AEC66CFB-1BC5-4A65-98A1-B486AF2BC85A}" type="presParOf" srcId="{D84E621B-D6D3-4F63-8873-0A2595E2FBA1}" destId="{3EDB76BB-68E1-4C9F-ADE3-807E1F654267}" srcOrd="4" destOrd="0" presId="urn:microsoft.com/office/officeart/2018/2/layout/IconVerticalSolidList"/>
    <dgm:cxn modelId="{4D0B2D86-C87F-4436-B863-43B31FA84022}" type="presParOf" srcId="{3EDB76BB-68E1-4C9F-ADE3-807E1F654267}" destId="{D0CB065F-B6BE-439D-861D-FC2245D7A089}" srcOrd="0" destOrd="0" presId="urn:microsoft.com/office/officeart/2018/2/layout/IconVerticalSolidList"/>
    <dgm:cxn modelId="{87DB1866-B998-4451-ABD0-C9B4D10101DB}" type="presParOf" srcId="{3EDB76BB-68E1-4C9F-ADE3-807E1F654267}" destId="{8A7663C6-5559-49A5-9C74-6253209837D8}" srcOrd="1" destOrd="0" presId="urn:microsoft.com/office/officeart/2018/2/layout/IconVerticalSolidList"/>
    <dgm:cxn modelId="{BF499F03-FCFE-4184-B960-565FC2300E7F}" type="presParOf" srcId="{3EDB76BB-68E1-4C9F-ADE3-807E1F654267}" destId="{63C81E88-4B20-4040-9118-840A1E5350F2}" srcOrd="2" destOrd="0" presId="urn:microsoft.com/office/officeart/2018/2/layout/IconVerticalSolidList"/>
    <dgm:cxn modelId="{5F90B341-03B4-4B72-964D-A4DE1BD9F11E}" type="presParOf" srcId="{3EDB76BB-68E1-4C9F-ADE3-807E1F654267}" destId="{49BDDD2A-8A6E-4442-89E5-041FB9A77B3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780728-C515-41BD-A4CA-219C7E33A2A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6EA89B-F124-4077-8920-A58E6AE34786}">
      <dgm:prSet/>
      <dgm:spPr/>
      <dgm:t>
        <a:bodyPr/>
        <a:lstStyle/>
        <a:p>
          <a:pPr>
            <a:lnSpc>
              <a:spcPct val="100000"/>
            </a:lnSpc>
          </a:pPr>
          <a:r>
            <a:rPr lang="en-US" b="1" i="0"/>
            <a:t>asymmetric distribution</a:t>
          </a:r>
          <a:r>
            <a:rPr lang="en-US" b="0" i="0"/>
            <a:t> – a distribution in which the shape of the graph on one side of the center is different from the other side</a:t>
          </a:r>
          <a:endParaRPr lang="en-US"/>
        </a:p>
      </dgm:t>
    </dgm:pt>
    <dgm:pt modelId="{E057874C-AAC6-4054-BB3D-19E481A54B19}" type="parTrans" cxnId="{CAF98527-316E-4D28-A7FF-BE8EF93E255A}">
      <dgm:prSet/>
      <dgm:spPr/>
      <dgm:t>
        <a:bodyPr/>
        <a:lstStyle/>
        <a:p>
          <a:endParaRPr lang="en-US"/>
        </a:p>
      </dgm:t>
    </dgm:pt>
    <dgm:pt modelId="{CDFC09FB-A0E8-421E-9020-D122B420D379}" type="sibTrans" cxnId="{CAF98527-316E-4D28-A7FF-BE8EF93E255A}">
      <dgm:prSet/>
      <dgm:spPr/>
      <dgm:t>
        <a:bodyPr/>
        <a:lstStyle/>
        <a:p>
          <a:pPr>
            <a:lnSpc>
              <a:spcPct val="100000"/>
            </a:lnSpc>
          </a:pPr>
          <a:endParaRPr lang="en-US"/>
        </a:p>
      </dgm:t>
    </dgm:pt>
    <dgm:pt modelId="{FC9073F1-DFEF-4DC3-8052-B001448A900D}">
      <dgm:prSet/>
      <dgm:spPr/>
      <dgm:t>
        <a:bodyPr/>
        <a:lstStyle/>
        <a:p>
          <a:pPr>
            <a:lnSpc>
              <a:spcPct val="100000"/>
            </a:lnSpc>
          </a:pPr>
          <a:r>
            <a:rPr lang="en-US" b="1" i="0"/>
            <a:t>measure of center</a:t>
          </a:r>
          <a:r>
            <a:rPr lang="en-US" b="0" i="0"/>
            <a:t> – a measure that describes the typical value of a data set </a:t>
          </a:r>
          <a:endParaRPr lang="en-US"/>
        </a:p>
      </dgm:t>
    </dgm:pt>
    <dgm:pt modelId="{6F457158-AD1A-482E-A9AA-594532E97409}" type="parTrans" cxnId="{6E68543B-01F5-4BB2-8B66-3913AF08CD68}">
      <dgm:prSet/>
      <dgm:spPr/>
      <dgm:t>
        <a:bodyPr/>
        <a:lstStyle/>
        <a:p>
          <a:endParaRPr lang="en-US"/>
        </a:p>
      </dgm:t>
    </dgm:pt>
    <dgm:pt modelId="{B5B2956C-FFF5-4271-8327-ABCC36A5A263}" type="sibTrans" cxnId="{6E68543B-01F5-4BB2-8B66-3913AF08CD68}">
      <dgm:prSet/>
      <dgm:spPr/>
      <dgm:t>
        <a:bodyPr/>
        <a:lstStyle/>
        <a:p>
          <a:pPr>
            <a:lnSpc>
              <a:spcPct val="100000"/>
            </a:lnSpc>
          </a:pPr>
          <a:endParaRPr lang="en-US"/>
        </a:p>
      </dgm:t>
    </dgm:pt>
    <dgm:pt modelId="{0CDCBB70-5CDC-488D-8976-545941088ACA}">
      <dgm:prSet/>
      <dgm:spPr/>
      <dgm:t>
        <a:bodyPr/>
        <a:lstStyle/>
        <a:p>
          <a:pPr>
            <a:lnSpc>
              <a:spcPct val="100000"/>
            </a:lnSpc>
          </a:pPr>
          <a:r>
            <a:rPr lang="en-US" b="1" i="0"/>
            <a:t>measure of variability</a:t>
          </a:r>
          <a:r>
            <a:rPr lang="en-US" b="0" i="0"/>
            <a:t> – a measure that indicates how dispersed or varied data values are in a data set</a:t>
          </a:r>
          <a:endParaRPr lang="en-US"/>
        </a:p>
      </dgm:t>
    </dgm:pt>
    <dgm:pt modelId="{CD35CD86-BC33-48FC-9C20-710E1165BE5E}" type="parTrans" cxnId="{1E64D41B-8A1C-48ED-901C-2DDCF37ADE7F}">
      <dgm:prSet/>
      <dgm:spPr/>
      <dgm:t>
        <a:bodyPr/>
        <a:lstStyle/>
        <a:p>
          <a:endParaRPr lang="en-US"/>
        </a:p>
      </dgm:t>
    </dgm:pt>
    <dgm:pt modelId="{7DF465F6-7B19-47C2-9AF6-57F41DC2D575}" type="sibTrans" cxnId="{1E64D41B-8A1C-48ED-901C-2DDCF37ADE7F}">
      <dgm:prSet/>
      <dgm:spPr/>
      <dgm:t>
        <a:bodyPr/>
        <a:lstStyle/>
        <a:p>
          <a:pPr>
            <a:lnSpc>
              <a:spcPct val="100000"/>
            </a:lnSpc>
          </a:pPr>
          <a:endParaRPr lang="en-US"/>
        </a:p>
      </dgm:t>
    </dgm:pt>
    <dgm:pt modelId="{223F1D7F-4BB1-4DCA-A948-5CEF1E38CDD4}">
      <dgm:prSet/>
      <dgm:spPr/>
      <dgm:t>
        <a:bodyPr/>
        <a:lstStyle/>
        <a:p>
          <a:pPr>
            <a:lnSpc>
              <a:spcPct val="100000"/>
            </a:lnSpc>
          </a:pPr>
          <a:r>
            <a:rPr lang="en-US" b="1" i="0"/>
            <a:t>symmetric distribution</a:t>
          </a:r>
          <a:r>
            <a:rPr lang="en-US" b="0" i="0"/>
            <a:t> – a distribution in which the shape of the graph on one side of the center is the same as the other side </a:t>
          </a:r>
          <a:endParaRPr lang="en-US"/>
        </a:p>
      </dgm:t>
    </dgm:pt>
    <dgm:pt modelId="{2A728920-618E-493B-A3E6-2995B3614A5B}" type="parTrans" cxnId="{D12B7B8A-DE9D-4134-B657-131638FF535E}">
      <dgm:prSet/>
      <dgm:spPr/>
      <dgm:t>
        <a:bodyPr/>
        <a:lstStyle/>
        <a:p>
          <a:endParaRPr lang="en-US"/>
        </a:p>
      </dgm:t>
    </dgm:pt>
    <dgm:pt modelId="{79088CB4-27F0-4A8E-96F8-3B135BDEF258}" type="sibTrans" cxnId="{D12B7B8A-DE9D-4134-B657-131638FF535E}">
      <dgm:prSet/>
      <dgm:spPr/>
      <dgm:t>
        <a:bodyPr/>
        <a:lstStyle/>
        <a:p>
          <a:endParaRPr lang="en-US"/>
        </a:p>
      </dgm:t>
    </dgm:pt>
    <dgm:pt modelId="{E872DF8F-EF4E-4E91-B5C1-AC04C2A54A4A}" type="pres">
      <dgm:prSet presAssocID="{53780728-C515-41BD-A4CA-219C7E33A2A9}" presName="root" presStyleCnt="0">
        <dgm:presLayoutVars>
          <dgm:dir/>
          <dgm:resizeHandles val="exact"/>
        </dgm:presLayoutVars>
      </dgm:prSet>
      <dgm:spPr/>
    </dgm:pt>
    <dgm:pt modelId="{31212EAC-50C6-464E-92A7-8B217D5CB76D}" type="pres">
      <dgm:prSet presAssocID="{C46EA89B-F124-4077-8920-A58E6AE34786}" presName="compNode" presStyleCnt="0"/>
      <dgm:spPr/>
    </dgm:pt>
    <dgm:pt modelId="{0E0597D1-3E5C-43A0-AE84-367B205CBABF}" type="pres">
      <dgm:prSet presAssocID="{C46EA89B-F124-4077-8920-A58E6AE34786}" presName="bgRect" presStyleLbl="bgShp" presStyleIdx="0" presStyleCnt="4"/>
      <dgm:spPr/>
    </dgm:pt>
    <dgm:pt modelId="{F4D10DEA-D2D3-4C7F-9207-B8E8E4E1C7D0}" type="pres">
      <dgm:prSet presAssocID="{C46EA89B-F124-4077-8920-A58E6AE347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nsfer"/>
        </a:ext>
      </dgm:extLst>
    </dgm:pt>
    <dgm:pt modelId="{BF1307DB-2C0A-4965-94EA-80BF5D5C0CC7}" type="pres">
      <dgm:prSet presAssocID="{C46EA89B-F124-4077-8920-A58E6AE34786}" presName="spaceRect" presStyleCnt="0"/>
      <dgm:spPr/>
    </dgm:pt>
    <dgm:pt modelId="{2755F66B-B47C-4C0C-87BB-D8EFDED61B71}" type="pres">
      <dgm:prSet presAssocID="{C46EA89B-F124-4077-8920-A58E6AE34786}" presName="parTx" presStyleLbl="revTx" presStyleIdx="0" presStyleCnt="4">
        <dgm:presLayoutVars>
          <dgm:chMax val="0"/>
          <dgm:chPref val="0"/>
        </dgm:presLayoutVars>
      </dgm:prSet>
      <dgm:spPr/>
    </dgm:pt>
    <dgm:pt modelId="{5A9505A1-A0E4-4A43-9215-B8B028B27BC5}" type="pres">
      <dgm:prSet presAssocID="{CDFC09FB-A0E8-421E-9020-D122B420D379}" presName="sibTrans" presStyleCnt="0"/>
      <dgm:spPr/>
    </dgm:pt>
    <dgm:pt modelId="{A2BFB7C6-6DFE-43AF-B701-B1730251EF25}" type="pres">
      <dgm:prSet presAssocID="{FC9073F1-DFEF-4DC3-8052-B001448A900D}" presName="compNode" presStyleCnt="0"/>
      <dgm:spPr/>
    </dgm:pt>
    <dgm:pt modelId="{1FFD7875-7ADC-4865-AACA-30D7ACC2D314}" type="pres">
      <dgm:prSet presAssocID="{FC9073F1-DFEF-4DC3-8052-B001448A900D}" presName="bgRect" presStyleLbl="bgShp" presStyleIdx="1" presStyleCnt="4"/>
      <dgm:spPr/>
    </dgm:pt>
    <dgm:pt modelId="{516DF998-C13E-4F66-B568-F4D8DFFC891C}" type="pres">
      <dgm:prSet presAssocID="{FC9073F1-DFEF-4DC3-8052-B001448A900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F42D4A2A-5752-4A9E-A8EB-A800586FC08B}" type="pres">
      <dgm:prSet presAssocID="{FC9073F1-DFEF-4DC3-8052-B001448A900D}" presName="spaceRect" presStyleCnt="0"/>
      <dgm:spPr/>
    </dgm:pt>
    <dgm:pt modelId="{7DC9FC70-DC71-4031-B50C-144454CB92B1}" type="pres">
      <dgm:prSet presAssocID="{FC9073F1-DFEF-4DC3-8052-B001448A900D}" presName="parTx" presStyleLbl="revTx" presStyleIdx="1" presStyleCnt="4">
        <dgm:presLayoutVars>
          <dgm:chMax val="0"/>
          <dgm:chPref val="0"/>
        </dgm:presLayoutVars>
      </dgm:prSet>
      <dgm:spPr/>
    </dgm:pt>
    <dgm:pt modelId="{4E9DDF6B-7706-40FB-B7F0-D5B431174D8B}" type="pres">
      <dgm:prSet presAssocID="{B5B2956C-FFF5-4271-8327-ABCC36A5A263}" presName="sibTrans" presStyleCnt="0"/>
      <dgm:spPr/>
    </dgm:pt>
    <dgm:pt modelId="{784127B0-B0E1-4229-95C4-7F01BACBB9FB}" type="pres">
      <dgm:prSet presAssocID="{0CDCBB70-5CDC-488D-8976-545941088ACA}" presName="compNode" presStyleCnt="0"/>
      <dgm:spPr/>
    </dgm:pt>
    <dgm:pt modelId="{3FEFA06E-B502-46CC-89DC-703C7E458540}" type="pres">
      <dgm:prSet presAssocID="{0CDCBB70-5CDC-488D-8976-545941088ACA}" presName="bgRect" presStyleLbl="bgShp" presStyleIdx="2" presStyleCnt="4"/>
      <dgm:spPr/>
    </dgm:pt>
    <dgm:pt modelId="{92B85E99-0094-4CE3-9F42-BDDAB22E3B4E}" type="pres">
      <dgm:prSet presAssocID="{0CDCBB70-5CDC-488D-8976-545941088AC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53A7B18B-2D9E-4A2D-AE78-D56C478C96BC}" type="pres">
      <dgm:prSet presAssocID="{0CDCBB70-5CDC-488D-8976-545941088ACA}" presName="spaceRect" presStyleCnt="0"/>
      <dgm:spPr/>
    </dgm:pt>
    <dgm:pt modelId="{A75D26B7-CBEC-46C0-92FB-6E5B11CE2287}" type="pres">
      <dgm:prSet presAssocID="{0CDCBB70-5CDC-488D-8976-545941088ACA}" presName="parTx" presStyleLbl="revTx" presStyleIdx="2" presStyleCnt="4">
        <dgm:presLayoutVars>
          <dgm:chMax val="0"/>
          <dgm:chPref val="0"/>
        </dgm:presLayoutVars>
      </dgm:prSet>
      <dgm:spPr/>
    </dgm:pt>
    <dgm:pt modelId="{D07F5BAB-79D8-48CE-8200-F24FB5AC9A26}" type="pres">
      <dgm:prSet presAssocID="{7DF465F6-7B19-47C2-9AF6-57F41DC2D575}" presName="sibTrans" presStyleCnt="0"/>
      <dgm:spPr/>
    </dgm:pt>
    <dgm:pt modelId="{062244A4-F692-427D-99C5-9B22F9D130E4}" type="pres">
      <dgm:prSet presAssocID="{223F1D7F-4BB1-4DCA-A948-5CEF1E38CDD4}" presName="compNode" presStyleCnt="0"/>
      <dgm:spPr/>
    </dgm:pt>
    <dgm:pt modelId="{C9243151-7A7E-42C0-A4DB-72738CB9A641}" type="pres">
      <dgm:prSet presAssocID="{223F1D7F-4BB1-4DCA-A948-5CEF1E38CDD4}" presName="bgRect" presStyleLbl="bgShp" presStyleIdx="3" presStyleCnt="4"/>
      <dgm:spPr/>
    </dgm:pt>
    <dgm:pt modelId="{855D552E-796E-4A49-A7FF-C4C9DAAD74B6}" type="pres">
      <dgm:prSet presAssocID="{223F1D7F-4BB1-4DCA-A948-5CEF1E38CD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Diagram"/>
        </a:ext>
      </dgm:extLst>
    </dgm:pt>
    <dgm:pt modelId="{65DC46E3-BAC7-4A74-908A-290D8836ADB0}" type="pres">
      <dgm:prSet presAssocID="{223F1D7F-4BB1-4DCA-A948-5CEF1E38CDD4}" presName="spaceRect" presStyleCnt="0"/>
      <dgm:spPr/>
    </dgm:pt>
    <dgm:pt modelId="{2B74F015-64BA-49A5-A858-6A676A93A5B3}" type="pres">
      <dgm:prSet presAssocID="{223F1D7F-4BB1-4DCA-A948-5CEF1E38CDD4}" presName="parTx" presStyleLbl="revTx" presStyleIdx="3" presStyleCnt="4">
        <dgm:presLayoutVars>
          <dgm:chMax val="0"/>
          <dgm:chPref val="0"/>
        </dgm:presLayoutVars>
      </dgm:prSet>
      <dgm:spPr/>
    </dgm:pt>
  </dgm:ptLst>
  <dgm:cxnLst>
    <dgm:cxn modelId="{1E64D41B-8A1C-48ED-901C-2DDCF37ADE7F}" srcId="{53780728-C515-41BD-A4CA-219C7E33A2A9}" destId="{0CDCBB70-5CDC-488D-8976-545941088ACA}" srcOrd="2" destOrd="0" parTransId="{CD35CD86-BC33-48FC-9C20-710E1165BE5E}" sibTransId="{7DF465F6-7B19-47C2-9AF6-57F41DC2D575}"/>
    <dgm:cxn modelId="{CAF98527-316E-4D28-A7FF-BE8EF93E255A}" srcId="{53780728-C515-41BD-A4CA-219C7E33A2A9}" destId="{C46EA89B-F124-4077-8920-A58E6AE34786}" srcOrd="0" destOrd="0" parTransId="{E057874C-AAC6-4054-BB3D-19E481A54B19}" sibTransId="{CDFC09FB-A0E8-421E-9020-D122B420D379}"/>
    <dgm:cxn modelId="{53705334-2A5A-4769-8B77-2D1D8C919A84}" type="presOf" srcId="{223F1D7F-4BB1-4DCA-A948-5CEF1E38CDD4}" destId="{2B74F015-64BA-49A5-A858-6A676A93A5B3}" srcOrd="0" destOrd="0" presId="urn:microsoft.com/office/officeart/2018/2/layout/IconVerticalSolidList"/>
    <dgm:cxn modelId="{6E68543B-01F5-4BB2-8B66-3913AF08CD68}" srcId="{53780728-C515-41BD-A4CA-219C7E33A2A9}" destId="{FC9073F1-DFEF-4DC3-8052-B001448A900D}" srcOrd="1" destOrd="0" parTransId="{6F457158-AD1A-482E-A9AA-594532E97409}" sibTransId="{B5B2956C-FFF5-4271-8327-ABCC36A5A263}"/>
    <dgm:cxn modelId="{E42F4241-2F36-4982-B8EB-43F50780BC54}" type="presOf" srcId="{53780728-C515-41BD-A4CA-219C7E33A2A9}" destId="{E872DF8F-EF4E-4E91-B5C1-AC04C2A54A4A}" srcOrd="0" destOrd="0" presId="urn:microsoft.com/office/officeart/2018/2/layout/IconVerticalSolidList"/>
    <dgm:cxn modelId="{B466C780-A46A-4E0D-8AA7-E7EADD25175E}" type="presOf" srcId="{0CDCBB70-5CDC-488D-8976-545941088ACA}" destId="{A75D26B7-CBEC-46C0-92FB-6E5B11CE2287}" srcOrd="0" destOrd="0" presId="urn:microsoft.com/office/officeart/2018/2/layout/IconVerticalSolidList"/>
    <dgm:cxn modelId="{D12B7B8A-DE9D-4134-B657-131638FF535E}" srcId="{53780728-C515-41BD-A4CA-219C7E33A2A9}" destId="{223F1D7F-4BB1-4DCA-A948-5CEF1E38CDD4}" srcOrd="3" destOrd="0" parTransId="{2A728920-618E-493B-A3E6-2995B3614A5B}" sibTransId="{79088CB4-27F0-4A8E-96F8-3B135BDEF258}"/>
    <dgm:cxn modelId="{E1F702A7-45C7-4702-A32B-5DC1B04D3930}" type="presOf" srcId="{FC9073F1-DFEF-4DC3-8052-B001448A900D}" destId="{7DC9FC70-DC71-4031-B50C-144454CB92B1}" srcOrd="0" destOrd="0" presId="urn:microsoft.com/office/officeart/2018/2/layout/IconVerticalSolidList"/>
    <dgm:cxn modelId="{64BC58D1-5C47-40CF-9EEC-8E4CF8A508CB}" type="presOf" srcId="{C46EA89B-F124-4077-8920-A58E6AE34786}" destId="{2755F66B-B47C-4C0C-87BB-D8EFDED61B71}" srcOrd="0" destOrd="0" presId="urn:microsoft.com/office/officeart/2018/2/layout/IconVerticalSolidList"/>
    <dgm:cxn modelId="{4ACFB11E-38F6-4029-9D99-BEF06C3ABE36}" type="presParOf" srcId="{E872DF8F-EF4E-4E91-B5C1-AC04C2A54A4A}" destId="{31212EAC-50C6-464E-92A7-8B217D5CB76D}" srcOrd="0" destOrd="0" presId="urn:microsoft.com/office/officeart/2018/2/layout/IconVerticalSolidList"/>
    <dgm:cxn modelId="{0489717C-1FB5-462F-B847-2D34C0C284F7}" type="presParOf" srcId="{31212EAC-50C6-464E-92A7-8B217D5CB76D}" destId="{0E0597D1-3E5C-43A0-AE84-367B205CBABF}" srcOrd="0" destOrd="0" presId="urn:microsoft.com/office/officeart/2018/2/layout/IconVerticalSolidList"/>
    <dgm:cxn modelId="{B08483A6-C882-4F05-B7CB-D30E985F49C1}" type="presParOf" srcId="{31212EAC-50C6-464E-92A7-8B217D5CB76D}" destId="{F4D10DEA-D2D3-4C7F-9207-B8E8E4E1C7D0}" srcOrd="1" destOrd="0" presId="urn:microsoft.com/office/officeart/2018/2/layout/IconVerticalSolidList"/>
    <dgm:cxn modelId="{E846606E-2849-41D6-B79A-243F27A1482A}" type="presParOf" srcId="{31212EAC-50C6-464E-92A7-8B217D5CB76D}" destId="{BF1307DB-2C0A-4965-94EA-80BF5D5C0CC7}" srcOrd="2" destOrd="0" presId="urn:microsoft.com/office/officeart/2018/2/layout/IconVerticalSolidList"/>
    <dgm:cxn modelId="{ED815A0D-2FDF-4D41-AE58-7E2F396C548B}" type="presParOf" srcId="{31212EAC-50C6-464E-92A7-8B217D5CB76D}" destId="{2755F66B-B47C-4C0C-87BB-D8EFDED61B71}" srcOrd="3" destOrd="0" presId="urn:microsoft.com/office/officeart/2018/2/layout/IconVerticalSolidList"/>
    <dgm:cxn modelId="{317BB790-13B5-47B3-B973-2E00584CDA65}" type="presParOf" srcId="{E872DF8F-EF4E-4E91-B5C1-AC04C2A54A4A}" destId="{5A9505A1-A0E4-4A43-9215-B8B028B27BC5}" srcOrd="1" destOrd="0" presId="urn:microsoft.com/office/officeart/2018/2/layout/IconVerticalSolidList"/>
    <dgm:cxn modelId="{4111B9DA-5215-4E41-B01F-2D1D281C1D78}" type="presParOf" srcId="{E872DF8F-EF4E-4E91-B5C1-AC04C2A54A4A}" destId="{A2BFB7C6-6DFE-43AF-B701-B1730251EF25}" srcOrd="2" destOrd="0" presId="urn:microsoft.com/office/officeart/2018/2/layout/IconVerticalSolidList"/>
    <dgm:cxn modelId="{C521D906-4962-4E5E-9EBB-AB3FC48AAA23}" type="presParOf" srcId="{A2BFB7C6-6DFE-43AF-B701-B1730251EF25}" destId="{1FFD7875-7ADC-4865-AACA-30D7ACC2D314}" srcOrd="0" destOrd="0" presId="urn:microsoft.com/office/officeart/2018/2/layout/IconVerticalSolidList"/>
    <dgm:cxn modelId="{D9317F75-567D-4DB9-9C40-4CAC4BD0E134}" type="presParOf" srcId="{A2BFB7C6-6DFE-43AF-B701-B1730251EF25}" destId="{516DF998-C13E-4F66-B568-F4D8DFFC891C}" srcOrd="1" destOrd="0" presId="urn:microsoft.com/office/officeart/2018/2/layout/IconVerticalSolidList"/>
    <dgm:cxn modelId="{E2BFE232-1C82-4FB5-8312-7E774A1800B5}" type="presParOf" srcId="{A2BFB7C6-6DFE-43AF-B701-B1730251EF25}" destId="{F42D4A2A-5752-4A9E-A8EB-A800586FC08B}" srcOrd="2" destOrd="0" presId="urn:microsoft.com/office/officeart/2018/2/layout/IconVerticalSolidList"/>
    <dgm:cxn modelId="{CD293C79-B7ED-406A-807F-206AB02A7943}" type="presParOf" srcId="{A2BFB7C6-6DFE-43AF-B701-B1730251EF25}" destId="{7DC9FC70-DC71-4031-B50C-144454CB92B1}" srcOrd="3" destOrd="0" presId="urn:microsoft.com/office/officeart/2018/2/layout/IconVerticalSolidList"/>
    <dgm:cxn modelId="{39BE48EF-2D48-4356-AF33-397CF8BD2213}" type="presParOf" srcId="{E872DF8F-EF4E-4E91-B5C1-AC04C2A54A4A}" destId="{4E9DDF6B-7706-40FB-B7F0-D5B431174D8B}" srcOrd="3" destOrd="0" presId="urn:microsoft.com/office/officeart/2018/2/layout/IconVerticalSolidList"/>
    <dgm:cxn modelId="{69F306AB-0BE5-4296-AE5E-66416B1097A1}" type="presParOf" srcId="{E872DF8F-EF4E-4E91-B5C1-AC04C2A54A4A}" destId="{784127B0-B0E1-4229-95C4-7F01BACBB9FB}" srcOrd="4" destOrd="0" presId="urn:microsoft.com/office/officeart/2018/2/layout/IconVerticalSolidList"/>
    <dgm:cxn modelId="{717E6EA9-911C-4EB9-BA55-EEC2A19735E9}" type="presParOf" srcId="{784127B0-B0E1-4229-95C4-7F01BACBB9FB}" destId="{3FEFA06E-B502-46CC-89DC-703C7E458540}" srcOrd="0" destOrd="0" presId="urn:microsoft.com/office/officeart/2018/2/layout/IconVerticalSolidList"/>
    <dgm:cxn modelId="{218A3908-C162-4FD3-A0DB-B69A82B83387}" type="presParOf" srcId="{784127B0-B0E1-4229-95C4-7F01BACBB9FB}" destId="{92B85E99-0094-4CE3-9F42-BDDAB22E3B4E}" srcOrd="1" destOrd="0" presId="urn:microsoft.com/office/officeart/2018/2/layout/IconVerticalSolidList"/>
    <dgm:cxn modelId="{995F64A7-EA4A-4647-B156-09C1253BEF16}" type="presParOf" srcId="{784127B0-B0E1-4229-95C4-7F01BACBB9FB}" destId="{53A7B18B-2D9E-4A2D-AE78-D56C478C96BC}" srcOrd="2" destOrd="0" presId="urn:microsoft.com/office/officeart/2018/2/layout/IconVerticalSolidList"/>
    <dgm:cxn modelId="{D1C56682-94FF-4044-959F-58B08E14FFA9}" type="presParOf" srcId="{784127B0-B0E1-4229-95C4-7F01BACBB9FB}" destId="{A75D26B7-CBEC-46C0-92FB-6E5B11CE2287}" srcOrd="3" destOrd="0" presId="urn:microsoft.com/office/officeart/2018/2/layout/IconVerticalSolidList"/>
    <dgm:cxn modelId="{6193ADCA-937F-471C-A163-C6040D819F64}" type="presParOf" srcId="{E872DF8F-EF4E-4E91-B5C1-AC04C2A54A4A}" destId="{D07F5BAB-79D8-48CE-8200-F24FB5AC9A26}" srcOrd="5" destOrd="0" presId="urn:microsoft.com/office/officeart/2018/2/layout/IconVerticalSolidList"/>
    <dgm:cxn modelId="{CA74EFCB-90F5-40B5-86F1-A9DD0FFBA811}" type="presParOf" srcId="{E872DF8F-EF4E-4E91-B5C1-AC04C2A54A4A}" destId="{062244A4-F692-427D-99C5-9B22F9D130E4}" srcOrd="6" destOrd="0" presId="urn:microsoft.com/office/officeart/2018/2/layout/IconVerticalSolidList"/>
    <dgm:cxn modelId="{749ECD0D-9459-4CBE-BB26-104267FCC743}" type="presParOf" srcId="{062244A4-F692-427D-99C5-9B22F9D130E4}" destId="{C9243151-7A7E-42C0-A4DB-72738CB9A641}" srcOrd="0" destOrd="0" presId="urn:microsoft.com/office/officeart/2018/2/layout/IconVerticalSolidList"/>
    <dgm:cxn modelId="{1753E5A0-73DA-4428-B311-4DD04E958379}" type="presParOf" srcId="{062244A4-F692-427D-99C5-9B22F9D130E4}" destId="{855D552E-796E-4A49-A7FF-C4C9DAAD74B6}" srcOrd="1" destOrd="0" presId="urn:microsoft.com/office/officeart/2018/2/layout/IconVerticalSolidList"/>
    <dgm:cxn modelId="{1A8D8C91-CC97-4929-BE89-BEB9BE0222CE}" type="presParOf" srcId="{062244A4-F692-427D-99C5-9B22F9D130E4}" destId="{65DC46E3-BAC7-4A74-908A-290D8836ADB0}" srcOrd="2" destOrd="0" presId="urn:microsoft.com/office/officeart/2018/2/layout/IconVerticalSolidList"/>
    <dgm:cxn modelId="{6674551C-24B8-45F7-9A93-BA6F7EE6547C}" type="presParOf" srcId="{062244A4-F692-427D-99C5-9B22F9D130E4}" destId="{2B74F015-64BA-49A5-A858-6A676A93A5B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976E2-D610-4358-9BB1-B88ACB54C7AA}">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562899C-17F7-4D85-A816-11704B6F0131}">
      <dsp:nvSpPr>
        <dsp:cNvPr id="0" name=""/>
        <dsp:cNvSpPr/>
      </dsp:nvSpPr>
      <dsp:spPr>
        <a:xfrm>
          <a:off x="0" y="0"/>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distribution</a:t>
          </a:r>
          <a:r>
            <a:rPr lang="en-US" sz="2100" b="0" i="0" kern="1200"/>
            <a:t> – the shape and spread of data values on a visual display </a:t>
          </a:r>
          <a:endParaRPr lang="en-US" sz="2100" kern="1200"/>
        </a:p>
      </dsp:txBody>
      <dsp:txXfrm>
        <a:off x="0" y="0"/>
        <a:ext cx="10515600" cy="501687"/>
      </dsp:txXfrm>
    </dsp:sp>
    <dsp:sp modelId="{1EE2313B-0AD4-488F-BCC1-2B746FD1E0F8}">
      <dsp:nvSpPr>
        <dsp:cNvPr id="0" name=""/>
        <dsp:cNvSpPr/>
      </dsp:nvSpPr>
      <dsp:spPr>
        <a:xfrm>
          <a:off x="0" y="501687"/>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9CA4E7C-5A6F-4019-9C06-B9AD0D8B0A07}">
      <dsp:nvSpPr>
        <dsp:cNvPr id="0" name=""/>
        <dsp:cNvSpPr/>
      </dsp:nvSpPr>
      <dsp:spPr>
        <a:xfrm>
          <a:off x="0" y="501687"/>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dot</a:t>
          </a:r>
          <a:r>
            <a:rPr lang="en-US" sz="2100" b="0" i="0" kern="1200"/>
            <a:t> </a:t>
          </a:r>
          <a:r>
            <a:rPr lang="en-US" sz="2100" b="1" i="0" kern="1200"/>
            <a:t>plot</a:t>
          </a:r>
          <a:r>
            <a:rPr lang="en-US" sz="2100" b="0" i="0" kern="1200"/>
            <a:t> – a visual display of data using dots </a:t>
          </a:r>
          <a:endParaRPr lang="en-US" sz="2100" kern="1200"/>
        </a:p>
      </dsp:txBody>
      <dsp:txXfrm>
        <a:off x="0" y="501687"/>
        <a:ext cx="10515600" cy="501687"/>
      </dsp:txXfrm>
    </dsp:sp>
    <dsp:sp modelId="{94C4E6D9-1FFA-41AF-8362-226140EE3AD6}">
      <dsp:nvSpPr>
        <dsp:cNvPr id="0" name=""/>
        <dsp:cNvSpPr/>
      </dsp:nvSpPr>
      <dsp:spPr>
        <a:xfrm>
          <a:off x="0" y="100337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6F19340-6970-4E3F-9EB9-A759601EC752}">
      <dsp:nvSpPr>
        <dsp:cNvPr id="0" name=""/>
        <dsp:cNvSpPr/>
      </dsp:nvSpPr>
      <dsp:spPr>
        <a:xfrm>
          <a:off x="0" y="1003374"/>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mean</a:t>
          </a:r>
          <a:r>
            <a:rPr lang="en-US" sz="2100" b="0" i="0" kern="1200"/>
            <a:t> – the sum of the data divided by the number of data values </a:t>
          </a:r>
          <a:endParaRPr lang="en-US" sz="2100" kern="1200"/>
        </a:p>
      </dsp:txBody>
      <dsp:txXfrm>
        <a:off x="0" y="1003374"/>
        <a:ext cx="10515600" cy="501687"/>
      </dsp:txXfrm>
    </dsp:sp>
    <dsp:sp modelId="{057D80D0-023C-49E4-A6B7-4E6B53F58E00}">
      <dsp:nvSpPr>
        <dsp:cNvPr id="0" name=""/>
        <dsp:cNvSpPr/>
      </dsp:nvSpPr>
      <dsp:spPr>
        <a:xfrm>
          <a:off x="0" y="150506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6208C30-2D7F-4C94-A56D-1E7A4F16D4F5}">
      <dsp:nvSpPr>
        <dsp:cNvPr id="0" name=""/>
        <dsp:cNvSpPr/>
      </dsp:nvSpPr>
      <dsp:spPr>
        <a:xfrm>
          <a:off x="0" y="1505060"/>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measure</a:t>
          </a:r>
          <a:r>
            <a:rPr lang="en-US" sz="2100" b="0" i="0" kern="1200"/>
            <a:t> </a:t>
          </a:r>
          <a:r>
            <a:rPr lang="en-US" sz="2100" b="1" i="0" kern="1200"/>
            <a:t>of</a:t>
          </a:r>
          <a:r>
            <a:rPr lang="en-US" sz="2100" b="0" i="0" kern="1200"/>
            <a:t> </a:t>
          </a:r>
          <a:r>
            <a:rPr lang="en-US" sz="2100" b="1" i="0" kern="1200"/>
            <a:t>center</a:t>
          </a:r>
          <a:r>
            <a:rPr lang="en-US" sz="2100" b="0" i="0" kern="1200"/>
            <a:t> – a measure that describes the typical value of a data set </a:t>
          </a:r>
          <a:endParaRPr lang="en-US" sz="2100" kern="1200"/>
        </a:p>
      </dsp:txBody>
      <dsp:txXfrm>
        <a:off x="0" y="1505060"/>
        <a:ext cx="10515600" cy="501687"/>
      </dsp:txXfrm>
    </dsp:sp>
    <dsp:sp modelId="{2D3CC942-EDCC-45F6-B397-6CF9BEBB472D}">
      <dsp:nvSpPr>
        <dsp:cNvPr id="0" name=""/>
        <dsp:cNvSpPr/>
      </dsp:nvSpPr>
      <dsp:spPr>
        <a:xfrm>
          <a:off x="0" y="200674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8C2434F-4A88-4B46-BD41-E9A97AACDA60}">
      <dsp:nvSpPr>
        <dsp:cNvPr id="0" name=""/>
        <dsp:cNvSpPr/>
      </dsp:nvSpPr>
      <dsp:spPr>
        <a:xfrm>
          <a:off x="0" y="2006748"/>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median</a:t>
          </a:r>
          <a:r>
            <a:rPr lang="en-US" sz="2100" b="0" i="0" kern="1200"/>
            <a:t> – the middle value of a data set when data values are ordered from least to greatest </a:t>
          </a:r>
          <a:endParaRPr lang="en-US" sz="2100" kern="1200"/>
        </a:p>
      </dsp:txBody>
      <dsp:txXfrm>
        <a:off x="0" y="2006748"/>
        <a:ext cx="10515600" cy="501687"/>
      </dsp:txXfrm>
    </dsp:sp>
    <dsp:sp modelId="{8C1DF997-038F-467F-93AE-30711662CE0E}">
      <dsp:nvSpPr>
        <dsp:cNvPr id="0" name=""/>
        <dsp:cNvSpPr/>
      </dsp:nvSpPr>
      <dsp:spPr>
        <a:xfrm>
          <a:off x="0" y="250843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FF3026-4B1E-4DE9-B67B-EC55071C9816}">
      <dsp:nvSpPr>
        <dsp:cNvPr id="0" name=""/>
        <dsp:cNvSpPr/>
      </dsp:nvSpPr>
      <dsp:spPr>
        <a:xfrm>
          <a:off x="0" y="2508434"/>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mode</a:t>
          </a:r>
          <a:r>
            <a:rPr lang="en-US" sz="2100" b="0" i="0" kern="1200"/>
            <a:t> – the most frequent value in a data set </a:t>
          </a:r>
          <a:endParaRPr lang="en-US" sz="2100" kern="1200"/>
        </a:p>
      </dsp:txBody>
      <dsp:txXfrm>
        <a:off x="0" y="2508434"/>
        <a:ext cx="10515600" cy="501687"/>
      </dsp:txXfrm>
    </dsp:sp>
    <dsp:sp modelId="{A558DD68-3489-444E-AB5C-6998051BBADE}">
      <dsp:nvSpPr>
        <dsp:cNvPr id="0" name=""/>
        <dsp:cNvSpPr/>
      </dsp:nvSpPr>
      <dsp:spPr>
        <a:xfrm>
          <a:off x="0" y="301012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9AA8FDE-8611-4B0A-8A37-DFF83268B86E}">
      <dsp:nvSpPr>
        <dsp:cNvPr id="0" name=""/>
        <dsp:cNvSpPr/>
      </dsp:nvSpPr>
      <dsp:spPr>
        <a:xfrm>
          <a:off x="0" y="3010121"/>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outlier</a:t>
          </a:r>
          <a:r>
            <a:rPr lang="en-US" sz="2100" b="0" i="0" kern="1200"/>
            <a:t> – a data point that is significantly different than all of the other data points </a:t>
          </a:r>
          <a:endParaRPr lang="en-US" sz="2100" kern="1200"/>
        </a:p>
      </dsp:txBody>
      <dsp:txXfrm>
        <a:off x="0" y="3010121"/>
        <a:ext cx="10515600" cy="501687"/>
      </dsp:txXfrm>
    </dsp:sp>
    <dsp:sp modelId="{469152B1-A92F-437E-903C-D54EDDA14E13}">
      <dsp:nvSpPr>
        <dsp:cNvPr id="0" name=""/>
        <dsp:cNvSpPr/>
      </dsp:nvSpPr>
      <dsp:spPr>
        <a:xfrm>
          <a:off x="0" y="3511809"/>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87F2175-99A5-4596-B0D7-236B74B096DF}">
      <dsp:nvSpPr>
        <dsp:cNvPr id="0" name=""/>
        <dsp:cNvSpPr/>
      </dsp:nvSpPr>
      <dsp:spPr>
        <a:xfrm>
          <a:off x="0" y="3511809"/>
          <a:ext cx="10515600" cy="501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a:t>range</a:t>
          </a:r>
          <a:r>
            <a:rPr lang="en-US" sz="2100" b="0" i="0" kern="1200"/>
            <a:t> – the difference between the largest and smallest data values </a:t>
          </a:r>
          <a:endParaRPr lang="en-US" sz="2100" kern="1200"/>
        </a:p>
      </dsp:txBody>
      <dsp:txXfrm>
        <a:off x="0" y="3511809"/>
        <a:ext cx="10515600" cy="501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9DE49-DD19-4839-BB86-53E4060D8A34}">
      <dsp:nvSpPr>
        <dsp:cNvPr id="0" name=""/>
        <dsp:cNvSpPr/>
      </dsp:nvSpPr>
      <dsp:spPr>
        <a:xfrm>
          <a:off x="0" y="0"/>
          <a:ext cx="3269176" cy="855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8B4ED-3908-4EEC-AAF8-B42CA088B4D8}">
      <dsp:nvSpPr>
        <dsp:cNvPr id="0" name=""/>
        <dsp:cNvSpPr/>
      </dsp:nvSpPr>
      <dsp:spPr>
        <a:xfrm>
          <a:off x="258887" y="192926"/>
          <a:ext cx="470703" cy="470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F7251F-BC10-437D-9DD7-838ED329E682}">
      <dsp:nvSpPr>
        <dsp:cNvPr id="0" name=""/>
        <dsp:cNvSpPr/>
      </dsp:nvSpPr>
      <dsp:spPr>
        <a:xfrm>
          <a:off x="988477" y="365"/>
          <a:ext cx="2280698" cy="855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75" tIns="90575" rIns="90575" bIns="90575" numCol="1" spcCol="1270" anchor="ctr" anchorCtr="0">
          <a:noAutofit/>
        </a:bodyPr>
        <a:lstStyle/>
        <a:p>
          <a:pPr marL="0" lvl="0" indent="0" algn="l" defTabSz="622300">
            <a:lnSpc>
              <a:spcPct val="100000"/>
            </a:lnSpc>
            <a:spcBef>
              <a:spcPct val="0"/>
            </a:spcBef>
            <a:spcAft>
              <a:spcPct val="35000"/>
            </a:spcAft>
            <a:buNone/>
          </a:pPr>
          <a:r>
            <a:rPr lang="en-US" sz="1400" kern="1200"/>
            <a:t>A dot plot is a useful tool for displaying numerical data</a:t>
          </a:r>
        </a:p>
      </dsp:txBody>
      <dsp:txXfrm>
        <a:off x="988477" y="365"/>
        <a:ext cx="2280698" cy="855825"/>
      </dsp:txXfrm>
    </dsp:sp>
    <dsp:sp modelId="{1EAFC2D4-2CDE-4794-B924-3FCF3FD0A207}">
      <dsp:nvSpPr>
        <dsp:cNvPr id="0" name=""/>
        <dsp:cNvSpPr/>
      </dsp:nvSpPr>
      <dsp:spPr>
        <a:xfrm>
          <a:off x="0" y="1070146"/>
          <a:ext cx="3269176" cy="855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7FDAE1-2397-438D-BB8E-8A6E106D2FD9}">
      <dsp:nvSpPr>
        <dsp:cNvPr id="0" name=""/>
        <dsp:cNvSpPr/>
      </dsp:nvSpPr>
      <dsp:spPr>
        <a:xfrm>
          <a:off x="258887" y="1262707"/>
          <a:ext cx="470703" cy="470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BBD22-CA30-486C-B900-83CB4AF95C44}">
      <dsp:nvSpPr>
        <dsp:cNvPr id="0" name=""/>
        <dsp:cNvSpPr/>
      </dsp:nvSpPr>
      <dsp:spPr>
        <a:xfrm>
          <a:off x="988477" y="1070146"/>
          <a:ext cx="2280698" cy="855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75" tIns="90575" rIns="90575" bIns="90575" numCol="1" spcCol="1270" anchor="ctr" anchorCtr="0">
          <a:noAutofit/>
        </a:bodyPr>
        <a:lstStyle/>
        <a:p>
          <a:pPr marL="0" lvl="0" indent="0" algn="l" defTabSz="622300">
            <a:lnSpc>
              <a:spcPct val="100000"/>
            </a:lnSpc>
            <a:spcBef>
              <a:spcPct val="0"/>
            </a:spcBef>
            <a:spcAft>
              <a:spcPct val="35000"/>
            </a:spcAft>
            <a:buNone/>
          </a:pPr>
          <a:r>
            <a:rPr lang="en-US" sz="1400" kern="1200"/>
            <a:t>It uses dots to represent data points</a:t>
          </a:r>
        </a:p>
      </dsp:txBody>
      <dsp:txXfrm>
        <a:off x="988477" y="1070146"/>
        <a:ext cx="2280698" cy="855825"/>
      </dsp:txXfrm>
    </dsp:sp>
    <dsp:sp modelId="{D0CB065F-B6BE-439D-861D-FC2245D7A089}">
      <dsp:nvSpPr>
        <dsp:cNvPr id="0" name=""/>
        <dsp:cNvSpPr/>
      </dsp:nvSpPr>
      <dsp:spPr>
        <a:xfrm>
          <a:off x="0" y="2139928"/>
          <a:ext cx="3269176" cy="8558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663C6-5559-49A5-9C74-6253209837D8}">
      <dsp:nvSpPr>
        <dsp:cNvPr id="0" name=""/>
        <dsp:cNvSpPr/>
      </dsp:nvSpPr>
      <dsp:spPr>
        <a:xfrm>
          <a:off x="258887" y="2332488"/>
          <a:ext cx="470703" cy="4707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BDDD2A-8A6E-4442-89E5-041FB9A77B3C}">
      <dsp:nvSpPr>
        <dsp:cNvPr id="0" name=""/>
        <dsp:cNvSpPr/>
      </dsp:nvSpPr>
      <dsp:spPr>
        <a:xfrm>
          <a:off x="988477" y="2139928"/>
          <a:ext cx="2280698" cy="855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75" tIns="90575" rIns="90575" bIns="90575" numCol="1" spcCol="1270" anchor="ctr" anchorCtr="0">
          <a:noAutofit/>
        </a:bodyPr>
        <a:lstStyle/>
        <a:p>
          <a:pPr marL="0" lvl="0" indent="0" algn="l" defTabSz="622300">
            <a:lnSpc>
              <a:spcPct val="100000"/>
            </a:lnSpc>
            <a:spcBef>
              <a:spcPct val="0"/>
            </a:spcBef>
            <a:spcAft>
              <a:spcPct val="35000"/>
            </a:spcAft>
            <a:buNone/>
          </a:pPr>
          <a:r>
            <a:rPr lang="en-US" sz="1400" kern="1200"/>
            <a:t>It is especially useful for small data sets</a:t>
          </a:r>
        </a:p>
      </dsp:txBody>
      <dsp:txXfrm>
        <a:off x="988477" y="2139928"/>
        <a:ext cx="2280698" cy="855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597D1-3E5C-43A0-AE84-367B205CBABF}">
      <dsp:nvSpPr>
        <dsp:cNvPr id="0" name=""/>
        <dsp:cNvSpPr/>
      </dsp:nvSpPr>
      <dsp:spPr>
        <a:xfrm>
          <a:off x="0" y="166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D10DEA-D2D3-4C7F-9207-B8E8E4E1C7D0}">
      <dsp:nvSpPr>
        <dsp:cNvPr id="0" name=""/>
        <dsp:cNvSpPr/>
      </dsp:nvSpPr>
      <dsp:spPr>
        <a:xfrm>
          <a:off x="255384" y="191620"/>
          <a:ext cx="464334" cy="464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55F66B-B47C-4C0C-87BB-D8EFDED61B71}">
      <dsp:nvSpPr>
        <dsp:cNvPr id="0" name=""/>
        <dsp:cNvSpPr/>
      </dsp:nvSpPr>
      <dsp:spPr>
        <a:xfrm>
          <a:off x="975103" y="166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b="1" i="0" kern="1200"/>
            <a:t>asymmetric distribution</a:t>
          </a:r>
          <a:r>
            <a:rPr lang="en-US" sz="2100" b="0" i="0" kern="1200"/>
            <a:t> – a distribution in which the shape of the graph on one side of the center is different from the other side</a:t>
          </a:r>
          <a:endParaRPr lang="en-US" sz="2100" kern="1200"/>
        </a:p>
      </dsp:txBody>
      <dsp:txXfrm>
        <a:off x="975103" y="1665"/>
        <a:ext cx="9540496" cy="844245"/>
      </dsp:txXfrm>
    </dsp:sp>
    <dsp:sp modelId="{1FFD7875-7ADC-4865-AACA-30D7ACC2D314}">
      <dsp:nvSpPr>
        <dsp:cNvPr id="0" name=""/>
        <dsp:cNvSpPr/>
      </dsp:nvSpPr>
      <dsp:spPr>
        <a:xfrm>
          <a:off x="0" y="1056972"/>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6DF998-C13E-4F66-B568-F4D8DFFC891C}">
      <dsp:nvSpPr>
        <dsp:cNvPr id="0" name=""/>
        <dsp:cNvSpPr/>
      </dsp:nvSpPr>
      <dsp:spPr>
        <a:xfrm>
          <a:off x="255384" y="1246927"/>
          <a:ext cx="464334" cy="464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C9FC70-DC71-4031-B50C-144454CB92B1}">
      <dsp:nvSpPr>
        <dsp:cNvPr id="0" name=""/>
        <dsp:cNvSpPr/>
      </dsp:nvSpPr>
      <dsp:spPr>
        <a:xfrm>
          <a:off x="975103" y="1056972"/>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b="1" i="0" kern="1200"/>
            <a:t>measure of center</a:t>
          </a:r>
          <a:r>
            <a:rPr lang="en-US" sz="2100" b="0" i="0" kern="1200"/>
            <a:t> – a measure that describes the typical value of a data set </a:t>
          </a:r>
          <a:endParaRPr lang="en-US" sz="2100" kern="1200"/>
        </a:p>
      </dsp:txBody>
      <dsp:txXfrm>
        <a:off x="975103" y="1056972"/>
        <a:ext cx="9540496" cy="844245"/>
      </dsp:txXfrm>
    </dsp:sp>
    <dsp:sp modelId="{3FEFA06E-B502-46CC-89DC-703C7E458540}">
      <dsp:nvSpPr>
        <dsp:cNvPr id="0" name=""/>
        <dsp:cNvSpPr/>
      </dsp:nvSpPr>
      <dsp:spPr>
        <a:xfrm>
          <a:off x="0" y="2112278"/>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85E99-0094-4CE3-9F42-BDDAB22E3B4E}">
      <dsp:nvSpPr>
        <dsp:cNvPr id="0" name=""/>
        <dsp:cNvSpPr/>
      </dsp:nvSpPr>
      <dsp:spPr>
        <a:xfrm>
          <a:off x="255384" y="2302233"/>
          <a:ext cx="464334" cy="464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5D26B7-CBEC-46C0-92FB-6E5B11CE2287}">
      <dsp:nvSpPr>
        <dsp:cNvPr id="0" name=""/>
        <dsp:cNvSpPr/>
      </dsp:nvSpPr>
      <dsp:spPr>
        <a:xfrm>
          <a:off x="975103" y="2112278"/>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b="1" i="0" kern="1200"/>
            <a:t>measure of variability</a:t>
          </a:r>
          <a:r>
            <a:rPr lang="en-US" sz="2100" b="0" i="0" kern="1200"/>
            <a:t> – a measure that indicates how dispersed or varied data values are in a data set</a:t>
          </a:r>
          <a:endParaRPr lang="en-US" sz="2100" kern="1200"/>
        </a:p>
      </dsp:txBody>
      <dsp:txXfrm>
        <a:off x="975103" y="2112278"/>
        <a:ext cx="9540496" cy="844245"/>
      </dsp:txXfrm>
    </dsp:sp>
    <dsp:sp modelId="{C9243151-7A7E-42C0-A4DB-72738CB9A641}">
      <dsp:nvSpPr>
        <dsp:cNvPr id="0" name=""/>
        <dsp:cNvSpPr/>
      </dsp:nvSpPr>
      <dsp:spPr>
        <a:xfrm>
          <a:off x="0" y="316758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D552E-796E-4A49-A7FF-C4C9DAAD74B6}">
      <dsp:nvSpPr>
        <dsp:cNvPr id="0" name=""/>
        <dsp:cNvSpPr/>
      </dsp:nvSpPr>
      <dsp:spPr>
        <a:xfrm>
          <a:off x="255384" y="3357540"/>
          <a:ext cx="464334" cy="464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4F015-64BA-49A5-A858-6A676A93A5B3}">
      <dsp:nvSpPr>
        <dsp:cNvPr id="0" name=""/>
        <dsp:cNvSpPr/>
      </dsp:nvSpPr>
      <dsp:spPr>
        <a:xfrm>
          <a:off x="975103" y="316758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33450">
            <a:lnSpc>
              <a:spcPct val="100000"/>
            </a:lnSpc>
            <a:spcBef>
              <a:spcPct val="0"/>
            </a:spcBef>
            <a:spcAft>
              <a:spcPct val="35000"/>
            </a:spcAft>
            <a:buNone/>
          </a:pPr>
          <a:r>
            <a:rPr lang="en-US" sz="2100" b="1" i="0" kern="1200"/>
            <a:t>symmetric distribution</a:t>
          </a:r>
          <a:r>
            <a:rPr lang="en-US" sz="2100" b="0" i="0" kern="1200"/>
            <a:t> – a distribution in which the shape of the graph on one side of the center is the same as the other side </a:t>
          </a:r>
          <a:endParaRPr lang="en-US" sz="2100" kern="1200"/>
        </a:p>
      </dsp:txBody>
      <dsp:txXfrm>
        <a:off x="975103" y="3167585"/>
        <a:ext cx="9540496" cy="8442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8F2A8-25D2-424F-80FA-17BABFAECC36}"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3D878-3D20-4DF9-B597-02EA86ED54D5}" type="slidenum">
              <a:t>‹#›</a:t>
            </a:fld>
            <a:endParaRPr lang="en-US"/>
          </a:p>
        </p:txBody>
      </p:sp>
    </p:spTree>
    <p:extLst>
      <p:ext uri="{BB962C8B-B14F-4D97-AF65-F5344CB8AC3E}">
        <p14:creationId xmlns:p14="http://schemas.microsoft.com/office/powerpoint/2010/main" val="312367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presentation on Assessing Visual Overlap of Two Numerical Data Distributions with Similar Variabilities. In this presentation, you will learn how to informally assess the degree of visual overlap of two numerical data distributions with similar variabilities. Let's get started!</a:t>
            </a:r>
          </a:p>
        </p:txBody>
      </p:sp>
      <p:sp>
        <p:nvSpPr>
          <p:cNvPr id="4" name="Slide Number Placeholder 3"/>
          <p:cNvSpPr>
            <a:spLocks noGrp="1"/>
          </p:cNvSpPr>
          <p:nvPr>
            <p:ph type="sldNum" sz="quarter" idx="5"/>
          </p:nvPr>
        </p:nvSpPr>
        <p:spPr/>
        <p:txBody>
          <a:bodyPr/>
          <a:lstStyle/>
          <a:p>
            <a:fld id="{131ADD6B-A3B9-4F1C-ABAB-4C06320EEDD0}" type="slidenum">
              <a:t>1</a:t>
            </a:fld>
            <a:endParaRPr lang="en-US"/>
          </a:p>
        </p:txBody>
      </p:sp>
    </p:spTree>
    <p:extLst>
      <p:ext uri="{BB962C8B-B14F-4D97-AF65-F5344CB8AC3E}">
        <p14:creationId xmlns:p14="http://schemas.microsoft.com/office/powerpoint/2010/main" val="422216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In statistics, mean is a measure of center of a data set. It is also known as the average value. Mean is calculated by adding all the numbers in the data set and then dividing the sum by the number of values in the set. For example, if we have a data set of test scores [55, 60, 70, 80, 90], the mean can be calculated as (55+60+70+80+90)/5= 71. This means that the average test score in this data set is 71.</a:t>
            </a:r>
          </a:p>
        </p:txBody>
      </p:sp>
      <p:sp>
        <p:nvSpPr>
          <p:cNvPr id="4" name="Slide Number Placeholder 3"/>
          <p:cNvSpPr>
            <a:spLocks noGrp="1"/>
          </p:cNvSpPr>
          <p:nvPr>
            <p:ph type="sldNum" sz="quarter" idx="5"/>
          </p:nvPr>
        </p:nvSpPr>
        <p:spPr/>
        <p:txBody>
          <a:bodyPr/>
          <a:lstStyle/>
          <a:p>
            <a:fld id="{B8B3D878-3D20-4DF9-B597-02EA86ED54D5}" type="slidenum">
              <a:t>2</a:t>
            </a:fld>
            <a:endParaRPr lang="en-US"/>
          </a:p>
        </p:txBody>
      </p:sp>
    </p:spTree>
    <p:extLst>
      <p:ext uri="{BB962C8B-B14F-4D97-AF65-F5344CB8AC3E}">
        <p14:creationId xmlns:p14="http://schemas.microsoft.com/office/powerpoint/2010/main" val="337746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the specifics of assessing visual overlap, let's first define the terms 'visual overlap' and 'variability'. Visual overlap occurs when two data sets share similar values or ranges. Variability, on the other hand, refers to the spread of the data points in a data set. Assessing visual overlap is important for comparing data sets and identifying trends.</a:t>
            </a:r>
          </a:p>
        </p:txBody>
      </p:sp>
      <p:sp>
        <p:nvSpPr>
          <p:cNvPr id="4" name="Slide Number Placeholder 3"/>
          <p:cNvSpPr>
            <a:spLocks noGrp="1"/>
          </p:cNvSpPr>
          <p:nvPr>
            <p:ph type="sldNum" sz="quarter" idx="5"/>
          </p:nvPr>
        </p:nvSpPr>
        <p:spPr/>
        <p:txBody>
          <a:bodyPr/>
          <a:lstStyle/>
          <a:p>
            <a:fld id="{131ADD6B-A3B9-4F1C-ABAB-4C06320EEDD0}" type="slidenum">
              <a:t>4</a:t>
            </a:fld>
            <a:endParaRPr lang="en-US"/>
          </a:p>
        </p:txBody>
      </p:sp>
    </p:spTree>
    <p:extLst>
      <p:ext uri="{BB962C8B-B14F-4D97-AF65-F5344CB8AC3E}">
        <p14:creationId xmlns:p14="http://schemas.microsoft.com/office/powerpoint/2010/main" val="250809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46A18-9AC1-C8A2-FA4D-008A7678C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70DF9-789C-A022-771C-350788B7B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AF4CE-4E9E-F6EB-042A-B846D9FC050A}"/>
              </a:ext>
            </a:extLst>
          </p:cNvPr>
          <p:cNvSpPr>
            <a:spLocks noGrp="1"/>
          </p:cNvSpPr>
          <p:nvPr>
            <p:ph type="body" idx="1"/>
          </p:nvPr>
        </p:nvSpPr>
        <p:spPr/>
        <p:txBody>
          <a:bodyPr/>
          <a:lstStyle/>
          <a:p>
            <a:r>
              <a:rPr lang="en-US"/>
              <a:t>Speaker notes: In statistics, mean is a measure of center of a data set. It is also known as the average value. Mean is calculated by adding all the numbers in the data set and then dividing the sum by the number of values in the set. For example, if we have a data set of test scores [55, 60, 70, 80, 90], the mean can be calculated as (55+60+70+80+90)/5= 71. This means that the average test score in this data set is 71.</a:t>
            </a:r>
          </a:p>
        </p:txBody>
      </p:sp>
      <p:sp>
        <p:nvSpPr>
          <p:cNvPr id="4" name="Slide Number Placeholder 3">
            <a:extLst>
              <a:ext uri="{FF2B5EF4-FFF2-40B4-BE49-F238E27FC236}">
                <a16:creationId xmlns:a16="http://schemas.microsoft.com/office/drawing/2014/main" id="{526E2386-8AC8-BFE4-33DF-DE38571DB620}"/>
              </a:ext>
            </a:extLst>
          </p:cNvPr>
          <p:cNvSpPr>
            <a:spLocks noGrp="1"/>
          </p:cNvSpPr>
          <p:nvPr>
            <p:ph type="sldNum" sz="quarter" idx="5"/>
          </p:nvPr>
        </p:nvSpPr>
        <p:spPr/>
        <p:txBody>
          <a:bodyPr/>
          <a:lstStyle/>
          <a:p>
            <a:fld id="{B8B3D878-3D20-4DF9-B597-02EA86ED54D5}" type="slidenum">
              <a:t>9</a:t>
            </a:fld>
            <a:endParaRPr lang="en-US"/>
          </a:p>
        </p:txBody>
      </p:sp>
    </p:spTree>
    <p:extLst>
      <p:ext uri="{BB962C8B-B14F-4D97-AF65-F5344CB8AC3E}">
        <p14:creationId xmlns:p14="http://schemas.microsoft.com/office/powerpoint/2010/main" val="183444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Mean is a commonly used measure of central tendency and is useful in comparing data sets.</a:t>
            </a:r>
          </a:p>
        </p:txBody>
      </p:sp>
      <p:sp>
        <p:nvSpPr>
          <p:cNvPr id="4" name="Slide Number Placeholder 3"/>
          <p:cNvSpPr>
            <a:spLocks noGrp="1"/>
          </p:cNvSpPr>
          <p:nvPr>
            <p:ph type="sldNum" sz="quarter" idx="5"/>
          </p:nvPr>
        </p:nvSpPr>
        <p:spPr/>
        <p:txBody>
          <a:bodyPr/>
          <a:lstStyle/>
          <a:p>
            <a:fld id="{B8B3D878-3D20-4DF9-B597-02EA86ED54D5}" type="slidenum">
              <a:t>10</a:t>
            </a:fld>
            <a:endParaRPr lang="en-US"/>
          </a:p>
        </p:txBody>
      </p:sp>
    </p:spTree>
    <p:extLst>
      <p:ext uri="{BB962C8B-B14F-4D97-AF65-F5344CB8AC3E}">
        <p14:creationId xmlns:p14="http://schemas.microsoft.com/office/powerpoint/2010/main" val="336826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emf"/><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emf"/><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Master" Target="../slideMasters/slideMaster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410849-7EC9-46FE-8DED-8D2C5CC835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 t="480" r="1600" b="480"/>
          <a:stretch/>
        </p:blipFill>
        <p:spPr>
          <a:xfrm>
            <a:off x="1968122" y="0"/>
            <a:ext cx="10223878" cy="6858000"/>
          </a:xfrm>
          <a:prstGeom prst="rect">
            <a:avLst/>
          </a:prstGeom>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92155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861860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617229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567537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95756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42876743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with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C312F-B9C0-D744-AD30-A434A20A7D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5185" y="0"/>
            <a:ext cx="10283439"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560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173874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p:nvSpPr>
        <p:spPr>
          <a:xfrm>
            <a:off x="10208821" y="-1"/>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p:nvSpPr>
        <p:spPr>
          <a:xfrm>
            <a:off x="0" y="2257063"/>
            <a:ext cx="4064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157181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p:nvSpPr>
        <p:spPr>
          <a:xfrm>
            <a:off x="10208821" y="-1"/>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p:nvSpPr>
        <p:spPr>
          <a:xfrm>
            <a:off x="0" y="2257063"/>
            <a:ext cx="4064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63846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p:nvSpPr>
        <p:spPr>
          <a:xfrm>
            <a:off x="0" y="0"/>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p:nvSpPr>
        <p:spPr>
          <a:xfrm>
            <a:off x="8166265" y="2257063"/>
            <a:ext cx="4025735"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31763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969471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p:nvSpPr>
        <p:spPr>
          <a:xfrm>
            <a:off x="0" y="-1"/>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p:nvSpPr>
        <p:spPr>
          <a:xfrm>
            <a:off x="8166265" y="2257063"/>
            <a:ext cx="4025735"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222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fld id="{08AB70BE-1769-45B8-85A6-0C837432C7E6}" type="slidenum">
              <a:rPr lang="en-US" smtClean="0"/>
              <a:pPr/>
              <a:t>‹#›</a:t>
            </a:fld>
            <a:endParaRPr lang="en-US"/>
          </a:p>
        </p:txBody>
      </p:sp>
      <p:sp>
        <p:nvSpPr>
          <p:cNvPr id="2" name="Rectangle 1">
            <a:extLst>
              <a:ext uri="{FF2B5EF4-FFF2-40B4-BE49-F238E27FC236}">
                <a16:creationId xmlns:a16="http://schemas.microsoft.com/office/drawing/2014/main" id="{898DE12B-F318-0044-A300-BB4D3DE09E68}"/>
              </a:ext>
            </a:extLst>
          </p:cNvPr>
          <p:cNvSpPr/>
          <p:nvPr/>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250422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99925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2637B58-87C1-446D-BDA9-B06F4BCF7782}" type="datetimeFigureOut">
              <a:rPr lang="en-US" smtClean="0"/>
              <a:t>1/22/2024</a:t>
            </a:fld>
            <a:endParaRPr lang="en-US"/>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8AB70BE-1769-45B8-85A6-0C837432C7E6}" type="slidenum">
              <a:rPr lang="en-US" smtClean="0"/>
              <a:t>‹#›</a:t>
            </a:fld>
            <a:endParaRPr lang="en-US"/>
          </a:p>
        </p:txBody>
      </p:sp>
    </p:spTree>
    <p:extLst>
      <p:ext uri="{BB962C8B-B14F-4D97-AF65-F5344CB8AC3E}">
        <p14:creationId xmlns:p14="http://schemas.microsoft.com/office/powerpoint/2010/main" val="115375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12514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927739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5075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1118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357761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45449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402949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710950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924211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1/22/2024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887866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1/22/2024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28811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1/22/2024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15355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291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660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099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842505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9492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4"/>
          <a:stretch/>
        </p:blipFill>
        <p:spPr>
          <a:xfrm>
            <a:off x="1899253" y="0"/>
            <a:ext cx="1028700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719764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846CE7D5-CF57-46EF-B807-FDD0502418D4}" type="datetimeFigureOut">
              <a:rPr lang="en-US" smtClean="0"/>
              <a:pPr/>
              <a:t>1/22/2024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314433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668344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ontent slide accent right">
    <p:spTree>
      <p:nvGrpSpPr>
        <p:cNvPr id="1" name=""/>
        <p:cNvGrpSpPr/>
        <p:nvPr/>
      </p:nvGrpSpPr>
      <p:grpSpPr>
        <a:xfrm>
          <a:off x="0" y="0"/>
          <a:ext cx="0" cy="0"/>
          <a:chOff x="0" y="0"/>
          <a:chExt cx="0" cy="0"/>
        </a:xfrm>
      </p:grpSpPr>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263579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Content slide_accent left">
    <p:spTree>
      <p:nvGrpSpPr>
        <p:cNvPr id="1" name=""/>
        <p:cNvGrpSpPr/>
        <p:nvPr/>
      </p:nvGrpSpPr>
      <p:grpSpPr>
        <a:xfrm>
          <a:off x="0" y="0"/>
          <a:ext cx="0" cy="0"/>
          <a:chOff x="0" y="0"/>
          <a:chExt cx="0" cy="0"/>
        </a:xfrm>
      </p:grpSpPr>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414548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slide_ 2 column bullet">
    <p:spTree>
      <p:nvGrpSpPr>
        <p:cNvPr id="1" name=""/>
        <p:cNvGrpSpPr/>
        <p:nvPr/>
      </p:nvGrpSpPr>
      <p:grpSpPr>
        <a:xfrm>
          <a:off x="0" y="0"/>
          <a:ext cx="0" cy="0"/>
          <a:chOff x="0" y="0"/>
          <a:chExt cx="0" cy="0"/>
        </a:xfrm>
      </p:grpSpPr>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02866793"/>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NEW Content slide with photo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62136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30623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fld id="{08AB70BE-1769-45B8-85A6-0C837432C7E6}" type="slidenum">
              <a:rPr lang="en-US" smtClean="0"/>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139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fld id="{08AB70BE-1769-45B8-85A6-0C837432C7E6}" type="slidenum">
              <a:rPr lang="en-US" smtClean="0"/>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15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84374563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fld id="{08AB70BE-1769-45B8-85A6-0C837432C7E6}" type="slidenum">
              <a:rPr lang="en-US" smtClean="0"/>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61989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40838945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xStyles>
    <p:titleStyle>
      <a:lvl1pPr algn="l" rtl="0" eaLnBrk="1" fontAlgn="base" hangingPunct="1">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2pPr>
      <a:lvl3pPr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3pPr>
      <a:lvl4pPr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4pPr>
      <a:lvl5pPr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2118929858"/>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0066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1.png"/><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9E508DC9-BE2C-EE65-5D9C-E36D2BB99DF7}"/>
              </a:ext>
            </a:extLst>
          </p:cNvPr>
          <p:cNvSpPr>
            <a:spLocks noGrp="1"/>
          </p:cNvSpPr>
          <p:nvPr>
            <p:ph type="body" sz="quarter" idx="13"/>
          </p:nvPr>
        </p:nvSpPr>
        <p:spPr>
          <a:xfrm>
            <a:off x="1220963" y="3082931"/>
            <a:ext cx="4959350" cy="469900"/>
          </a:xfrm>
        </p:spPr>
        <p:txBody>
          <a:bodyPr/>
          <a:lstStyle/>
          <a:p>
            <a:r>
              <a:rPr lang="en-US" dirty="0"/>
              <a:t>Math 7B Unit 9 Lesson 6</a:t>
            </a:r>
          </a:p>
        </p:txBody>
      </p:sp>
      <p:sp>
        <p:nvSpPr>
          <p:cNvPr id="2" name="Title 1">
            <a:extLst>
              <a:ext uri="{FF2B5EF4-FFF2-40B4-BE49-F238E27FC236}">
                <a16:creationId xmlns:a16="http://schemas.microsoft.com/office/drawing/2014/main" id="{EE3338C5-6B3F-6B07-73C0-5CE28D0E4877}"/>
              </a:ext>
            </a:extLst>
          </p:cNvPr>
          <p:cNvSpPr>
            <a:spLocks noGrp="1"/>
          </p:cNvSpPr>
          <p:nvPr>
            <p:ph type="body" sz="quarter" idx="14"/>
          </p:nvPr>
        </p:nvSpPr>
        <p:spPr>
          <a:xfrm>
            <a:off x="892972" y="2234512"/>
            <a:ext cx="4707730" cy="1238250"/>
          </a:xfrm>
        </p:spPr>
        <p:txBody>
          <a:bodyPr>
            <a:normAutofit/>
          </a:bodyPr>
          <a:lstStyle/>
          <a:p>
            <a:r>
              <a:rPr lang="en-US" sz="2500"/>
              <a:t>Assessing Visual Overlap of Two Numerical Data Distributions</a:t>
            </a:r>
          </a:p>
        </p:txBody>
      </p:sp>
    </p:spTree>
    <p:extLst>
      <p:ext uri="{BB962C8B-B14F-4D97-AF65-F5344CB8AC3E}">
        <p14:creationId xmlns:p14="http://schemas.microsoft.com/office/powerpoint/2010/main" val="2887007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gnifying glass showing decling performance">
            <a:extLst>
              <a:ext uri="{FF2B5EF4-FFF2-40B4-BE49-F238E27FC236}">
                <a16:creationId xmlns:a16="http://schemas.microsoft.com/office/drawing/2014/main" id="{E81BF951-E429-7985-0391-A6AD65968F9B}"/>
              </a:ext>
            </a:extLst>
          </p:cNvPr>
          <p:cNvPicPr>
            <a:picLocks noGrp="1" noChangeAspect="1"/>
          </p:cNvPicPr>
          <p:nvPr>
            <p:ph sz="half" idx="1"/>
          </p:nvPr>
        </p:nvPicPr>
        <p:blipFill>
          <a:blip r:embed="rId3"/>
          <a:stretch/>
        </p:blipFill>
        <p:spPr>
          <a:xfrm>
            <a:off x="838200" y="2470717"/>
            <a:ext cx="5181600" cy="3458719"/>
          </a:xfrm>
          <a:prstGeom prst="rect">
            <a:avLst/>
          </a:prstGeom>
          <a:noFill/>
        </p:spPr>
      </p:pic>
      <p:sp>
        <p:nvSpPr>
          <p:cNvPr id="2" name="Title 1">
            <a:extLst>
              <a:ext uri="{FF2B5EF4-FFF2-40B4-BE49-F238E27FC236}">
                <a16:creationId xmlns:a16="http://schemas.microsoft.com/office/drawing/2014/main" id="{5DB89C82-0EC0-A97A-79DB-7ED60B5F81A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Measures of Center and Variability</a:t>
            </a:r>
            <a:endParaRPr lang="en-US" dirty="0"/>
          </a:p>
        </p:txBody>
      </p:sp>
      <p:sp>
        <p:nvSpPr>
          <p:cNvPr id="4" name="Content Placeholder 3">
            <a:extLst>
              <a:ext uri="{FF2B5EF4-FFF2-40B4-BE49-F238E27FC236}">
                <a16:creationId xmlns:a16="http://schemas.microsoft.com/office/drawing/2014/main" id="{C83E081F-F284-8663-516A-5655A38E0492}"/>
              </a:ext>
            </a:extLst>
          </p:cNvPr>
          <p:cNvSpPr>
            <a:spLocks noGrp="1"/>
          </p:cNvSpPr>
          <p:nvPr>
            <p:ph sz="half" idx="13"/>
          </p:nvPr>
        </p:nvSpPr>
        <p:spPr>
          <a:xfrm>
            <a:off x="6172202" y="2024408"/>
            <a:ext cx="5181600" cy="4351338"/>
          </a:xfrm>
        </p:spPr>
        <p:txBody>
          <a:bodyPr vert="horz" lIns="91440" tIns="45720" rIns="91440" bIns="45720" rtlCol="0">
            <a:normAutofit/>
          </a:bodyPr>
          <a:lstStyle/>
          <a:p>
            <a:pPr marL="285750" indent="-285750">
              <a:buFont typeface="Arial"/>
              <a:buChar char="•"/>
            </a:pPr>
            <a:r>
              <a:rPr lang="en-US"/>
              <a:t>Two numerical data distributions can be compared through their </a:t>
            </a:r>
            <a:r>
              <a:rPr lang="en-US" b="1"/>
              <a:t>measures of center and variability</a:t>
            </a:r>
            <a:r>
              <a:rPr lang="en-US"/>
              <a:t>. </a:t>
            </a:r>
            <a:endParaRPr lang="en-US" dirty="0"/>
          </a:p>
          <a:p>
            <a:pPr marL="285750" indent="-285750">
              <a:buFont typeface="Arial"/>
              <a:buChar char="•"/>
            </a:pPr>
            <a:r>
              <a:rPr lang="en-US"/>
              <a:t>A </a:t>
            </a:r>
            <a:r>
              <a:rPr lang="en-US" b="1"/>
              <a:t>measure of center</a:t>
            </a:r>
            <a:r>
              <a:rPr lang="en-US"/>
              <a:t> gives the typical value of the data set, and it provides the center of the distribution. </a:t>
            </a:r>
          </a:p>
          <a:p>
            <a:pPr marL="285750" indent="-285750">
              <a:buFont typeface="Arial"/>
              <a:buChar char="•"/>
            </a:pPr>
            <a:r>
              <a:rPr lang="en-US"/>
              <a:t>A</a:t>
            </a:r>
            <a:r>
              <a:rPr lang="en-US" b="1"/>
              <a:t> measure of variability</a:t>
            </a:r>
            <a:r>
              <a:rPr lang="en-US"/>
              <a:t>, on the other hand, indicates how varied or spread out the distribution of data values is. </a:t>
            </a:r>
          </a:p>
        </p:txBody>
      </p:sp>
    </p:spTree>
    <p:extLst>
      <p:ext uri="{BB962C8B-B14F-4D97-AF65-F5344CB8AC3E}">
        <p14:creationId xmlns:p14="http://schemas.microsoft.com/office/powerpoint/2010/main" val="957317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023B5-6944-86AD-06FA-3C176DB37810}"/>
              </a:ext>
            </a:extLst>
          </p:cNvPr>
          <p:cNvSpPr>
            <a:spLocks noGrp="1"/>
          </p:cNvSpPr>
          <p:nvPr>
            <p:ph type="title"/>
          </p:nvPr>
        </p:nvSpPr>
        <p:spPr/>
        <p:txBody>
          <a:bodyPr lIns="91440" tIns="45720" rIns="91440" bIns="45720" anchor="ctr" anchorCtr="0">
            <a:normAutofit/>
          </a:bodyPr>
          <a:lstStyle/>
          <a:p>
            <a:r>
              <a:rPr lang="en-US" dirty="0">
                <a:latin typeface="Open Sans Light"/>
                <a:ea typeface="Open Sans Light"/>
                <a:cs typeface="Open Sans Light"/>
              </a:rPr>
              <a:t>Comparing Two Numerical Distributions</a:t>
            </a:r>
            <a:endParaRPr lang="en-US" dirty="0">
              <a:latin typeface="Open Sans Light"/>
            </a:endParaRPr>
          </a:p>
        </p:txBody>
      </p:sp>
      <p:sp>
        <p:nvSpPr>
          <p:cNvPr id="4" name="Content Placeholder 3">
            <a:extLst>
              <a:ext uri="{FF2B5EF4-FFF2-40B4-BE49-F238E27FC236}">
                <a16:creationId xmlns:a16="http://schemas.microsoft.com/office/drawing/2014/main" id="{15CA8D2F-4233-1660-1DE5-00F720965B65}"/>
              </a:ext>
            </a:extLst>
          </p:cNvPr>
          <p:cNvSpPr>
            <a:spLocks noGrp="1"/>
          </p:cNvSpPr>
          <p:nvPr>
            <p:ph idx="1"/>
          </p:nvPr>
        </p:nvSpPr>
        <p:spPr>
          <a:xfrm>
            <a:off x="968828" y="2046831"/>
            <a:ext cx="10515600" cy="4013496"/>
          </a:xfrm>
          <a:prstGeom prst="rect">
            <a:avLst/>
          </a:prstGeom>
        </p:spPr>
        <p:txBody>
          <a:bodyPr lIns="91440" tIns="45720" rIns="91440" bIns="45720" anchor="t"/>
          <a:lstStyle/>
          <a:p>
            <a:r>
              <a:rPr lang="en-US" sz="2800" dirty="0">
                <a:latin typeface="Open Sans Light"/>
                <a:ea typeface="Open Sans Light"/>
                <a:cs typeface="Open Sans Light"/>
              </a:rPr>
              <a:t>The mean, median, and mode are the most common measures of center. If these measures of center are equal, then the distribution of data is symmetric. In a symmetric distribution, the shape of the graph on one side of the center is the same as the other side. </a:t>
            </a:r>
          </a:p>
          <a:p>
            <a:pPr marL="0" indent="0">
              <a:buNone/>
            </a:pPr>
            <a:endParaRPr lang="en-US" sz="2800" dirty="0">
              <a:latin typeface="Open Sans Light"/>
              <a:ea typeface="Open Sans Light"/>
              <a:cs typeface="Open Sans Light"/>
            </a:endParaRPr>
          </a:p>
          <a:p>
            <a:r>
              <a:rPr lang="en-US" sz="2800" dirty="0">
                <a:latin typeface="Open Sans Light"/>
                <a:ea typeface="Open Sans Light"/>
                <a:cs typeface="Open Sans Light"/>
              </a:rPr>
              <a:t>If these measures of center have different values, then the distribution of data is asymmetric. In an asymmetric distribution, the shape of the graph on one side of the center is different from the other side.</a:t>
            </a:r>
          </a:p>
          <a:p>
            <a:endParaRPr lang="en-US" sz="2800" dirty="0">
              <a:latin typeface="Open Sans Light"/>
              <a:ea typeface="Open Sans Light"/>
              <a:cs typeface="Open Sans Light"/>
            </a:endParaRPr>
          </a:p>
          <a:p>
            <a:endParaRPr lang="en-US" sz="2800" dirty="0"/>
          </a:p>
        </p:txBody>
      </p:sp>
    </p:spTree>
    <p:extLst>
      <p:ext uri="{BB962C8B-B14F-4D97-AF65-F5344CB8AC3E}">
        <p14:creationId xmlns:p14="http://schemas.microsoft.com/office/powerpoint/2010/main" val="2709240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B650-E579-44EB-3CEE-F9575FA73831}"/>
              </a:ext>
            </a:extLst>
          </p:cNvPr>
          <p:cNvSpPr>
            <a:spLocks noGrp="1"/>
          </p:cNvSpPr>
          <p:nvPr>
            <p:ph type="title"/>
          </p:nvPr>
        </p:nvSpPr>
        <p:spPr/>
        <p:txBody>
          <a:bodyPr lIns="91440" tIns="45720" rIns="91440" bIns="45720" anchor="ctr" anchorCtr="0">
            <a:normAutofit fontScale="90000"/>
          </a:bodyPr>
          <a:lstStyle/>
          <a:p>
            <a:r>
              <a:rPr lang="en-US" dirty="0">
                <a:latin typeface="Open Sans Light"/>
                <a:ea typeface="Open Sans Light"/>
                <a:cs typeface="Open Sans Light"/>
              </a:rPr>
              <a:t>Measures of variability play an important role in describing the dispersion of data in the given distribution. </a:t>
            </a:r>
            <a:endParaRPr lang="en-US" dirty="0"/>
          </a:p>
        </p:txBody>
      </p:sp>
      <p:sp>
        <p:nvSpPr>
          <p:cNvPr id="3" name="Content Placeholder 2">
            <a:extLst>
              <a:ext uri="{FF2B5EF4-FFF2-40B4-BE49-F238E27FC236}">
                <a16:creationId xmlns:a16="http://schemas.microsoft.com/office/drawing/2014/main" id="{F45E7040-EBE7-D345-0DAC-A9C761BFC7DD}"/>
              </a:ext>
            </a:extLst>
          </p:cNvPr>
          <p:cNvSpPr>
            <a:spLocks noGrp="1"/>
          </p:cNvSpPr>
          <p:nvPr>
            <p:ph sz="quarter" idx="18"/>
          </p:nvPr>
        </p:nvSpPr>
        <p:spPr/>
        <p:txBody>
          <a:bodyPr lIns="91440" tIns="45720" rIns="91440" bIns="45720" anchor="t"/>
          <a:lstStyle/>
          <a:p>
            <a:pPr marL="285750" indent="-285750">
              <a:buFont typeface="Arial"/>
              <a:buChar char="•"/>
            </a:pPr>
            <a:r>
              <a:rPr lang="en-US" dirty="0">
                <a:latin typeface="Open Sans Light"/>
                <a:ea typeface="Open Sans Light"/>
                <a:cs typeface="Open Sans Light"/>
              </a:rPr>
              <a:t>Low variability, or dispersion, indicates values are clustered around the center of the data set and are more consistent.</a:t>
            </a:r>
            <a:endParaRPr lang="en-US"/>
          </a:p>
          <a:p>
            <a:endParaRPr lang="en-US" dirty="0">
              <a:latin typeface="Open Sans Light"/>
              <a:ea typeface="Open Sans Light"/>
              <a:cs typeface="Open Sans Light"/>
            </a:endParaRPr>
          </a:p>
          <a:p>
            <a:pPr marL="285750" indent="-285750">
              <a:buFont typeface="Arial"/>
              <a:buChar char="•"/>
            </a:pPr>
            <a:r>
              <a:rPr lang="en-US" dirty="0">
                <a:latin typeface="Open Sans Light"/>
                <a:ea typeface="Open Sans Light"/>
                <a:cs typeface="Open Sans Light"/>
              </a:rPr>
              <a:t>A low range indicates values are close together.</a:t>
            </a:r>
            <a:endParaRPr lang="en-US" dirty="0"/>
          </a:p>
        </p:txBody>
      </p:sp>
      <p:sp>
        <p:nvSpPr>
          <p:cNvPr id="4" name="Content Placeholder 3">
            <a:extLst>
              <a:ext uri="{FF2B5EF4-FFF2-40B4-BE49-F238E27FC236}">
                <a16:creationId xmlns:a16="http://schemas.microsoft.com/office/drawing/2014/main" id="{C94FD89F-1AA1-3F07-3F1F-E9CD0116BDC0}"/>
              </a:ext>
            </a:extLst>
          </p:cNvPr>
          <p:cNvSpPr>
            <a:spLocks noGrp="1"/>
          </p:cNvSpPr>
          <p:nvPr>
            <p:ph sz="quarter" idx="17"/>
          </p:nvPr>
        </p:nvSpPr>
        <p:spPr/>
        <p:txBody>
          <a:bodyPr lIns="91440" tIns="45720" rIns="91440" bIns="45720" anchor="t"/>
          <a:lstStyle/>
          <a:p>
            <a:pPr marL="285750" indent="-285750">
              <a:buFont typeface="Arial"/>
              <a:buChar char="•"/>
            </a:pPr>
            <a:r>
              <a:rPr lang="en-US" dirty="0">
                <a:latin typeface="Open Sans Light"/>
                <a:ea typeface="Open Sans Light"/>
                <a:cs typeface="Open Sans Light"/>
              </a:rPr>
              <a:t>High variability, or dispersion, indicates that values tend to fall further away from the center of the data set and are less consistent</a:t>
            </a:r>
            <a:endParaRPr lang="en-US"/>
          </a:p>
          <a:p>
            <a:endParaRPr lang="en-US" dirty="0">
              <a:latin typeface="Open Sans Light"/>
              <a:ea typeface="Open Sans Light"/>
              <a:cs typeface="Open Sans Light"/>
            </a:endParaRPr>
          </a:p>
          <a:p>
            <a:pPr marL="285750" indent="-285750">
              <a:buFont typeface="Arial"/>
              <a:buChar char="•"/>
            </a:pPr>
            <a:r>
              <a:rPr lang="en-US" dirty="0">
                <a:latin typeface="Open Sans Light"/>
                <a:ea typeface="Open Sans Light"/>
                <a:cs typeface="Open Sans Light"/>
              </a:rPr>
              <a:t>A high range indicates values are spread out</a:t>
            </a:r>
            <a:endParaRPr lang="en-US" dirty="0"/>
          </a:p>
        </p:txBody>
      </p:sp>
      <p:pic>
        <p:nvPicPr>
          <p:cNvPr id="6" name="Picture 5" descr="A diagram of a normal distribution&#10;&#10;Description automatically generated">
            <a:extLst>
              <a:ext uri="{FF2B5EF4-FFF2-40B4-BE49-F238E27FC236}">
                <a16:creationId xmlns:a16="http://schemas.microsoft.com/office/drawing/2014/main" id="{B17449D0-8165-7C9A-2A62-6D982292A318}"/>
              </a:ext>
            </a:extLst>
          </p:cNvPr>
          <p:cNvPicPr>
            <a:picLocks noChangeAspect="1"/>
          </p:cNvPicPr>
          <p:nvPr/>
        </p:nvPicPr>
        <p:blipFill>
          <a:blip r:embed="rId2"/>
          <a:stretch>
            <a:fillRect/>
          </a:stretch>
        </p:blipFill>
        <p:spPr>
          <a:xfrm>
            <a:off x="3492477" y="3966522"/>
            <a:ext cx="4331317" cy="2609851"/>
          </a:xfrm>
          <a:prstGeom prst="rect">
            <a:avLst/>
          </a:prstGeom>
        </p:spPr>
      </p:pic>
    </p:spTree>
    <p:extLst>
      <p:ext uri="{BB962C8B-B14F-4D97-AF65-F5344CB8AC3E}">
        <p14:creationId xmlns:p14="http://schemas.microsoft.com/office/powerpoint/2010/main" val="270783984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173B-1B2B-B726-509C-502A0D57D9D4}"/>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4" name="Picture 3" descr="A screenshot of a graph&#10;&#10;Description automatically generated">
            <a:extLst>
              <a:ext uri="{FF2B5EF4-FFF2-40B4-BE49-F238E27FC236}">
                <a16:creationId xmlns:a16="http://schemas.microsoft.com/office/drawing/2014/main" id="{5D2A962D-41E4-B709-2AAB-86DAAD97634B}"/>
              </a:ext>
            </a:extLst>
          </p:cNvPr>
          <p:cNvPicPr>
            <a:picLocks noChangeAspect="1"/>
          </p:cNvPicPr>
          <p:nvPr/>
        </p:nvPicPr>
        <p:blipFill>
          <a:blip r:embed="rId2"/>
          <a:stretch>
            <a:fillRect/>
          </a:stretch>
        </p:blipFill>
        <p:spPr>
          <a:xfrm>
            <a:off x="3749161" y="2009617"/>
            <a:ext cx="4954933" cy="4013496"/>
          </a:xfrm>
          <a:prstGeom prst="rect">
            <a:avLst/>
          </a:prstGeom>
          <a:noFill/>
        </p:spPr>
      </p:pic>
    </p:spTree>
    <p:extLst>
      <p:ext uri="{BB962C8B-B14F-4D97-AF65-F5344CB8AC3E}">
        <p14:creationId xmlns:p14="http://schemas.microsoft.com/office/powerpoint/2010/main" val="2086507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th problem with numbers&#10;&#10;Description automatically generated">
            <a:extLst>
              <a:ext uri="{FF2B5EF4-FFF2-40B4-BE49-F238E27FC236}">
                <a16:creationId xmlns:a16="http://schemas.microsoft.com/office/drawing/2014/main" id="{635F001E-242B-E821-2A93-ADF3E0E17145}"/>
              </a:ext>
            </a:extLst>
          </p:cNvPr>
          <p:cNvPicPr>
            <a:picLocks noChangeAspect="1"/>
          </p:cNvPicPr>
          <p:nvPr/>
        </p:nvPicPr>
        <p:blipFill>
          <a:blip r:embed="rId2"/>
          <a:stretch>
            <a:fillRect/>
          </a:stretch>
        </p:blipFill>
        <p:spPr>
          <a:xfrm>
            <a:off x="1157288" y="304851"/>
            <a:ext cx="10914062" cy="6248298"/>
          </a:xfrm>
          <a:prstGeom prst="rect">
            <a:avLst/>
          </a:prstGeom>
          <a:noFill/>
        </p:spPr>
      </p:pic>
    </p:spTree>
    <p:extLst>
      <p:ext uri="{BB962C8B-B14F-4D97-AF65-F5344CB8AC3E}">
        <p14:creationId xmlns:p14="http://schemas.microsoft.com/office/powerpoint/2010/main" val="3048756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th problem with numbers&#10;&#10;Description automatically generated">
            <a:extLst>
              <a:ext uri="{FF2B5EF4-FFF2-40B4-BE49-F238E27FC236}">
                <a16:creationId xmlns:a16="http://schemas.microsoft.com/office/drawing/2014/main" id="{54231FE0-BF06-DA93-3EF4-88B4FE359F98}"/>
              </a:ext>
            </a:extLst>
          </p:cNvPr>
          <p:cNvPicPr>
            <a:picLocks noChangeAspect="1"/>
          </p:cNvPicPr>
          <p:nvPr/>
        </p:nvPicPr>
        <p:blipFill>
          <a:blip r:embed="rId2"/>
          <a:stretch>
            <a:fillRect/>
          </a:stretch>
        </p:blipFill>
        <p:spPr>
          <a:xfrm>
            <a:off x="1157288" y="277565"/>
            <a:ext cx="10914062" cy="6302870"/>
          </a:xfrm>
          <a:prstGeom prst="rect">
            <a:avLst/>
          </a:prstGeom>
          <a:noFill/>
        </p:spPr>
      </p:pic>
    </p:spTree>
    <p:extLst>
      <p:ext uri="{BB962C8B-B14F-4D97-AF65-F5344CB8AC3E}">
        <p14:creationId xmlns:p14="http://schemas.microsoft.com/office/powerpoint/2010/main" val="1166155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2460E9-5E6F-723A-4F8B-C426C5B86B06}"/>
              </a:ext>
            </a:extLst>
          </p:cNvPr>
          <p:cNvSpPr>
            <a:spLocks noGrp="1"/>
          </p:cNvSpPr>
          <p:nvPr>
            <p:ph type="body" sz="quarter" idx="13"/>
          </p:nvPr>
        </p:nvSpPr>
        <p:spPr>
          <a:xfrm>
            <a:off x="717874" y="541900"/>
            <a:ext cx="4906019" cy="897794"/>
          </a:xfrm>
        </p:spPr>
        <p:txBody>
          <a:bodyPr vert="horz" lIns="91440" tIns="45720" rIns="91440" bIns="45720" rtlCol="0" anchor="t">
            <a:normAutofit/>
          </a:bodyPr>
          <a:lstStyle/>
          <a:p>
            <a:r>
              <a:rPr lang="en-US" dirty="0"/>
              <a:t>Summary</a:t>
            </a:r>
            <a:endParaRPr lang="en-US" dirty="0">
              <a:latin typeface="Open Sans Light"/>
              <a:ea typeface="Open Sans Light"/>
              <a:cs typeface="Open Sans Light"/>
            </a:endParaRPr>
          </a:p>
        </p:txBody>
      </p:sp>
      <p:sp>
        <p:nvSpPr>
          <p:cNvPr id="3" name="Text Placeholder 2">
            <a:extLst>
              <a:ext uri="{FF2B5EF4-FFF2-40B4-BE49-F238E27FC236}">
                <a16:creationId xmlns:a16="http://schemas.microsoft.com/office/drawing/2014/main" id="{05D41CC9-B9EE-80AE-9538-3E8CF4BFF781}"/>
              </a:ext>
            </a:extLst>
          </p:cNvPr>
          <p:cNvSpPr>
            <a:spLocks noGrp="1"/>
          </p:cNvSpPr>
          <p:nvPr>
            <p:ph type="body" sz="quarter" idx="14"/>
          </p:nvPr>
        </p:nvSpPr>
        <p:spPr>
          <a:xfrm>
            <a:off x="319366" y="1782626"/>
            <a:ext cx="9554208" cy="2945017"/>
          </a:xfrm>
        </p:spPr>
        <p:txBody>
          <a:bodyPr/>
          <a:lstStyle/>
          <a:p>
            <a:pPr marL="457200" indent="-457200">
              <a:buFont typeface="Arial" panose="020B0604020202020204" pitchFamily="34" charset="0"/>
              <a:buChar char="•"/>
            </a:pPr>
            <a:r>
              <a:rPr lang="en-US" sz="2800" dirty="0">
                <a:latin typeface="Open Sans Light"/>
                <a:ea typeface="Open Sans Light"/>
                <a:cs typeface="Open Sans Light"/>
              </a:rPr>
              <a:t>Assessing visual overlap of two numerical data distributions</a:t>
            </a:r>
          </a:p>
          <a:p>
            <a:pPr marL="457200" indent="-457200">
              <a:buFont typeface="Arial" panose="020B0604020202020204" pitchFamily="34" charset="0"/>
              <a:buChar char="•"/>
            </a:pPr>
            <a:r>
              <a:rPr lang="en-US" sz="2800" dirty="0">
                <a:latin typeface="Open Sans Light"/>
                <a:ea typeface="Open Sans Light"/>
                <a:cs typeface="Open Sans Light"/>
              </a:rPr>
              <a:t>Measures of center</a:t>
            </a:r>
          </a:p>
          <a:p>
            <a:pPr marL="457200" indent="-457200">
              <a:buFont typeface="Arial" panose="020B0604020202020204" pitchFamily="34" charset="0"/>
              <a:buChar char="•"/>
            </a:pPr>
            <a:r>
              <a:rPr lang="en-US" sz="2800" dirty="0">
                <a:latin typeface="Open Sans Light"/>
                <a:ea typeface="Open Sans Light"/>
                <a:cs typeface="Open Sans Light"/>
              </a:rPr>
              <a:t>Visual overlap and variability</a:t>
            </a:r>
          </a:p>
          <a:p>
            <a:pPr marL="457200" indent="-457200">
              <a:buFont typeface="Arial" panose="020B0604020202020204" pitchFamily="34" charset="0"/>
              <a:buChar char="•"/>
            </a:pPr>
            <a:r>
              <a:rPr lang="en-US" sz="2800" dirty="0">
                <a:latin typeface="Open Sans Light"/>
                <a:ea typeface="Open Sans Light"/>
                <a:cs typeface="Open Sans Light"/>
              </a:rPr>
              <a:t>Measuring the difference between centers</a:t>
            </a:r>
          </a:p>
          <a:p>
            <a:endParaRPr lang="en-US" dirty="0"/>
          </a:p>
        </p:txBody>
      </p:sp>
    </p:spTree>
    <p:extLst>
      <p:ext uri="{BB962C8B-B14F-4D97-AF65-F5344CB8AC3E}">
        <p14:creationId xmlns:p14="http://schemas.microsoft.com/office/powerpoint/2010/main" val="2434983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22DA-D089-63E3-060F-B6F32684EE2C}"/>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2100"/>
              <a:t>Key Words</a:t>
            </a:r>
            <a:br>
              <a:rPr lang="en-US" sz="2100"/>
            </a:br>
            <a:endParaRPr lang="en-US" sz="2100"/>
          </a:p>
        </p:txBody>
      </p:sp>
      <p:graphicFrame>
        <p:nvGraphicFramePr>
          <p:cNvPr id="6" name="Content Placeholder 3">
            <a:extLst>
              <a:ext uri="{FF2B5EF4-FFF2-40B4-BE49-F238E27FC236}">
                <a16:creationId xmlns:a16="http://schemas.microsoft.com/office/drawing/2014/main" id="{7650682E-0827-A2CC-29AE-9DADE2DD68AC}"/>
              </a:ext>
            </a:extLst>
          </p:cNvPr>
          <p:cNvGraphicFramePr>
            <a:graphicFrameLocks noGrp="1"/>
          </p:cNvGraphicFramePr>
          <p:nvPr>
            <p:ph idx="1"/>
            <p:extLst>
              <p:ext uri="{D42A27DB-BD31-4B8C-83A1-F6EECF244321}">
                <p14:modId xmlns:p14="http://schemas.microsoft.com/office/powerpoint/2010/main" val="361726908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087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2E41-E01E-68EA-EC4B-089CBBF8062F}"/>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Dot Plot Review</a:t>
            </a:r>
          </a:p>
        </p:txBody>
      </p:sp>
      <p:pic>
        <p:nvPicPr>
          <p:cNvPr id="5" name="Picture 4">
            <a:extLst>
              <a:ext uri="{FF2B5EF4-FFF2-40B4-BE49-F238E27FC236}">
                <a16:creationId xmlns:a16="http://schemas.microsoft.com/office/drawing/2014/main" id="{BE01FA75-C783-099E-44B9-0672B6351126}"/>
              </a:ext>
            </a:extLst>
          </p:cNvPr>
          <p:cNvPicPr>
            <a:picLocks noChangeAspect="1"/>
          </p:cNvPicPr>
          <p:nvPr/>
        </p:nvPicPr>
        <p:blipFill>
          <a:blip r:embed="rId2"/>
          <a:stretch>
            <a:fillRect/>
          </a:stretch>
        </p:blipFill>
        <p:spPr>
          <a:xfrm>
            <a:off x="6033849" y="2009617"/>
            <a:ext cx="3734384" cy="4013496"/>
          </a:xfrm>
          <a:prstGeom prst="rect">
            <a:avLst/>
          </a:prstGeom>
          <a:noFill/>
        </p:spPr>
      </p:pic>
      <p:graphicFrame>
        <p:nvGraphicFramePr>
          <p:cNvPr id="3" name="Content Placeholder 2">
            <a:extLst>
              <a:ext uri="{FF2B5EF4-FFF2-40B4-BE49-F238E27FC236}">
                <a16:creationId xmlns:a16="http://schemas.microsoft.com/office/drawing/2014/main" id="{257F8458-0B31-BFCB-EDFF-7D7F531F86CA}"/>
              </a:ext>
            </a:extLst>
          </p:cNvPr>
          <p:cNvGraphicFramePr>
            <a:graphicFrameLocks noGrp="1"/>
          </p:cNvGraphicFramePr>
          <p:nvPr>
            <p:extLst>
              <p:ext uri="{D42A27DB-BD31-4B8C-83A1-F6EECF244321}">
                <p14:modId xmlns:p14="http://schemas.microsoft.com/office/powerpoint/2010/main" val="2045820146"/>
              </p:ext>
            </p:extLst>
          </p:nvPr>
        </p:nvGraphicFramePr>
        <p:xfrm>
          <a:off x="2110903" y="2490281"/>
          <a:ext cx="3269176" cy="2996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740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6F8C480-2CFD-4ABD-15E0-5F2315D3B0E7}"/>
              </a:ext>
            </a:extLst>
          </p:cNvPr>
          <p:cNvSpPr>
            <a:spLocks noGrp="1"/>
          </p:cNvSpPr>
          <p:nvPr>
            <p:ph type="body" sz="quarter" idx="13"/>
          </p:nvPr>
        </p:nvSpPr>
        <p:spPr>
          <a:xfrm>
            <a:off x="107831" y="2056975"/>
            <a:ext cx="4906019" cy="1238250"/>
          </a:xfrm>
        </p:spPr>
        <p:txBody>
          <a:bodyPr vert="horz" lIns="91440" tIns="45720" rIns="91440" bIns="45720" rtlCol="0" anchor="t">
            <a:normAutofit/>
          </a:bodyPr>
          <a:lstStyle/>
          <a:p>
            <a:pPr marL="457200" indent="-457200">
              <a:buFont typeface="Arial"/>
              <a:buChar char="•"/>
            </a:pPr>
            <a:r>
              <a:rPr lang="en-US" sz="2000" dirty="0"/>
              <a:t>Visual overlap occurs when two data sets share similar values or ranges</a:t>
            </a:r>
            <a:endParaRPr lang="en-US" sz="1200" dirty="0"/>
          </a:p>
          <a:p>
            <a:pPr marL="457200" indent="-457200">
              <a:buFont typeface="Arial"/>
              <a:buChar char="•"/>
            </a:pPr>
            <a:endParaRPr lang="en-US" sz="2000" dirty="0"/>
          </a:p>
        </p:txBody>
      </p:sp>
      <p:sp>
        <p:nvSpPr>
          <p:cNvPr id="2" name="Title 1">
            <a:extLst>
              <a:ext uri="{FF2B5EF4-FFF2-40B4-BE49-F238E27FC236}">
                <a16:creationId xmlns:a16="http://schemas.microsoft.com/office/drawing/2014/main" id="{2C561A66-B732-699D-3842-011067B9006E}"/>
              </a:ext>
            </a:extLst>
          </p:cNvPr>
          <p:cNvSpPr>
            <a:spLocks noGrp="1"/>
          </p:cNvSpPr>
          <p:nvPr>
            <p:ph type="title" idx="4294967295"/>
          </p:nvPr>
        </p:nvSpPr>
        <p:spPr>
          <a:xfrm>
            <a:off x="107831" y="393023"/>
            <a:ext cx="10515600" cy="728663"/>
          </a:xfrm>
          <a:prstGeom prst="rect">
            <a:avLst/>
          </a:prstGeom>
        </p:spPr>
        <p:txBody>
          <a:bodyPr vert="horz" lIns="91440" tIns="45720" rIns="91440" bIns="45720" rtlCol="0" anchor="ctr">
            <a:normAutofit/>
          </a:bodyPr>
          <a:lstStyle/>
          <a:p>
            <a:r>
              <a:rPr lang="en-US" dirty="0"/>
              <a:t>Overview of Visual Overlap and Variability</a:t>
            </a:r>
          </a:p>
        </p:txBody>
      </p:sp>
      <p:sp>
        <p:nvSpPr>
          <p:cNvPr id="8" name="Content Placeholder 3">
            <a:extLst>
              <a:ext uri="{FF2B5EF4-FFF2-40B4-BE49-F238E27FC236}">
                <a16:creationId xmlns:a16="http://schemas.microsoft.com/office/drawing/2014/main" id="{36578EDF-00C3-D65E-C433-81CDA568DD0A}"/>
              </a:ext>
            </a:extLst>
          </p:cNvPr>
          <p:cNvSpPr txBox="1">
            <a:spLocks/>
          </p:cNvSpPr>
          <p:nvPr/>
        </p:nvSpPr>
        <p:spPr>
          <a:xfrm>
            <a:off x="107831" y="2933391"/>
            <a:ext cx="4883915" cy="1506775"/>
          </a:xfrm>
          <a:prstGeom prst="rect">
            <a:avLst/>
          </a:prstGeom>
        </p:spPr>
        <p:txBody>
          <a:bodyPr vert="horz" lIns="91440" tIns="45720" rIns="91440" bIns="45720" rtlCol="0" anchor="t">
            <a:normAutofit/>
          </a:bodyPr>
          <a:lstStyle>
            <a:lvl1pPr marL="0" indent="0" algn="l" rtl="0" eaLnBrk="1" fontAlgn="base" hangingPunct="1">
              <a:lnSpc>
                <a:spcPct val="90000"/>
              </a:lnSpc>
              <a:spcBef>
                <a:spcPts val="10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a:buChar char="•"/>
            </a:pPr>
            <a:endParaRPr lang="en-US" sz="2000" dirty="0"/>
          </a:p>
          <a:p>
            <a:pPr marL="457200" indent="-457200">
              <a:buFont typeface="Arial"/>
              <a:buChar char="•"/>
            </a:pPr>
            <a:r>
              <a:rPr lang="en-US" sz="2000" dirty="0"/>
              <a:t>Variability refers to the spread of the data points in a data set</a:t>
            </a:r>
          </a:p>
          <a:p>
            <a:pPr marL="457200" indent="-457200">
              <a:buFont typeface="Arial"/>
              <a:buChar char="•"/>
            </a:pPr>
            <a:endParaRPr lang="en-US" sz="2000" dirty="0"/>
          </a:p>
        </p:txBody>
      </p:sp>
      <p:sp>
        <p:nvSpPr>
          <p:cNvPr id="10" name="Content Placeholder 3">
            <a:extLst>
              <a:ext uri="{FF2B5EF4-FFF2-40B4-BE49-F238E27FC236}">
                <a16:creationId xmlns:a16="http://schemas.microsoft.com/office/drawing/2014/main" id="{40B5BDF8-CFF6-F6C3-BCE5-A8C45D7DDF2D}"/>
              </a:ext>
            </a:extLst>
          </p:cNvPr>
          <p:cNvSpPr txBox="1">
            <a:spLocks/>
          </p:cNvSpPr>
          <p:nvPr/>
        </p:nvSpPr>
        <p:spPr>
          <a:xfrm>
            <a:off x="107831" y="4593870"/>
            <a:ext cx="4758811" cy="1506775"/>
          </a:xfrm>
          <a:prstGeom prst="rect">
            <a:avLst/>
          </a:prstGeom>
        </p:spPr>
        <p:txBody>
          <a:bodyPr vert="horz" lIns="91440" tIns="45720" rIns="91440" bIns="45720" rtlCol="0" anchor="t">
            <a:normAutofit/>
          </a:bodyPr>
          <a:lstStyle>
            <a:lvl1pPr marL="0" indent="0" algn="l" rtl="0" eaLnBrk="1" fontAlgn="base" hangingPunct="1">
              <a:lnSpc>
                <a:spcPct val="90000"/>
              </a:lnSpc>
              <a:spcBef>
                <a:spcPts val="10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1" fontAlgn="base" hangingPunct="1">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a:buChar char="•"/>
            </a:pPr>
            <a:endParaRPr lang="en-US" sz="1800" dirty="0"/>
          </a:p>
          <a:p>
            <a:pPr marL="457200" indent="-457200">
              <a:buFont typeface="Arial"/>
              <a:buChar char="•"/>
            </a:pPr>
            <a:r>
              <a:rPr lang="en-US" sz="1800" dirty="0"/>
              <a:t>Assessing visual overlap is important for comparing data sets and identifying trends</a:t>
            </a:r>
          </a:p>
        </p:txBody>
      </p:sp>
      <p:pic>
        <p:nvPicPr>
          <p:cNvPr id="11" name="Picture 10" descr="A number of words per minute&#10;&#10;Description automatically generated">
            <a:extLst>
              <a:ext uri="{FF2B5EF4-FFF2-40B4-BE49-F238E27FC236}">
                <a16:creationId xmlns:a16="http://schemas.microsoft.com/office/drawing/2014/main" id="{B3F6D41B-A4EC-DA39-76D9-1EB7BCE4040D}"/>
              </a:ext>
            </a:extLst>
          </p:cNvPr>
          <p:cNvPicPr>
            <a:picLocks noChangeAspect="1"/>
          </p:cNvPicPr>
          <p:nvPr/>
        </p:nvPicPr>
        <p:blipFill>
          <a:blip r:embed="rId3"/>
          <a:stretch>
            <a:fillRect/>
          </a:stretch>
        </p:blipFill>
        <p:spPr>
          <a:xfrm>
            <a:off x="5814799" y="2056975"/>
            <a:ext cx="5987387" cy="3358202"/>
          </a:xfrm>
          <a:prstGeom prst="rect">
            <a:avLst/>
          </a:prstGeom>
        </p:spPr>
      </p:pic>
      <p:sp>
        <p:nvSpPr>
          <p:cNvPr id="12" name="TextBox 11">
            <a:extLst>
              <a:ext uri="{FF2B5EF4-FFF2-40B4-BE49-F238E27FC236}">
                <a16:creationId xmlns:a16="http://schemas.microsoft.com/office/drawing/2014/main" id="{0537479D-8660-35E7-9F92-1BAD30AF75FB}"/>
              </a:ext>
            </a:extLst>
          </p:cNvPr>
          <p:cNvSpPr txBox="1"/>
          <p:nvPr/>
        </p:nvSpPr>
        <p:spPr>
          <a:xfrm>
            <a:off x="5533202" y="2056975"/>
            <a:ext cx="10564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alibri"/>
                <a:cs typeface="Calibri"/>
              </a:rPr>
              <a:t>Example:</a:t>
            </a:r>
            <a:endParaRPr lang="en-US" dirty="0"/>
          </a:p>
        </p:txBody>
      </p:sp>
    </p:spTree>
    <p:extLst>
      <p:ext uri="{BB962C8B-B14F-4D97-AF65-F5344CB8AC3E}">
        <p14:creationId xmlns:p14="http://schemas.microsoft.com/office/powerpoint/2010/main" val="91580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54D3-2C22-204B-18AB-4A4E76F7D671}"/>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7" name="Picture 6" descr="A screenshot of a group of emojis&#10;&#10;Description automatically generated">
            <a:extLst>
              <a:ext uri="{FF2B5EF4-FFF2-40B4-BE49-F238E27FC236}">
                <a16:creationId xmlns:a16="http://schemas.microsoft.com/office/drawing/2014/main" id="{D5A4EA2E-0D51-629C-0A7E-9706C3AF3DF8}"/>
              </a:ext>
            </a:extLst>
          </p:cNvPr>
          <p:cNvPicPr>
            <a:picLocks noChangeAspect="1"/>
          </p:cNvPicPr>
          <p:nvPr/>
        </p:nvPicPr>
        <p:blipFill>
          <a:blip r:embed="rId2"/>
          <a:stretch>
            <a:fillRect/>
          </a:stretch>
        </p:blipFill>
        <p:spPr>
          <a:xfrm>
            <a:off x="3965503" y="1653702"/>
            <a:ext cx="4923280" cy="4369411"/>
          </a:xfrm>
          <a:prstGeom prst="rect">
            <a:avLst/>
          </a:prstGeom>
          <a:noFill/>
        </p:spPr>
      </p:pic>
    </p:spTree>
    <p:extLst>
      <p:ext uri="{BB962C8B-B14F-4D97-AF65-F5344CB8AC3E}">
        <p14:creationId xmlns:p14="http://schemas.microsoft.com/office/powerpoint/2010/main" val="1505795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7B49-1233-3F93-995B-A082D36EAD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82A00A-2444-7C8B-7ACB-31824F50781C}"/>
              </a:ext>
            </a:extLst>
          </p:cNvPr>
          <p:cNvPicPr>
            <a:picLocks noChangeAspect="1"/>
          </p:cNvPicPr>
          <p:nvPr/>
        </p:nvPicPr>
        <p:blipFill>
          <a:blip r:embed="rId2"/>
          <a:stretch>
            <a:fillRect/>
          </a:stretch>
        </p:blipFill>
        <p:spPr>
          <a:xfrm>
            <a:off x="2452414" y="68263"/>
            <a:ext cx="8323809" cy="6721475"/>
          </a:xfrm>
          <a:prstGeom prst="rect">
            <a:avLst/>
          </a:prstGeom>
          <a:noFill/>
        </p:spPr>
      </p:pic>
    </p:spTree>
    <p:extLst>
      <p:ext uri="{BB962C8B-B14F-4D97-AF65-F5344CB8AC3E}">
        <p14:creationId xmlns:p14="http://schemas.microsoft.com/office/powerpoint/2010/main" val="293181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7BA100AC-08FF-F3B0-F8CB-0A6147AEA8A9}"/>
              </a:ext>
            </a:extLst>
          </p:cNvPr>
          <p:cNvPicPr>
            <a:picLocks noChangeAspect="1"/>
          </p:cNvPicPr>
          <p:nvPr/>
        </p:nvPicPr>
        <p:blipFill>
          <a:blip r:embed="rId2"/>
          <a:stretch>
            <a:fillRect/>
          </a:stretch>
        </p:blipFill>
        <p:spPr>
          <a:xfrm>
            <a:off x="2459345" y="68263"/>
            <a:ext cx="8309948" cy="6721475"/>
          </a:xfrm>
          <a:prstGeom prst="rect">
            <a:avLst/>
          </a:prstGeom>
          <a:noFill/>
        </p:spPr>
      </p:pic>
    </p:spTree>
    <p:extLst>
      <p:ext uri="{BB962C8B-B14F-4D97-AF65-F5344CB8AC3E}">
        <p14:creationId xmlns:p14="http://schemas.microsoft.com/office/powerpoint/2010/main" val="239130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52DF6-1BD4-3F16-272A-9382E3FFDA5F}"/>
            </a:ext>
          </a:extLst>
        </p:cNvPr>
        <p:cNvGrpSpPr/>
        <p:nvPr/>
      </p:nvGrpSpPr>
      <p:grpSpPr>
        <a:xfrm>
          <a:off x="0" y="0"/>
          <a:ext cx="0" cy="0"/>
          <a:chOff x="0" y="0"/>
          <a:chExt cx="0" cy="0"/>
        </a:xfrm>
      </p:grpSpPr>
      <p:pic>
        <p:nvPicPr>
          <p:cNvPr id="2" name="Picture 1" descr="A white paper with black text&#10;&#10;Description automatically generated">
            <a:extLst>
              <a:ext uri="{FF2B5EF4-FFF2-40B4-BE49-F238E27FC236}">
                <a16:creationId xmlns:a16="http://schemas.microsoft.com/office/drawing/2014/main" id="{0DAF2878-4B07-6B85-79B4-D0965268F0AF}"/>
              </a:ext>
            </a:extLst>
          </p:cNvPr>
          <p:cNvPicPr>
            <a:picLocks noChangeAspect="1"/>
          </p:cNvPicPr>
          <p:nvPr/>
        </p:nvPicPr>
        <p:blipFill>
          <a:blip r:embed="rId2"/>
          <a:stretch>
            <a:fillRect/>
          </a:stretch>
        </p:blipFill>
        <p:spPr>
          <a:xfrm>
            <a:off x="1157288" y="604987"/>
            <a:ext cx="10914062" cy="5648026"/>
          </a:xfrm>
          <a:prstGeom prst="rect">
            <a:avLst/>
          </a:prstGeom>
          <a:noFill/>
        </p:spPr>
      </p:pic>
    </p:spTree>
    <p:extLst>
      <p:ext uri="{BB962C8B-B14F-4D97-AF65-F5344CB8AC3E}">
        <p14:creationId xmlns:p14="http://schemas.microsoft.com/office/powerpoint/2010/main" val="83567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79D6-4C7D-9C73-F832-3258358F5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68002-5652-2D9B-B4AC-5C0C74539E0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2100"/>
              <a:t>Key Words</a:t>
            </a:r>
            <a:br>
              <a:rPr lang="en-US" sz="2100"/>
            </a:br>
            <a:endParaRPr lang="en-US" sz="2100"/>
          </a:p>
        </p:txBody>
      </p:sp>
      <p:graphicFrame>
        <p:nvGraphicFramePr>
          <p:cNvPr id="6" name="Content Placeholder 3">
            <a:extLst>
              <a:ext uri="{FF2B5EF4-FFF2-40B4-BE49-F238E27FC236}">
                <a16:creationId xmlns:a16="http://schemas.microsoft.com/office/drawing/2014/main" id="{EBC57CBC-BCA2-58D9-FEB0-F6CFAFD1DB9B}"/>
              </a:ext>
            </a:extLst>
          </p:cNvPr>
          <p:cNvGraphicFramePr>
            <a:graphicFrameLocks noGrp="1"/>
          </p:cNvGraphicFramePr>
          <p:nvPr>
            <p:ph idx="1"/>
            <p:extLst>
              <p:ext uri="{D42A27DB-BD31-4B8C-83A1-F6EECF244321}">
                <p14:modId xmlns:p14="http://schemas.microsoft.com/office/powerpoint/2010/main" val="408907016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760905"/>
      </p:ext>
    </p:extLst>
  </p:cSld>
  <p:clrMapOvr>
    <a:masterClrMapping/>
  </p:clrMapOvr>
</p:sld>
</file>

<file path=ppt/theme/theme1.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328FD4-5DED-49FA-AC67-08DEBB51AC1D}">
  <ds:schemaRefs>
    <ds:schemaRef ds:uri="http://schemas.microsoft.com/sharepoint/v3/contenttype/forms"/>
  </ds:schemaRefs>
</ds:datastoreItem>
</file>

<file path=customXml/itemProps2.xml><?xml version="1.0" encoding="utf-8"?>
<ds:datastoreItem xmlns:ds="http://schemas.openxmlformats.org/officeDocument/2006/customXml" ds:itemID="{B53B9B27-79AB-49EB-97BE-F163182BC8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F85418-D62C-4E92-9355-A4D2A3745D0F}">
  <ds:schemaRefs>
    <ds:schemaRef ds:uri="1d252d0b-cd19-4c95-9ea0-58e2e745ab15"/>
    <ds:schemaRef ds:uri="bcd61488-c322-43d0-89b6-881a41f9ed06"/>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TECCA BTS</Template>
  <TotalTime>42</TotalTime>
  <Words>893</Words>
  <Application>Microsoft Office PowerPoint</Application>
  <PresentationFormat>Widescreen</PresentationFormat>
  <Paragraphs>59</Paragraphs>
  <Slides>16</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Calibri Light</vt:lpstr>
      <vt:lpstr>Open Sans</vt:lpstr>
      <vt:lpstr>Open Sans Light</vt:lpstr>
      <vt:lpstr>Open Sans Semibold</vt:lpstr>
      <vt:lpstr>Office Theme</vt:lpstr>
      <vt:lpstr>Pearson Templates</vt:lpstr>
      <vt:lpstr>Pearson Theme</vt:lpstr>
      <vt:lpstr>PowerPoint Presentation</vt:lpstr>
      <vt:lpstr>Key Words </vt:lpstr>
      <vt:lpstr>Dot Plot Review</vt:lpstr>
      <vt:lpstr>Overview of Visual Overlap and Variability</vt:lpstr>
      <vt:lpstr>Practice</vt:lpstr>
      <vt:lpstr>PowerPoint Presentation</vt:lpstr>
      <vt:lpstr>PowerPoint Presentation</vt:lpstr>
      <vt:lpstr>PowerPoint Presentation</vt:lpstr>
      <vt:lpstr>Key Words </vt:lpstr>
      <vt:lpstr>Measures of Center and Variability</vt:lpstr>
      <vt:lpstr>Comparing Two Numerical Distributions</vt:lpstr>
      <vt:lpstr>Measures of variability play an important role in describing the dispersion of data in the given distribution. </vt:lpstr>
      <vt:lpstr>Practice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164</cp:revision>
  <dcterms:created xsi:type="dcterms:W3CDTF">2024-01-09T13:52:37Z</dcterms:created>
  <dcterms:modified xsi:type="dcterms:W3CDTF">2024-01-23T00:22:40Z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