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6"/>
  </p:notesMasterIdLst>
  <p:sldIdLst>
    <p:sldId id="256" r:id="rId5"/>
    <p:sldId id="275" r:id="rId6"/>
    <p:sldId id="264" r:id="rId7"/>
    <p:sldId id="261" r:id="rId8"/>
    <p:sldId id="257" r:id="rId9"/>
    <p:sldId id="258" r:id="rId10"/>
    <p:sldId id="262" r:id="rId11"/>
    <p:sldId id="276" r:id="rId12"/>
    <p:sldId id="263" r:id="rId13"/>
    <p:sldId id="277" r:id="rId14"/>
    <p:sldId id="265" r:id="rId15"/>
    <p:sldId id="266" r:id="rId16"/>
    <p:sldId id="267" r:id="rId17"/>
    <p:sldId id="268" r:id="rId18"/>
    <p:sldId id="269" r:id="rId19"/>
    <p:sldId id="270" r:id="rId20"/>
    <p:sldId id="271" r:id="rId21"/>
    <p:sldId id="272" r:id="rId22"/>
    <p:sldId id="273" r:id="rId23"/>
    <p:sldId id="274" r:id="rId24"/>
    <p:sldId id="30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1591C4-ED91-464A-FF66-1912C3D80D9A}" v="43" dt="2024-01-17T01:27:29.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12" d="100"/>
          <a:sy n="112" d="100"/>
        </p:scale>
        <p:origin x="78" y="4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136856-1C01-474B-B849-06863A182F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4E2941F-0F0C-43AE-B0B6-576A9D15392B}">
      <dgm:prSet/>
      <dgm:spPr/>
      <dgm:t>
        <a:bodyPr/>
        <a:lstStyle/>
        <a:p>
          <a:r>
            <a:rPr lang="en-US" b="1"/>
            <a:t>measure of variability</a:t>
          </a:r>
          <a:r>
            <a:rPr lang="en-US"/>
            <a:t> – a measure that indicates how dispersed or varied data values are in a data set</a:t>
          </a:r>
        </a:p>
      </dgm:t>
    </dgm:pt>
    <dgm:pt modelId="{86B9296D-5AAB-4569-9599-DF938C163FD4}" type="parTrans" cxnId="{94972892-E244-4068-9F9A-C98DAB54F3BF}">
      <dgm:prSet/>
      <dgm:spPr/>
      <dgm:t>
        <a:bodyPr/>
        <a:lstStyle/>
        <a:p>
          <a:endParaRPr lang="en-US"/>
        </a:p>
      </dgm:t>
    </dgm:pt>
    <dgm:pt modelId="{E3A98FD8-B628-4EC2-8212-0A32144578E5}" type="sibTrans" cxnId="{94972892-E244-4068-9F9A-C98DAB54F3BF}">
      <dgm:prSet/>
      <dgm:spPr/>
      <dgm:t>
        <a:bodyPr/>
        <a:lstStyle/>
        <a:p>
          <a:endParaRPr lang="en-US"/>
        </a:p>
      </dgm:t>
    </dgm:pt>
    <dgm:pt modelId="{5DE45993-676F-46DE-84C1-2FCCA5BED6EC}">
      <dgm:prSet/>
      <dgm:spPr/>
      <dgm:t>
        <a:bodyPr/>
        <a:lstStyle/>
        <a:p>
          <a:r>
            <a:rPr lang="en-US" b="1"/>
            <a:t>quantitative data set</a:t>
          </a:r>
          <a:r>
            <a:rPr lang="en-US"/>
            <a:t> – a data set with numerical data values</a:t>
          </a:r>
        </a:p>
      </dgm:t>
    </dgm:pt>
    <dgm:pt modelId="{D092CC81-5C50-4C3D-B49B-39ED210F18ED}" type="parTrans" cxnId="{DE9BCBA4-FABF-4642-BBB3-0D5D369D9DA3}">
      <dgm:prSet/>
      <dgm:spPr/>
      <dgm:t>
        <a:bodyPr/>
        <a:lstStyle/>
        <a:p>
          <a:endParaRPr lang="en-US"/>
        </a:p>
      </dgm:t>
    </dgm:pt>
    <dgm:pt modelId="{55757F7A-5527-41F1-8D6C-2195EA92CD02}" type="sibTrans" cxnId="{DE9BCBA4-FABF-4642-BBB3-0D5D369D9DA3}">
      <dgm:prSet/>
      <dgm:spPr/>
      <dgm:t>
        <a:bodyPr/>
        <a:lstStyle/>
        <a:p>
          <a:endParaRPr lang="en-US"/>
        </a:p>
      </dgm:t>
    </dgm:pt>
    <dgm:pt modelId="{89A52F54-F848-4E4E-A3A1-48FDE47FD612}">
      <dgm:prSet/>
      <dgm:spPr/>
      <dgm:t>
        <a:bodyPr/>
        <a:lstStyle/>
        <a:p>
          <a:r>
            <a:rPr lang="en-US" b="1"/>
            <a:t>range</a:t>
          </a:r>
          <a:r>
            <a:rPr lang="en-US"/>
            <a:t> – the difference between the largest and smallest data values</a:t>
          </a:r>
        </a:p>
      </dgm:t>
    </dgm:pt>
    <dgm:pt modelId="{6B50695F-0C01-407A-8931-0BB4FFF087C2}" type="parTrans" cxnId="{39AB6065-9425-449F-97C7-A09A8BD298BB}">
      <dgm:prSet/>
      <dgm:spPr/>
      <dgm:t>
        <a:bodyPr/>
        <a:lstStyle/>
        <a:p>
          <a:endParaRPr lang="en-US"/>
        </a:p>
      </dgm:t>
    </dgm:pt>
    <dgm:pt modelId="{AFBDCEBB-7FEB-4B44-978C-C6D75772147F}" type="sibTrans" cxnId="{39AB6065-9425-449F-97C7-A09A8BD298BB}">
      <dgm:prSet/>
      <dgm:spPr/>
      <dgm:t>
        <a:bodyPr/>
        <a:lstStyle/>
        <a:p>
          <a:endParaRPr lang="en-US"/>
        </a:p>
      </dgm:t>
    </dgm:pt>
    <dgm:pt modelId="{1B02183B-6F94-4974-BE1D-C95264C8051C}" type="pres">
      <dgm:prSet presAssocID="{68136856-1C01-474B-B849-06863A182F3F}" presName="vert0" presStyleCnt="0">
        <dgm:presLayoutVars>
          <dgm:dir/>
          <dgm:animOne val="branch"/>
          <dgm:animLvl val="lvl"/>
        </dgm:presLayoutVars>
      </dgm:prSet>
      <dgm:spPr/>
    </dgm:pt>
    <dgm:pt modelId="{377FDEAD-780A-4D5D-AFB6-23652D783E81}" type="pres">
      <dgm:prSet presAssocID="{74E2941F-0F0C-43AE-B0B6-576A9D15392B}" presName="thickLine" presStyleLbl="alignNode1" presStyleIdx="0" presStyleCnt="3"/>
      <dgm:spPr/>
    </dgm:pt>
    <dgm:pt modelId="{36DA73AB-1E76-4C78-AE55-CF5DFD495CB3}" type="pres">
      <dgm:prSet presAssocID="{74E2941F-0F0C-43AE-B0B6-576A9D15392B}" presName="horz1" presStyleCnt="0"/>
      <dgm:spPr/>
    </dgm:pt>
    <dgm:pt modelId="{C553A0BC-7678-4D78-8503-8C7245CD8445}" type="pres">
      <dgm:prSet presAssocID="{74E2941F-0F0C-43AE-B0B6-576A9D15392B}" presName="tx1" presStyleLbl="revTx" presStyleIdx="0" presStyleCnt="3"/>
      <dgm:spPr/>
    </dgm:pt>
    <dgm:pt modelId="{6D946003-18CC-4012-AFD4-27C4BE3CD824}" type="pres">
      <dgm:prSet presAssocID="{74E2941F-0F0C-43AE-B0B6-576A9D15392B}" presName="vert1" presStyleCnt="0"/>
      <dgm:spPr/>
    </dgm:pt>
    <dgm:pt modelId="{280A0602-F406-4AEE-AC7E-98ADB417F535}" type="pres">
      <dgm:prSet presAssocID="{5DE45993-676F-46DE-84C1-2FCCA5BED6EC}" presName="thickLine" presStyleLbl="alignNode1" presStyleIdx="1" presStyleCnt="3"/>
      <dgm:spPr/>
    </dgm:pt>
    <dgm:pt modelId="{28CA2601-FFF3-4C7A-B63A-BE0D8FB894A2}" type="pres">
      <dgm:prSet presAssocID="{5DE45993-676F-46DE-84C1-2FCCA5BED6EC}" presName="horz1" presStyleCnt="0"/>
      <dgm:spPr/>
    </dgm:pt>
    <dgm:pt modelId="{0EFD554B-4095-40A6-887F-0572F803BF99}" type="pres">
      <dgm:prSet presAssocID="{5DE45993-676F-46DE-84C1-2FCCA5BED6EC}" presName="tx1" presStyleLbl="revTx" presStyleIdx="1" presStyleCnt="3"/>
      <dgm:spPr/>
    </dgm:pt>
    <dgm:pt modelId="{9EACCAD8-AC16-4FF2-BB53-C313746D665B}" type="pres">
      <dgm:prSet presAssocID="{5DE45993-676F-46DE-84C1-2FCCA5BED6EC}" presName="vert1" presStyleCnt="0"/>
      <dgm:spPr/>
    </dgm:pt>
    <dgm:pt modelId="{AF170705-254C-4E02-92D2-00647C25500B}" type="pres">
      <dgm:prSet presAssocID="{89A52F54-F848-4E4E-A3A1-48FDE47FD612}" presName="thickLine" presStyleLbl="alignNode1" presStyleIdx="2" presStyleCnt="3"/>
      <dgm:spPr/>
    </dgm:pt>
    <dgm:pt modelId="{9389B511-38EB-4746-9636-41C02259296E}" type="pres">
      <dgm:prSet presAssocID="{89A52F54-F848-4E4E-A3A1-48FDE47FD612}" presName="horz1" presStyleCnt="0"/>
      <dgm:spPr/>
    </dgm:pt>
    <dgm:pt modelId="{AEA6DA15-7800-4B14-8801-0F658F63EA93}" type="pres">
      <dgm:prSet presAssocID="{89A52F54-F848-4E4E-A3A1-48FDE47FD612}" presName="tx1" presStyleLbl="revTx" presStyleIdx="2" presStyleCnt="3"/>
      <dgm:spPr/>
    </dgm:pt>
    <dgm:pt modelId="{29BFF23D-0A96-453C-884C-D153E2C49272}" type="pres">
      <dgm:prSet presAssocID="{89A52F54-F848-4E4E-A3A1-48FDE47FD612}" presName="vert1" presStyleCnt="0"/>
      <dgm:spPr/>
    </dgm:pt>
  </dgm:ptLst>
  <dgm:cxnLst>
    <dgm:cxn modelId="{AABE941E-14AC-4BF5-9A01-A75EB9A17F15}" type="presOf" srcId="{5DE45993-676F-46DE-84C1-2FCCA5BED6EC}" destId="{0EFD554B-4095-40A6-887F-0572F803BF99}" srcOrd="0" destOrd="0" presId="urn:microsoft.com/office/officeart/2008/layout/LinedList"/>
    <dgm:cxn modelId="{1D646428-4163-462C-8A4B-41624DF4A121}" type="presOf" srcId="{74E2941F-0F0C-43AE-B0B6-576A9D15392B}" destId="{C553A0BC-7678-4D78-8503-8C7245CD8445}" srcOrd="0" destOrd="0" presId="urn:microsoft.com/office/officeart/2008/layout/LinedList"/>
    <dgm:cxn modelId="{39AB6065-9425-449F-97C7-A09A8BD298BB}" srcId="{68136856-1C01-474B-B849-06863A182F3F}" destId="{89A52F54-F848-4E4E-A3A1-48FDE47FD612}" srcOrd="2" destOrd="0" parTransId="{6B50695F-0C01-407A-8931-0BB4FFF087C2}" sibTransId="{AFBDCEBB-7FEB-4B44-978C-C6D75772147F}"/>
    <dgm:cxn modelId="{C905B44E-078F-40C5-B610-0604525AC27C}" type="presOf" srcId="{68136856-1C01-474B-B849-06863A182F3F}" destId="{1B02183B-6F94-4974-BE1D-C95264C8051C}" srcOrd="0" destOrd="0" presId="urn:microsoft.com/office/officeart/2008/layout/LinedList"/>
    <dgm:cxn modelId="{94972892-E244-4068-9F9A-C98DAB54F3BF}" srcId="{68136856-1C01-474B-B849-06863A182F3F}" destId="{74E2941F-0F0C-43AE-B0B6-576A9D15392B}" srcOrd="0" destOrd="0" parTransId="{86B9296D-5AAB-4569-9599-DF938C163FD4}" sibTransId="{E3A98FD8-B628-4EC2-8212-0A32144578E5}"/>
    <dgm:cxn modelId="{DE9BCBA4-FABF-4642-BBB3-0D5D369D9DA3}" srcId="{68136856-1C01-474B-B849-06863A182F3F}" destId="{5DE45993-676F-46DE-84C1-2FCCA5BED6EC}" srcOrd="1" destOrd="0" parTransId="{D092CC81-5C50-4C3D-B49B-39ED210F18ED}" sibTransId="{55757F7A-5527-41F1-8D6C-2195EA92CD02}"/>
    <dgm:cxn modelId="{4B86E4C5-C3DC-4BEE-A9A1-FB5AF8670C8F}" type="presOf" srcId="{89A52F54-F848-4E4E-A3A1-48FDE47FD612}" destId="{AEA6DA15-7800-4B14-8801-0F658F63EA93}" srcOrd="0" destOrd="0" presId="urn:microsoft.com/office/officeart/2008/layout/LinedList"/>
    <dgm:cxn modelId="{B686C8EC-04D9-4767-8AF0-1F1A541E318E}" type="presParOf" srcId="{1B02183B-6F94-4974-BE1D-C95264C8051C}" destId="{377FDEAD-780A-4D5D-AFB6-23652D783E81}" srcOrd="0" destOrd="0" presId="urn:microsoft.com/office/officeart/2008/layout/LinedList"/>
    <dgm:cxn modelId="{01F11EED-1B39-4708-938E-5ACA8BE12E6C}" type="presParOf" srcId="{1B02183B-6F94-4974-BE1D-C95264C8051C}" destId="{36DA73AB-1E76-4C78-AE55-CF5DFD495CB3}" srcOrd="1" destOrd="0" presId="urn:microsoft.com/office/officeart/2008/layout/LinedList"/>
    <dgm:cxn modelId="{951A3553-80E3-4D85-9E27-280EB7C670CC}" type="presParOf" srcId="{36DA73AB-1E76-4C78-AE55-CF5DFD495CB3}" destId="{C553A0BC-7678-4D78-8503-8C7245CD8445}" srcOrd="0" destOrd="0" presId="urn:microsoft.com/office/officeart/2008/layout/LinedList"/>
    <dgm:cxn modelId="{F0A4E05E-6678-4D06-B677-65D0E89C5983}" type="presParOf" srcId="{36DA73AB-1E76-4C78-AE55-CF5DFD495CB3}" destId="{6D946003-18CC-4012-AFD4-27C4BE3CD824}" srcOrd="1" destOrd="0" presId="urn:microsoft.com/office/officeart/2008/layout/LinedList"/>
    <dgm:cxn modelId="{D4AA3764-550D-485C-9B2A-8EBE47D999A7}" type="presParOf" srcId="{1B02183B-6F94-4974-BE1D-C95264C8051C}" destId="{280A0602-F406-4AEE-AC7E-98ADB417F535}" srcOrd="2" destOrd="0" presId="urn:microsoft.com/office/officeart/2008/layout/LinedList"/>
    <dgm:cxn modelId="{32F9AE75-233F-474B-BBA4-80C34355ECC8}" type="presParOf" srcId="{1B02183B-6F94-4974-BE1D-C95264C8051C}" destId="{28CA2601-FFF3-4C7A-B63A-BE0D8FB894A2}" srcOrd="3" destOrd="0" presId="urn:microsoft.com/office/officeart/2008/layout/LinedList"/>
    <dgm:cxn modelId="{CF276CB8-CCCA-4CFF-811D-D2C5F4AA4B3B}" type="presParOf" srcId="{28CA2601-FFF3-4C7A-B63A-BE0D8FB894A2}" destId="{0EFD554B-4095-40A6-887F-0572F803BF99}" srcOrd="0" destOrd="0" presId="urn:microsoft.com/office/officeart/2008/layout/LinedList"/>
    <dgm:cxn modelId="{AD94B23F-9D5A-4AB0-9B47-DEA538E6088C}" type="presParOf" srcId="{28CA2601-FFF3-4C7A-B63A-BE0D8FB894A2}" destId="{9EACCAD8-AC16-4FF2-BB53-C313746D665B}" srcOrd="1" destOrd="0" presId="urn:microsoft.com/office/officeart/2008/layout/LinedList"/>
    <dgm:cxn modelId="{0346054A-65B5-4693-A779-183CA32909E4}" type="presParOf" srcId="{1B02183B-6F94-4974-BE1D-C95264C8051C}" destId="{AF170705-254C-4E02-92D2-00647C25500B}" srcOrd="4" destOrd="0" presId="urn:microsoft.com/office/officeart/2008/layout/LinedList"/>
    <dgm:cxn modelId="{C745691D-DC22-498C-BF02-DC8FDCEAEA18}" type="presParOf" srcId="{1B02183B-6F94-4974-BE1D-C95264C8051C}" destId="{9389B511-38EB-4746-9636-41C02259296E}" srcOrd="5" destOrd="0" presId="urn:microsoft.com/office/officeart/2008/layout/LinedList"/>
    <dgm:cxn modelId="{A5F3CFA9-E29E-4B30-A9E4-A3F6AD76FC0D}" type="presParOf" srcId="{9389B511-38EB-4746-9636-41C02259296E}" destId="{AEA6DA15-7800-4B14-8801-0F658F63EA93}" srcOrd="0" destOrd="0" presId="urn:microsoft.com/office/officeart/2008/layout/LinedList"/>
    <dgm:cxn modelId="{FE8645A4-4B6C-4C62-85EC-3276A27620D9}" type="presParOf" srcId="{9389B511-38EB-4746-9636-41C02259296E}" destId="{29BFF23D-0A96-453C-884C-D153E2C4927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136856-1C01-474B-B849-06863A182F3F}"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US"/>
        </a:p>
      </dgm:t>
    </dgm:pt>
    <dgm:pt modelId="{74E2941F-0F0C-43AE-B0B6-576A9D15392B}">
      <dgm:prSet custT="1"/>
      <dgm:spPr/>
      <dgm:t>
        <a:bodyPr/>
        <a:lstStyle/>
        <a:p>
          <a:pPr rtl="0"/>
          <a:r>
            <a:rPr lang="en-US" sz="2800" b="1">
              <a:latin typeface="+mn-lt"/>
            </a:rPr>
            <a:t>parameter</a:t>
          </a:r>
          <a:r>
            <a:rPr lang="en-US" sz="2800">
              <a:latin typeface="+mn-lt"/>
            </a:rPr>
            <a:t> – a number that describes a characteristic of a whole population</a:t>
          </a:r>
        </a:p>
      </dgm:t>
    </dgm:pt>
    <dgm:pt modelId="{86B9296D-5AAB-4569-9599-DF938C163FD4}" type="parTrans" cxnId="{94972892-E244-4068-9F9A-C98DAB54F3BF}">
      <dgm:prSet/>
      <dgm:spPr/>
      <dgm:t>
        <a:bodyPr/>
        <a:lstStyle/>
        <a:p>
          <a:endParaRPr lang="en-US" sz="2800">
            <a:latin typeface="+mn-lt"/>
          </a:endParaRPr>
        </a:p>
      </dgm:t>
    </dgm:pt>
    <dgm:pt modelId="{E3A98FD8-B628-4EC2-8212-0A32144578E5}" type="sibTrans" cxnId="{94972892-E244-4068-9F9A-C98DAB54F3BF}">
      <dgm:prSet/>
      <dgm:spPr/>
      <dgm:t>
        <a:bodyPr/>
        <a:lstStyle/>
        <a:p>
          <a:endParaRPr lang="en-US" sz="2800">
            <a:latin typeface="+mn-lt"/>
          </a:endParaRPr>
        </a:p>
      </dgm:t>
    </dgm:pt>
    <dgm:pt modelId="{5DE45993-676F-46DE-84C1-2FCCA5BED6EC}">
      <dgm:prSet custT="1"/>
      <dgm:spPr/>
      <dgm:t>
        <a:bodyPr/>
        <a:lstStyle/>
        <a:p>
          <a:pPr rtl="0"/>
          <a:r>
            <a:rPr lang="en-US" sz="2800" b="1" dirty="0">
              <a:latin typeface="+mn-lt"/>
            </a:rPr>
            <a:t>statistic</a:t>
          </a:r>
          <a:r>
            <a:rPr lang="en-US" sz="2800" dirty="0">
              <a:latin typeface="+mn-lt"/>
            </a:rPr>
            <a:t> – a </a:t>
          </a:r>
          <a:r>
            <a:rPr lang="en-US" sz="2800" dirty="0">
              <a:latin typeface="+mn-lt"/>
              <a:cs typeface="Calibri"/>
            </a:rPr>
            <a:t>number that describes a characteristic of a sample</a:t>
          </a:r>
        </a:p>
      </dgm:t>
    </dgm:pt>
    <dgm:pt modelId="{D092CC81-5C50-4C3D-B49B-39ED210F18ED}" type="parTrans" cxnId="{DE9BCBA4-FABF-4642-BBB3-0D5D369D9DA3}">
      <dgm:prSet/>
      <dgm:spPr/>
      <dgm:t>
        <a:bodyPr/>
        <a:lstStyle/>
        <a:p>
          <a:endParaRPr lang="en-US" sz="2800">
            <a:latin typeface="+mn-lt"/>
          </a:endParaRPr>
        </a:p>
      </dgm:t>
    </dgm:pt>
    <dgm:pt modelId="{55757F7A-5527-41F1-8D6C-2195EA92CD02}" type="sibTrans" cxnId="{DE9BCBA4-FABF-4642-BBB3-0D5D369D9DA3}">
      <dgm:prSet/>
      <dgm:spPr/>
      <dgm:t>
        <a:bodyPr/>
        <a:lstStyle/>
        <a:p>
          <a:endParaRPr lang="en-US" sz="2800">
            <a:latin typeface="+mn-lt"/>
          </a:endParaRPr>
        </a:p>
      </dgm:t>
    </dgm:pt>
    <dgm:pt modelId="{5D0F51E7-AED6-4BA3-B090-C41E9B473E39}" type="pres">
      <dgm:prSet presAssocID="{68136856-1C01-474B-B849-06863A182F3F}" presName="vert0" presStyleCnt="0">
        <dgm:presLayoutVars>
          <dgm:dir/>
          <dgm:animOne val="branch"/>
          <dgm:animLvl val="lvl"/>
        </dgm:presLayoutVars>
      </dgm:prSet>
      <dgm:spPr/>
    </dgm:pt>
    <dgm:pt modelId="{FEFCF441-E908-4E4D-9098-1D983A30B7B4}" type="pres">
      <dgm:prSet presAssocID="{74E2941F-0F0C-43AE-B0B6-576A9D15392B}" presName="thickLine" presStyleLbl="alignNode1" presStyleIdx="0" presStyleCnt="2"/>
      <dgm:spPr/>
    </dgm:pt>
    <dgm:pt modelId="{A7660FCE-A8F0-4405-A32B-323923D3F8A5}" type="pres">
      <dgm:prSet presAssocID="{74E2941F-0F0C-43AE-B0B6-576A9D15392B}" presName="horz1" presStyleCnt="0"/>
      <dgm:spPr/>
    </dgm:pt>
    <dgm:pt modelId="{7888B364-2BB0-4122-8AB3-A4309C733AB1}" type="pres">
      <dgm:prSet presAssocID="{74E2941F-0F0C-43AE-B0B6-576A9D15392B}" presName="tx1" presStyleLbl="revTx" presStyleIdx="0" presStyleCnt="2"/>
      <dgm:spPr/>
    </dgm:pt>
    <dgm:pt modelId="{791E8DF0-E6F4-4C14-8CAD-7D4C1FD695D3}" type="pres">
      <dgm:prSet presAssocID="{74E2941F-0F0C-43AE-B0B6-576A9D15392B}" presName="vert1" presStyleCnt="0"/>
      <dgm:spPr/>
    </dgm:pt>
    <dgm:pt modelId="{F6506D41-7CA5-4BDA-8C33-D4F28468332C}" type="pres">
      <dgm:prSet presAssocID="{5DE45993-676F-46DE-84C1-2FCCA5BED6EC}" presName="thickLine" presStyleLbl="alignNode1" presStyleIdx="1" presStyleCnt="2"/>
      <dgm:spPr/>
    </dgm:pt>
    <dgm:pt modelId="{26221A27-1C51-4687-91C9-99CD8E05FD82}" type="pres">
      <dgm:prSet presAssocID="{5DE45993-676F-46DE-84C1-2FCCA5BED6EC}" presName="horz1" presStyleCnt="0"/>
      <dgm:spPr/>
    </dgm:pt>
    <dgm:pt modelId="{43B50C1F-78B4-457D-BFBD-00AAAC880822}" type="pres">
      <dgm:prSet presAssocID="{5DE45993-676F-46DE-84C1-2FCCA5BED6EC}" presName="tx1" presStyleLbl="revTx" presStyleIdx="1" presStyleCnt="2"/>
      <dgm:spPr/>
    </dgm:pt>
    <dgm:pt modelId="{09C135FC-4E52-48BF-9B9C-619A4A5D4192}" type="pres">
      <dgm:prSet presAssocID="{5DE45993-676F-46DE-84C1-2FCCA5BED6EC}" presName="vert1" presStyleCnt="0"/>
      <dgm:spPr/>
    </dgm:pt>
  </dgm:ptLst>
  <dgm:cxnLst>
    <dgm:cxn modelId="{B5B5CC0F-F69A-4BA9-A378-59791625B058}" type="presOf" srcId="{74E2941F-0F0C-43AE-B0B6-576A9D15392B}" destId="{7888B364-2BB0-4122-8AB3-A4309C733AB1}" srcOrd="0" destOrd="0" presId="urn:microsoft.com/office/officeart/2008/layout/LinedList"/>
    <dgm:cxn modelId="{1E58EB2C-12C7-408E-AF4A-952F53A09FF7}" type="presOf" srcId="{68136856-1C01-474B-B849-06863A182F3F}" destId="{5D0F51E7-AED6-4BA3-B090-C41E9B473E39}" srcOrd="0" destOrd="0" presId="urn:microsoft.com/office/officeart/2008/layout/LinedList"/>
    <dgm:cxn modelId="{94972892-E244-4068-9F9A-C98DAB54F3BF}" srcId="{68136856-1C01-474B-B849-06863A182F3F}" destId="{74E2941F-0F0C-43AE-B0B6-576A9D15392B}" srcOrd="0" destOrd="0" parTransId="{86B9296D-5AAB-4569-9599-DF938C163FD4}" sibTransId="{E3A98FD8-B628-4EC2-8212-0A32144578E5}"/>
    <dgm:cxn modelId="{DE9BCBA4-FABF-4642-BBB3-0D5D369D9DA3}" srcId="{68136856-1C01-474B-B849-06863A182F3F}" destId="{5DE45993-676F-46DE-84C1-2FCCA5BED6EC}" srcOrd="1" destOrd="0" parTransId="{D092CC81-5C50-4C3D-B49B-39ED210F18ED}" sibTransId="{55757F7A-5527-41F1-8D6C-2195EA92CD02}"/>
    <dgm:cxn modelId="{EF59EFAC-7502-42CD-A0E2-6D8C7D357B1D}" type="presOf" srcId="{5DE45993-676F-46DE-84C1-2FCCA5BED6EC}" destId="{43B50C1F-78B4-457D-BFBD-00AAAC880822}" srcOrd="0" destOrd="0" presId="urn:microsoft.com/office/officeart/2008/layout/LinedList"/>
    <dgm:cxn modelId="{7330DE0B-7C91-47F8-A62F-886E78E5BB4F}" type="presParOf" srcId="{5D0F51E7-AED6-4BA3-B090-C41E9B473E39}" destId="{FEFCF441-E908-4E4D-9098-1D983A30B7B4}" srcOrd="0" destOrd="0" presId="urn:microsoft.com/office/officeart/2008/layout/LinedList"/>
    <dgm:cxn modelId="{03BD9ADB-AA68-408D-A0AB-58471EA1C191}" type="presParOf" srcId="{5D0F51E7-AED6-4BA3-B090-C41E9B473E39}" destId="{A7660FCE-A8F0-4405-A32B-323923D3F8A5}" srcOrd="1" destOrd="0" presId="urn:microsoft.com/office/officeart/2008/layout/LinedList"/>
    <dgm:cxn modelId="{1A467741-D155-4393-B497-8098795132E9}" type="presParOf" srcId="{A7660FCE-A8F0-4405-A32B-323923D3F8A5}" destId="{7888B364-2BB0-4122-8AB3-A4309C733AB1}" srcOrd="0" destOrd="0" presId="urn:microsoft.com/office/officeart/2008/layout/LinedList"/>
    <dgm:cxn modelId="{E1742834-312D-495E-AC84-9FDA70853B15}" type="presParOf" srcId="{A7660FCE-A8F0-4405-A32B-323923D3F8A5}" destId="{791E8DF0-E6F4-4C14-8CAD-7D4C1FD695D3}" srcOrd="1" destOrd="0" presId="urn:microsoft.com/office/officeart/2008/layout/LinedList"/>
    <dgm:cxn modelId="{66C3BFD6-B57F-4134-9D2F-6A4F49134A6C}" type="presParOf" srcId="{5D0F51E7-AED6-4BA3-B090-C41E9B473E39}" destId="{F6506D41-7CA5-4BDA-8C33-D4F28468332C}" srcOrd="2" destOrd="0" presId="urn:microsoft.com/office/officeart/2008/layout/LinedList"/>
    <dgm:cxn modelId="{FDAF5EE6-131C-4130-AE04-F09DB196232C}" type="presParOf" srcId="{5D0F51E7-AED6-4BA3-B090-C41E9B473E39}" destId="{26221A27-1C51-4687-91C9-99CD8E05FD82}" srcOrd="3" destOrd="0" presId="urn:microsoft.com/office/officeart/2008/layout/LinedList"/>
    <dgm:cxn modelId="{7B34954B-805A-44AC-A5CA-04AD006AF6BB}" type="presParOf" srcId="{26221A27-1C51-4687-91C9-99CD8E05FD82}" destId="{43B50C1F-78B4-457D-BFBD-00AAAC880822}" srcOrd="0" destOrd="0" presId="urn:microsoft.com/office/officeart/2008/layout/LinedList"/>
    <dgm:cxn modelId="{1324C2A8-32E3-4ACC-A421-2E3FE9D50653}" type="presParOf" srcId="{26221A27-1C51-4687-91C9-99CD8E05FD82}" destId="{09C135FC-4E52-48BF-9B9C-619A4A5D419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FDEAD-780A-4D5D-AFB6-23652D783E81}">
      <dsp:nvSpPr>
        <dsp:cNvPr id="0" name=""/>
        <dsp:cNvSpPr/>
      </dsp:nvSpPr>
      <dsp:spPr>
        <a:xfrm>
          <a:off x="0" y="212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53A0BC-7678-4D78-8503-8C7245CD8445}">
      <dsp:nvSpPr>
        <dsp:cNvPr id="0" name=""/>
        <dsp:cNvSpPr/>
      </dsp:nvSpPr>
      <dsp:spPr>
        <a:xfrm>
          <a:off x="0" y="2124"/>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t>measure of variability</a:t>
          </a:r>
          <a:r>
            <a:rPr lang="en-US" sz="2700" kern="1200"/>
            <a:t> – a measure that indicates how dispersed or varied data values are in a data set</a:t>
          </a:r>
        </a:p>
      </dsp:txBody>
      <dsp:txXfrm>
        <a:off x="0" y="2124"/>
        <a:ext cx="5181600" cy="1449029"/>
      </dsp:txXfrm>
    </dsp:sp>
    <dsp:sp modelId="{280A0602-F406-4AEE-AC7E-98ADB417F535}">
      <dsp:nvSpPr>
        <dsp:cNvPr id="0" name=""/>
        <dsp:cNvSpPr/>
      </dsp:nvSpPr>
      <dsp:spPr>
        <a:xfrm>
          <a:off x="0" y="145115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FD554B-4095-40A6-887F-0572F803BF99}">
      <dsp:nvSpPr>
        <dsp:cNvPr id="0" name=""/>
        <dsp:cNvSpPr/>
      </dsp:nvSpPr>
      <dsp:spPr>
        <a:xfrm>
          <a:off x="0" y="1451154"/>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t>quantitative data set</a:t>
          </a:r>
          <a:r>
            <a:rPr lang="en-US" sz="2700" kern="1200"/>
            <a:t> – a data set with numerical data values</a:t>
          </a:r>
        </a:p>
      </dsp:txBody>
      <dsp:txXfrm>
        <a:off x="0" y="1451154"/>
        <a:ext cx="5181600" cy="1449029"/>
      </dsp:txXfrm>
    </dsp:sp>
    <dsp:sp modelId="{AF170705-254C-4E02-92D2-00647C25500B}">
      <dsp:nvSpPr>
        <dsp:cNvPr id="0" name=""/>
        <dsp:cNvSpPr/>
      </dsp:nvSpPr>
      <dsp:spPr>
        <a:xfrm>
          <a:off x="0" y="2900183"/>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A6DA15-7800-4B14-8801-0F658F63EA93}">
      <dsp:nvSpPr>
        <dsp:cNvPr id="0" name=""/>
        <dsp:cNvSpPr/>
      </dsp:nvSpPr>
      <dsp:spPr>
        <a:xfrm>
          <a:off x="0" y="2900183"/>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t>range</a:t>
          </a:r>
          <a:r>
            <a:rPr lang="en-US" sz="2700" kern="1200"/>
            <a:t> – the difference between the largest and smallest data values</a:t>
          </a:r>
        </a:p>
      </dsp:txBody>
      <dsp:txXfrm>
        <a:off x="0" y="2900183"/>
        <a:ext cx="5181600" cy="1449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FCF441-E908-4E4D-9098-1D983A30B7B4}">
      <dsp:nvSpPr>
        <dsp:cNvPr id="0" name=""/>
        <dsp:cNvSpPr/>
      </dsp:nvSpPr>
      <dsp:spPr>
        <a:xfrm>
          <a:off x="0" y="0"/>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888B364-2BB0-4122-8AB3-A4309C733AB1}">
      <dsp:nvSpPr>
        <dsp:cNvPr id="0" name=""/>
        <dsp:cNvSpPr/>
      </dsp:nvSpPr>
      <dsp:spPr>
        <a:xfrm>
          <a:off x="0" y="0"/>
          <a:ext cx="5181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b="1" kern="1200">
              <a:latin typeface="+mn-lt"/>
            </a:rPr>
            <a:t>parameter</a:t>
          </a:r>
          <a:r>
            <a:rPr lang="en-US" sz="2800" kern="1200">
              <a:latin typeface="+mn-lt"/>
            </a:rPr>
            <a:t> – a number that describes a characteristic of a whole population</a:t>
          </a:r>
        </a:p>
      </dsp:txBody>
      <dsp:txXfrm>
        <a:off x="0" y="0"/>
        <a:ext cx="5181600" cy="2175669"/>
      </dsp:txXfrm>
    </dsp:sp>
    <dsp:sp modelId="{F6506D41-7CA5-4BDA-8C33-D4F28468332C}">
      <dsp:nvSpPr>
        <dsp:cNvPr id="0" name=""/>
        <dsp:cNvSpPr/>
      </dsp:nvSpPr>
      <dsp:spPr>
        <a:xfrm>
          <a:off x="0" y="2175669"/>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3B50C1F-78B4-457D-BFBD-00AAAC880822}">
      <dsp:nvSpPr>
        <dsp:cNvPr id="0" name=""/>
        <dsp:cNvSpPr/>
      </dsp:nvSpPr>
      <dsp:spPr>
        <a:xfrm>
          <a:off x="0" y="2175669"/>
          <a:ext cx="5181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b="1" kern="1200" dirty="0">
              <a:latin typeface="+mn-lt"/>
            </a:rPr>
            <a:t>statistic</a:t>
          </a:r>
          <a:r>
            <a:rPr lang="en-US" sz="2800" kern="1200" dirty="0">
              <a:latin typeface="+mn-lt"/>
            </a:rPr>
            <a:t> – a </a:t>
          </a:r>
          <a:r>
            <a:rPr lang="en-US" sz="2800" kern="1200" dirty="0">
              <a:latin typeface="+mn-lt"/>
              <a:cs typeface="Calibri"/>
            </a:rPr>
            <a:t>number that describes a characteristic of a sample</a:t>
          </a:r>
        </a:p>
      </dsp:txBody>
      <dsp:txXfrm>
        <a:off x="0" y="2175669"/>
        <a:ext cx="5181600" cy="21756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207C9-589D-436E-BE5B-B9C6E0D57EA2}" type="datetimeFigureOut">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EF77E5-0788-4F0E-9403-00B622080B55}" type="slidenum">
              <a:t>‹#›</a:t>
            </a:fld>
            <a:endParaRPr lang="en-US"/>
          </a:p>
        </p:txBody>
      </p:sp>
    </p:spTree>
    <p:extLst>
      <p:ext uri="{BB962C8B-B14F-4D97-AF65-F5344CB8AC3E}">
        <p14:creationId xmlns:p14="http://schemas.microsoft.com/office/powerpoint/2010/main" val="3284540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day! Today, we will learn how to determine the range of a quantitative data set. The range is the difference between the largest and the smallest numbers in a data set. In this presentation, we will take a closer look at how to calculate the range of data sets presented in line graphs and bar charts.</a:t>
            </a:r>
          </a:p>
        </p:txBody>
      </p:sp>
      <p:sp>
        <p:nvSpPr>
          <p:cNvPr id="4" name="Slide Number Placeholder 3"/>
          <p:cNvSpPr>
            <a:spLocks noGrp="1"/>
          </p:cNvSpPr>
          <p:nvPr>
            <p:ph type="sldNum" sz="quarter" idx="5"/>
          </p:nvPr>
        </p:nvSpPr>
        <p:spPr/>
        <p:txBody>
          <a:bodyPr/>
          <a:lstStyle/>
          <a:p>
            <a:fld id="{B87B7345-297E-488F-98EC-D37018B46F33}" type="slidenum">
              <a:t>1</a:t>
            </a:fld>
            <a:endParaRPr lang="en-US"/>
          </a:p>
        </p:txBody>
      </p:sp>
    </p:spTree>
    <p:extLst>
      <p:ext uri="{BB962C8B-B14F-4D97-AF65-F5344CB8AC3E}">
        <p14:creationId xmlns:p14="http://schemas.microsoft.com/office/powerpoint/2010/main" val="2994579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Comparing two populations can help us understand how they differ in a certain characteristic. We can use random samples to draw comparative inferences. The random samples should be representative of the population. We can use measures of variability to compare the spread of data in the two populations. If the spread of data in two populations is similar, we can make informal comparative inferences about the two populations.</a:t>
            </a:r>
          </a:p>
        </p:txBody>
      </p:sp>
      <p:sp>
        <p:nvSpPr>
          <p:cNvPr id="4" name="Slide Number Placeholder 3"/>
          <p:cNvSpPr>
            <a:spLocks noGrp="1"/>
          </p:cNvSpPr>
          <p:nvPr>
            <p:ph type="sldNum" sz="quarter" idx="5"/>
          </p:nvPr>
        </p:nvSpPr>
        <p:spPr/>
        <p:txBody>
          <a:bodyPr/>
          <a:lstStyle/>
          <a:p>
            <a:fld id="{31EF77E5-0788-4F0E-9403-00B622080B55}" type="slidenum">
              <a:t>17</a:t>
            </a:fld>
            <a:endParaRPr lang="en-US"/>
          </a:p>
        </p:txBody>
      </p:sp>
    </p:spTree>
    <p:extLst>
      <p:ext uri="{BB962C8B-B14F-4D97-AF65-F5344CB8AC3E}">
        <p14:creationId xmlns:p14="http://schemas.microsoft.com/office/powerpoint/2010/main" val="290632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mathematics, range refers to the difference between the highest and lowest values in a given data set. It is a simple yet important measure of variability. Range can be used to compare different data sets and to understand how spread out the data points are in each set. Let's practice calculating range with some examples in the next slides.</a:t>
            </a:r>
          </a:p>
        </p:txBody>
      </p:sp>
      <p:sp>
        <p:nvSpPr>
          <p:cNvPr id="4" name="Slide Number Placeholder 3"/>
          <p:cNvSpPr>
            <a:spLocks noGrp="1"/>
          </p:cNvSpPr>
          <p:nvPr>
            <p:ph type="sldNum" sz="quarter" idx="5"/>
          </p:nvPr>
        </p:nvSpPr>
        <p:spPr/>
        <p:txBody>
          <a:bodyPr/>
          <a:lstStyle/>
          <a:p>
            <a:fld id="{31EF77E5-0788-4F0E-9403-00B622080B55}" type="slidenum">
              <a:t>3</a:t>
            </a:fld>
            <a:endParaRPr lang="en-US"/>
          </a:p>
        </p:txBody>
      </p:sp>
    </p:spTree>
    <p:extLst>
      <p:ext uri="{BB962C8B-B14F-4D97-AF65-F5344CB8AC3E}">
        <p14:creationId xmlns:p14="http://schemas.microsoft.com/office/powerpoint/2010/main" val="3200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math, variability is a measure of how spread out the data points are in a given data set. There are different ways to measure variability, including range, interquartile range and standard deviation. Range is the difference between the largest and smallest data points in a data set. Interquartile range is the difference between the 75th percentile and the 25th percentile of the data set. Standard deviation measures how far the data set is from the mean of the data set. Measures of variability are useful for comparing data sets.</a:t>
            </a:r>
          </a:p>
        </p:txBody>
      </p:sp>
      <p:sp>
        <p:nvSpPr>
          <p:cNvPr id="4" name="Slide Number Placeholder 3"/>
          <p:cNvSpPr>
            <a:spLocks noGrp="1"/>
          </p:cNvSpPr>
          <p:nvPr>
            <p:ph type="sldNum" sz="quarter" idx="5"/>
          </p:nvPr>
        </p:nvSpPr>
        <p:spPr/>
        <p:txBody>
          <a:bodyPr/>
          <a:lstStyle/>
          <a:p>
            <a:fld id="{31EF77E5-0788-4F0E-9403-00B622080B55}" type="slidenum">
              <a:t>4</a:t>
            </a:fld>
            <a:endParaRPr lang="en-US"/>
          </a:p>
        </p:txBody>
      </p:sp>
    </p:spTree>
    <p:extLst>
      <p:ext uri="{BB962C8B-B14F-4D97-AF65-F5344CB8AC3E}">
        <p14:creationId xmlns:p14="http://schemas.microsoft.com/office/powerpoint/2010/main" val="276799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Line graphs are often used to represent data that changes over time. To find the range of a data set presented in a line graph, find the highest and lowest points on the graph. The range is the difference between these two points.</a:t>
            </a:r>
          </a:p>
        </p:txBody>
      </p:sp>
      <p:sp>
        <p:nvSpPr>
          <p:cNvPr id="4" name="Slide Number Placeholder 3"/>
          <p:cNvSpPr>
            <a:spLocks noGrp="1"/>
          </p:cNvSpPr>
          <p:nvPr>
            <p:ph type="sldNum" sz="quarter" idx="5"/>
          </p:nvPr>
        </p:nvSpPr>
        <p:spPr/>
        <p:txBody>
          <a:bodyPr/>
          <a:lstStyle/>
          <a:p>
            <a:fld id="{B87B7345-297E-488F-98EC-D37018B46F33}" type="slidenum">
              <a:t>5</a:t>
            </a:fld>
            <a:endParaRPr lang="en-US"/>
          </a:p>
        </p:txBody>
      </p:sp>
    </p:spTree>
    <p:extLst>
      <p:ext uri="{BB962C8B-B14F-4D97-AF65-F5344CB8AC3E}">
        <p14:creationId xmlns:p14="http://schemas.microsoft.com/office/powerpoint/2010/main" val="767467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Bar charts are used to compare different categories of data. To find the range of a data set presented in a bar chart, find the tallest and shortest bars on the chart. The range is the difference between these two bars.</a:t>
            </a:r>
          </a:p>
        </p:txBody>
      </p:sp>
      <p:sp>
        <p:nvSpPr>
          <p:cNvPr id="4" name="Slide Number Placeholder 3"/>
          <p:cNvSpPr>
            <a:spLocks noGrp="1"/>
          </p:cNvSpPr>
          <p:nvPr>
            <p:ph type="sldNum" sz="quarter" idx="5"/>
          </p:nvPr>
        </p:nvSpPr>
        <p:spPr/>
        <p:txBody>
          <a:bodyPr/>
          <a:lstStyle/>
          <a:p>
            <a:fld id="{B87B7345-297E-488F-98EC-D37018B46F33}" type="slidenum">
              <a:t>6</a:t>
            </a:fld>
            <a:endParaRPr lang="en-US"/>
          </a:p>
        </p:txBody>
      </p:sp>
    </p:spTree>
    <p:extLst>
      <p:ext uri="{BB962C8B-B14F-4D97-AF65-F5344CB8AC3E}">
        <p14:creationId xmlns:p14="http://schemas.microsoft.com/office/powerpoint/2010/main" val="144192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make accurate predictions or estimates, it is important to understand the variation in data. Generating multiple samples of the same size is one way to do this. When generating samples, it is important to randomly select them to ensure that they are representative of the population. Additionally, it is important to keep track of the results carefully to ensure accuracy.</a:t>
            </a:r>
          </a:p>
        </p:txBody>
      </p:sp>
      <p:sp>
        <p:nvSpPr>
          <p:cNvPr id="4" name="Slide Number Placeholder 3"/>
          <p:cNvSpPr>
            <a:spLocks noGrp="1"/>
          </p:cNvSpPr>
          <p:nvPr>
            <p:ph type="sldNum" sz="quarter" idx="5"/>
          </p:nvPr>
        </p:nvSpPr>
        <p:spPr/>
        <p:txBody>
          <a:bodyPr/>
          <a:lstStyle/>
          <a:p>
            <a:fld id="{31EF77E5-0788-4F0E-9403-00B622080B55}" type="slidenum">
              <a:t>11</a:t>
            </a:fld>
            <a:endParaRPr lang="en-US"/>
          </a:p>
        </p:txBody>
      </p:sp>
    </p:spTree>
    <p:extLst>
      <p:ext uri="{BB962C8B-B14F-4D97-AF65-F5344CB8AC3E}">
        <p14:creationId xmlns:p14="http://schemas.microsoft.com/office/powerpoint/2010/main" val="530235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Random sampling is the process of selecting samples from a population randomly. This ensures that every member of the population has an equal chance of being selected. Random sampling produces an unbiased representation of the population and is an essential tool when generating multiple samples to measure data variation.</a:t>
            </a:r>
          </a:p>
        </p:txBody>
      </p:sp>
      <p:sp>
        <p:nvSpPr>
          <p:cNvPr id="4" name="Slide Number Placeholder 3"/>
          <p:cNvSpPr>
            <a:spLocks noGrp="1"/>
          </p:cNvSpPr>
          <p:nvPr>
            <p:ph type="sldNum" sz="quarter" idx="5"/>
          </p:nvPr>
        </p:nvSpPr>
        <p:spPr/>
        <p:txBody>
          <a:bodyPr/>
          <a:lstStyle/>
          <a:p>
            <a:fld id="{31EF77E5-0788-4F0E-9403-00B622080B55}" type="slidenum">
              <a:t>12</a:t>
            </a:fld>
            <a:endParaRPr lang="en-US"/>
          </a:p>
        </p:txBody>
      </p:sp>
    </p:spTree>
    <p:extLst>
      <p:ext uri="{BB962C8B-B14F-4D97-AF65-F5344CB8AC3E}">
        <p14:creationId xmlns:p14="http://schemas.microsoft.com/office/powerpoint/2010/main" val="500583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generating multiple samples, it is important to track the results carefully. This allows for analysis of the variation between samples and helps identify any anomalies or errors in the process. Keeping track of the results is an important step in accurately gauging the variation in estimates or predictions.</a:t>
            </a:r>
          </a:p>
        </p:txBody>
      </p:sp>
      <p:sp>
        <p:nvSpPr>
          <p:cNvPr id="4" name="Slide Number Placeholder 3"/>
          <p:cNvSpPr>
            <a:spLocks noGrp="1"/>
          </p:cNvSpPr>
          <p:nvPr>
            <p:ph type="sldNum" sz="quarter" idx="5"/>
          </p:nvPr>
        </p:nvSpPr>
        <p:spPr/>
        <p:txBody>
          <a:bodyPr/>
          <a:lstStyle/>
          <a:p>
            <a:fld id="{31EF77E5-0788-4F0E-9403-00B622080B55}" type="slidenum">
              <a:t>13</a:t>
            </a:fld>
            <a:endParaRPr lang="en-US"/>
          </a:p>
        </p:txBody>
      </p:sp>
    </p:spTree>
    <p:extLst>
      <p:ext uri="{BB962C8B-B14F-4D97-AF65-F5344CB8AC3E}">
        <p14:creationId xmlns:p14="http://schemas.microsoft.com/office/powerpoint/2010/main" val="1408139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make informed comparative inferences about two populations, we need to understand measures of variability in math. These measures of variability help us understand how spread out a set of data is. There are three common measures of variability - range, interquartile range, and standard deviation. Range is the difference between the highest and lowest values in a data set. Interquartile range is the difference between the 75th percentile and the 25th percentile of a data set. Standard deviation measures how far the data is from the mean of a data set.</a:t>
            </a:r>
          </a:p>
        </p:txBody>
      </p:sp>
      <p:sp>
        <p:nvSpPr>
          <p:cNvPr id="4" name="Slide Number Placeholder 3"/>
          <p:cNvSpPr>
            <a:spLocks noGrp="1"/>
          </p:cNvSpPr>
          <p:nvPr>
            <p:ph type="sldNum" sz="quarter" idx="5"/>
          </p:nvPr>
        </p:nvSpPr>
        <p:spPr/>
        <p:txBody>
          <a:bodyPr/>
          <a:lstStyle/>
          <a:p>
            <a:fld id="{31EF77E5-0788-4F0E-9403-00B622080B55}" type="slidenum">
              <a:t>16</a:t>
            </a:fld>
            <a:endParaRPr lang="en-US"/>
          </a:p>
        </p:txBody>
      </p:sp>
    </p:spTree>
    <p:extLst>
      <p:ext uri="{BB962C8B-B14F-4D97-AF65-F5344CB8AC3E}">
        <p14:creationId xmlns:p14="http://schemas.microsoft.com/office/powerpoint/2010/main" val="11624749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636438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25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0556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1635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2325788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3082153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1/22/2024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3606446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1/22/2024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690001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1/22/2024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88800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086626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798980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672048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680479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397837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480585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625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244898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5886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0.png"/><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7B221A-0B8B-D970-0A37-5273390A111D}"/>
              </a:ext>
            </a:extLst>
          </p:cNvPr>
          <p:cNvSpPr>
            <a:spLocks noGrp="1"/>
          </p:cNvSpPr>
          <p:nvPr>
            <p:ph type="body" sz="quarter" idx="14"/>
          </p:nvPr>
        </p:nvSpPr>
        <p:spPr>
          <a:xfrm>
            <a:off x="1583961" y="3473450"/>
            <a:ext cx="4959350" cy="469900"/>
          </a:xfrm>
        </p:spPr>
        <p:txBody>
          <a:bodyPr/>
          <a:lstStyle/>
          <a:p>
            <a:r>
              <a:rPr lang="en-US" dirty="0"/>
              <a:t>Math 7B Unit 9 Lesson 5</a:t>
            </a:r>
          </a:p>
        </p:txBody>
      </p:sp>
      <p:sp>
        <p:nvSpPr>
          <p:cNvPr id="5" name="Title 1">
            <a:extLst>
              <a:ext uri="{FF2B5EF4-FFF2-40B4-BE49-F238E27FC236}">
                <a16:creationId xmlns:a16="http://schemas.microsoft.com/office/drawing/2014/main" id="{C657A329-7C53-4E75-9AA5-CE51F2AC7EC9}"/>
              </a:ext>
            </a:extLst>
          </p:cNvPr>
          <p:cNvSpPr>
            <a:spLocks noGrp="1"/>
          </p:cNvSpPr>
          <p:nvPr>
            <p:ph type="body" sz="quarter" idx="13"/>
          </p:nvPr>
        </p:nvSpPr>
        <p:spPr>
          <a:xfrm>
            <a:off x="893763" y="2235200"/>
            <a:ext cx="4905375" cy="1238250"/>
          </a:xfrm>
        </p:spPr>
        <p:txBody>
          <a:bodyPr>
            <a:normAutofit fontScale="97500" lnSpcReduction="10000"/>
          </a:bodyPr>
          <a:lstStyle/>
          <a:p>
            <a:r>
              <a:rPr lang="en-US" sz="4400" dirty="0">
                <a:effectLst>
                  <a:outerShdw blurRad="38100" dist="38100" dir="2700000" algn="tl">
                    <a:srgbClr val="000000">
                      <a:alpha val="43137"/>
                    </a:srgbClr>
                  </a:outerShdw>
                </a:effectLst>
              </a:rPr>
              <a:t>Welcome to the World of Range</a:t>
            </a:r>
          </a:p>
        </p:txBody>
      </p:sp>
    </p:spTree>
    <p:extLst>
      <p:ext uri="{BB962C8B-B14F-4D97-AF65-F5344CB8AC3E}">
        <p14:creationId xmlns:p14="http://schemas.microsoft.com/office/powerpoint/2010/main" val="2434446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A9B1B-490F-094A-0383-0C79FDBE81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99F2C-569A-BD1D-6C3D-36757478292F}"/>
              </a:ext>
            </a:extLst>
          </p:cNvPr>
          <p:cNvSpPr>
            <a:spLocks noGrp="1"/>
          </p:cNvSpPr>
          <p:nvPr>
            <p:ph type="title"/>
          </p:nvPr>
        </p:nvSpPr>
        <p:spPr>
          <a:xfrm>
            <a:off x="961029" y="1006774"/>
            <a:ext cx="10515600" cy="729157"/>
          </a:xfrm>
        </p:spPr>
        <p:txBody>
          <a:bodyPr>
            <a:normAutofit/>
          </a:bodyPr>
          <a:lstStyle/>
          <a:p>
            <a:r>
              <a:rPr lang="en-US"/>
              <a:t>Key Words</a:t>
            </a:r>
          </a:p>
          <a:p>
            <a:endParaRPr lang="en-US"/>
          </a:p>
        </p:txBody>
      </p:sp>
      <p:graphicFrame>
        <p:nvGraphicFramePr>
          <p:cNvPr id="5" name="Content Placeholder 2">
            <a:extLst>
              <a:ext uri="{FF2B5EF4-FFF2-40B4-BE49-F238E27FC236}">
                <a16:creationId xmlns:a16="http://schemas.microsoft.com/office/drawing/2014/main" id="{F4D39494-DF9F-8356-134E-6D07A1724B6E}"/>
              </a:ext>
            </a:extLst>
          </p:cNvPr>
          <p:cNvGraphicFramePr>
            <a:graphicFrameLocks noGrp="1"/>
          </p:cNvGraphicFramePr>
          <p:nvPr>
            <p:ph sz="half" idx="1"/>
            <p:extLst>
              <p:ext uri="{D42A27DB-BD31-4B8C-83A1-F6EECF244321}">
                <p14:modId xmlns:p14="http://schemas.microsoft.com/office/powerpoint/2010/main" val="3548845489"/>
              </p:ext>
            </p:extLst>
          </p:nvPr>
        </p:nvGraphicFramePr>
        <p:xfrm>
          <a:off x="838200" y="2024408"/>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4282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harmaceutical and medical subjects">
            <a:extLst>
              <a:ext uri="{FF2B5EF4-FFF2-40B4-BE49-F238E27FC236}">
                <a16:creationId xmlns:a16="http://schemas.microsoft.com/office/drawing/2014/main" id="{0EA3E3A8-167D-E019-68F6-B9BC5379B9B8}"/>
              </a:ext>
            </a:extLst>
          </p:cNvPr>
          <p:cNvPicPr>
            <a:picLocks noGrp="1" noChangeAspect="1"/>
          </p:cNvPicPr>
          <p:nvPr>
            <p:ph sz="half" idx="1"/>
          </p:nvPr>
        </p:nvPicPr>
        <p:blipFill rotWithShape="1">
          <a:blip r:embed="rId3"/>
          <a:stretch/>
        </p:blipFill>
        <p:spPr>
          <a:xfrm>
            <a:off x="838200" y="2472953"/>
            <a:ext cx="5181600" cy="3453556"/>
          </a:xfrm>
          <a:prstGeom prst="rect">
            <a:avLst/>
          </a:prstGeom>
        </p:spPr>
      </p:pic>
      <p:sp>
        <p:nvSpPr>
          <p:cNvPr id="2" name="Title 1">
            <a:extLst>
              <a:ext uri="{FF2B5EF4-FFF2-40B4-BE49-F238E27FC236}">
                <a16:creationId xmlns:a16="http://schemas.microsoft.com/office/drawing/2014/main" id="{79637487-A440-0182-62EE-F32118E7C92F}"/>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a:t>Generating Multiple Samples</a:t>
            </a:r>
          </a:p>
        </p:txBody>
      </p:sp>
      <p:sp>
        <p:nvSpPr>
          <p:cNvPr id="4" name="Content Placeholder 3">
            <a:extLst>
              <a:ext uri="{FF2B5EF4-FFF2-40B4-BE49-F238E27FC236}">
                <a16:creationId xmlns:a16="http://schemas.microsoft.com/office/drawing/2014/main" id="{AFAB3DF4-F8E7-C728-D8E0-C92C07DB7113}"/>
              </a:ext>
            </a:extLst>
          </p:cNvPr>
          <p:cNvSpPr>
            <a:spLocks noGrp="1"/>
          </p:cNvSpPr>
          <p:nvPr>
            <p:ph sz="half" idx="13"/>
          </p:nvPr>
        </p:nvSpPr>
        <p:spPr/>
        <p:txBody>
          <a:bodyPr vert="horz" lIns="91440" tIns="45720" rIns="91440" bIns="45720" rtlCol="0">
            <a:normAutofit/>
          </a:bodyPr>
          <a:lstStyle/>
          <a:p>
            <a:r>
              <a:rPr lang="en-US"/>
              <a:t>Generating multiple samples of the same size is critical to gauge the variation in estimates or predictions.</a:t>
            </a:r>
          </a:p>
          <a:p>
            <a:r>
              <a:rPr lang="en-US"/>
              <a:t>Randomly selecting samples is essential to ensure the sample is representative.</a:t>
            </a:r>
          </a:p>
          <a:p>
            <a:r>
              <a:rPr lang="en-US"/>
              <a:t>When generating multiple samples, it is important to track the results carefully.</a:t>
            </a:r>
          </a:p>
        </p:txBody>
      </p:sp>
    </p:spTree>
    <p:extLst>
      <p:ext uri="{BB962C8B-B14F-4D97-AF65-F5344CB8AC3E}">
        <p14:creationId xmlns:p14="http://schemas.microsoft.com/office/powerpoint/2010/main" val="2068534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A7594-D11C-ED47-48BF-C6FE98659BCA}"/>
              </a:ext>
            </a:extLst>
          </p:cNvPr>
          <p:cNvSpPr>
            <a:spLocks noGrp="1"/>
          </p:cNvSpPr>
          <p:nvPr>
            <p:ph type="title"/>
          </p:nvPr>
        </p:nvSpPr>
        <p:spPr/>
        <p:txBody>
          <a:bodyPr vert="horz" lIns="91440" tIns="45720" rIns="91440" bIns="45720" rtlCol="0" anchor="ctr">
            <a:normAutofit/>
          </a:bodyPr>
          <a:lstStyle/>
          <a:p>
            <a:pPr>
              <a:lnSpc>
                <a:spcPct val="100000"/>
              </a:lnSpc>
            </a:pPr>
            <a:r>
              <a:rPr lang="en-US" dirty="0"/>
              <a:t>Random Sampling</a:t>
            </a:r>
          </a:p>
        </p:txBody>
      </p:sp>
      <p:sp>
        <p:nvSpPr>
          <p:cNvPr id="4" name="Content Placeholder 3">
            <a:extLst>
              <a:ext uri="{FF2B5EF4-FFF2-40B4-BE49-F238E27FC236}">
                <a16:creationId xmlns:a16="http://schemas.microsoft.com/office/drawing/2014/main" id="{22D572BC-2B6A-6D0E-F61D-3FFABCA9A4B9}"/>
              </a:ext>
            </a:extLst>
          </p:cNvPr>
          <p:cNvSpPr>
            <a:spLocks noGrp="1"/>
          </p:cNvSpPr>
          <p:nvPr>
            <p:ph sz="half" idx="4294967295"/>
          </p:nvPr>
        </p:nvSpPr>
        <p:spPr>
          <a:xfrm>
            <a:off x="1194442" y="2332916"/>
            <a:ext cx="5618162" cy="4033837"/>
          </a:xfrm>
        </p:spPr>
        <p:txBody>
          <a:bodyPr vert="horz" lIns="91440" tIns="45720" rIns="91440" bIns="45720" rtlCol="0">
            <a:normAutofit/>
          </a:bodyPr>
          <a:lstStyle/>
          <a:p>
            <a:r>
              <a:rPr lang="en-US" dirty="0"/>
              <a:t>Random sampling involves selecting samples from a population randomly.</a:t>
            </a:r>
          </a:p>
          <a:p>
            <a:r>
              <a:rPr lang="en-US" dirty="0"/>
              <a:t>This method ensures that every member of the population has an equal chance of being selected.</a:t>
            </a:r>
          </a:p>
          <a:p>
            <a:r>
              <a:rPr lang="en-US" dirty="0"/>
              <a:t>Random sampling produces an unbiased representation of the population.</a:t>
            </a:r>
          </a:p>
        </p:txBody>
      </p:sp>
    </p:spTree>
    <p:extLst>
      <p:ext uri="{BB962C8B-B14F-4D97-AF65-F5344CB8AC3E}">
        <p14:creationId xmlns:p14="http://schemas.microsoft.com/office/powerpoint/2010/main" val="3290481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732F342-1FF6-13C0-5D6E-C733E4EFA7E1}"/>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When generating multiple samples, it is important to track the results carefully.</a:t>
            </a:r>
          </a:p>
          <a:p>
            <a:r>
              <a:rPr lang="en-US"/>
              <a:t>Keeping track of the results allows analysis of the variation between samples.</a:t>
            </a:r>
          </a:p>
          <a:p>
            <a:r>
              <a:rPr lang="en-US"/>
              <a:t>Tracking the results also helps identify any anomalies or errors in the process.</a:t>
            </a:r>
          </a:p>
        </p:txBody>
      </p:sp>
      <p:sp>
        <p:nvSpPr>
          <p:cNvPr id="2" name="Title 1">
            <a:extLst>
              <a:ext uri="{FF2B5EF4-FFF2-40B4-BE49-F238E27FC236}">
                <a16:creationId xmlns:a16="http://schemas.microsoft.com/office/drawing/2014/main" id="{B94DE6C1-4AA4-6FBF-F868-AE153C33F313}"/>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Tracking Results</a:t>
            </a:r>
          </a:p>
        </p:txBody>
      </p:sp>
      <p:pic>
        <p:nvPicPr>
          <p:cNvPr id="5" name="Content Placeholder 4" descr="Magnifying glass showing decling performance">
            <a:extLst>
              <a:ext uri="{FF2B5EF4-FFF2-40B4-BE49-F238E27FC236}">
                <a16:creationId xmlns:a16="http://schemas.microsoft.com/office/drawing/2014/main" id="{0EEBBC63-B82C-5447-2CC3-EA2E6F2D52FD}"/>
              </a:ext>
            </a:extLst>
          </p:cNvPr>
          <p:cNvPicPr>
            <a:picLocks noGrp="1" noChangeAspect="1"/>
          </p:cNvPicPr>
          <p:nvPr>
            <p:ph sz="half" idx="13"/>
          </p:nvPr>
        </p:nvPicPr>
        <p:blipFill>
          <a:blip r:embed="rId3"/>
          <a:stretch>
            <a:fillRect/>
          </a:stretch>
        </p:blipFill>
        <p:spPr>
          <a:xfrm>
            <a:off x="6172202" y="2470717"/>
            <a:ext cx="5181600" cy="3458719"/>
          </a:xfrm>
          <a:prstGeom prst="rect">
            <a:avLst/>
          </a:prstGeom>
          <a:noFill/>
        </p:spPr>
      </p:pic>
    </p:spTree>
    <p:extLst>
      <p:ext uri="{BB962C8B-B14F-4D97-AF65-F5344CB8AC3E}">
        <p14:creationId xmlns:p14="http://schemas.microsoft.com/office/powerpoint/2010/main" val="2936627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0A198-9D4E-4BB6-26A7-891A9EBCCB7B}"/>
              </a:ext>
            </a:extLst>
          </p:cNvPr>
          <p:cNvSpPr>
            <a:spLocks noGrp="1"/>
          </p:cNvSpPr>
          <p:nvPr>
            <p:ph type="title"/>
          </p:nvPr>
        </p:nvSpPr>
        <p:spPr/>
        <p:txBody>
          <a:bodyPr/>
          <a:lstStyle/>
          <a:p>
            <a:r>
              <a:rPr lang="en-US" dirty="0"/>
              <a:t>Practice</a:t>
            </a:r>
          </a:p>
        </p:txBody>
      </p:sp>
      <p:pic>
        <p:nvPicPr>
          <p:cNvPr id="5" name="Picture 4" descr="A screenshot of a test&#10;&#10;Description automatically generated">
            <a:extLst>
              <a:ext uri="{FF2B5EF4-FFF2-40B4-BE49-F238E27FC236}">
                <a16:creationId xmlns:a16="http://schemas.microsoft.com/office/drawing/2014/main" id="{A7851D1D-A1D6-D34A-778E-199348B6ED0F}"/>
              </a:ext>
            </a:extLst>
          </p:cNvPr>
          <p:cNvPicPr>
            <a:picLocks noChangeAspect="1"/>
          </p:cNvPicPr>
          <p:nvPr/>
        </p:nvPicPr>
        <p:blipFill>
          <a:blip r:embed="rId2"/>
          <a:stretch>
            <a:fillRect/>
          </a:stretch>
        </p:blipFill>
        <p:spPr>
          <a:xfrm>
            <a:off x="2299210" y="1848569"/>
            <a:ext cx="7852374" cy="4656107"/>
          </a:xfrm>
          <a:prstGeom prst="rect">
            <a:avLst/>
          </a:prstGeom>
        </p:spPr>
      </p:pic>
    </p:spTree>
    <p:extLst>
      <p:ext uri="{BB962C8B-B14F-4D97-AF65-F5344CB8AC3E}">
        <p14:creationId xmlns:p14="http://schemas.microsoft.com/office/powerpoint/2010/main" val="308427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82B83-A891-8B9D-7F79-476E51E37D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571825-9E62-3405-D78B-FA240369D145}"/>
              </a:ext>
            </a:extLst>
          </p:cNvPr>
          <p:cNvSpPr>
            <a:spLocks noGrp="1"/>
          </p:cNvSpPr>
          <p:nvPr>
            <p:ph type="title"/>
          </p:nvPr>
        </p:nvSpPr>
        <p:spPr/>
        <p:txBody>
          <a:bodyPr/>
          <a:lstStyle/>
          <a:p>
            <a:r>
              <a:rPr lang="en-US" dirty="0"/>
              <a:t>Practice</a:t>
            </a:r>
          </a:p>
        </p:txBody>
      </p:sp>
      <p:pic>
        <p:nvPicPr>
          <p:cNvPr id="3" name="Picture 2" descr="A screenshot of a test&#10;&#10;Description automatically generated">
            <a:extLst>
              <a:ext uri="{FF2B5EF4-FFF2-40B4-BE49-F238E27FC236}">
                <a16:creationId xmlns:a16="http://schemas.microsoft.com/office/drawing/2014/main" id="{2006066A-C51E-7036-607B-C9464BDC98ED}"/>
              </a:ext>
            </a:extLst>
          </p:cNvPr>
          <p:cNvPicPr>
            <a:picLocks noChangeAspect="1"/>
          </p:cNvPicPr>
          <p:nvPr/>
        </p:nvPicPr>
        <p:blipFill rotWithShape="1">
          <a:blip r:embed="rId2"/>
          <a:srcRect b="4884"/>
          <a:stretch/>
        </p:blipFill>
        <p:spPr>
          <a:xfrm>
            <a:off x="2026579" y="1709648"/>
            <a:ext cx="8570163" cy="4720335"/>
          </a:xfrm>
          <a:prstGeom prst="rect">
            <a:avLst/>
          </a:prstGeom>
        </p:spPr>
      </p:pic>
    </p:spTree>
    <p:extLst>
      <p:ext uri="{BB962C8B-B14F-4D97-AF65-F5344CB8AC3E}">
        <p14:creationId xmlns:p14="http://schemas.microsoft.com/office/powerpoint/2010/main" val="562815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1647E7B-F40E-6283-67DC-1BE38AD1B815}"/>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sz="2000"/>
              <a:t>Measures of variability help us understand how spread out a set of data is.</a:t>
            </a:r>
          </a:p>
          <a:p>
            <a:r>
              <a:rPr lang="en-US" sz="2000"/>
              <a:t>Range, interquartile range, and standard deviation are three common measures of variability.</a:t>
            </a:r>
          </a:p>
          <a:p>
            <a:r>
              <a:rPr lang="en-US" sz="2000"/>
              <a:t>Range is the difference between the highest and lowest values in a data set.</a:t>
            </a:r>
          </a:p>
          <a:p>
            <a:r>
              <a:rPr lang="en-US" sz="2000"/>
              <a:t>Interquartile range is the difference between the 75th percentile and the 25th percentile of a data set.</a:t>
            </a:r>
          </a:p>
          <a:p>
            <a:r>
              <a:rPr lang="en-US" sz="2000"/>
              <a:t>Standard deviation measures how far the data is from the mean of a data set.</a:t>
            </a:r>
          </a:p>
        </p:txBody>
      </p:sp>
      <p:sp>
        <p:nvSpPr>
          <p:cNvPr id="2" name="Title 1">
            <a:extLst>
              <a:ext uri="{FF2B5EF4-FFF2-40B4-BE49-F238E27FC236}">
                <a16:creationId xmlns:a16="http://schemas.microsoft.com/office/drawing/2014/main" id="{78583196-E28F-005C-2E5A-113873D1CA30}"/>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Measures of Variability in Math</a:t>
            </a:r>
          </a:p>
        </p:txBody>
      </p:sp>
      <p:pic>
        <p:nvPicPr>
          <p:cNvPr id="5" name="Content Placeholder 4" descr="Magnifying glass showing decling performance">
            <a:extLst>
              <a:ext uri="{FF2B5EF4-FFF2-40B4-BE49-F238E27FC236}">
                <a16:creationId xmlns:a16="http://schemas.microsoft.com/office/drawing/2014/main" id="{0717D189-5764-38B2-B1A8-20CA9103DEDC}"/>
              </a:ext>
            </a:extLst>
          </p:cNvPr>
          <p:cNvPicPr>
            <a:picLocks noGrp="1" noChangeAspect="1"/>
          </p:cNvPicPr>
          <p:nvPr>
            <p:ph sz="half" idx="13"/>
          </p:nvPr>
        </p:nvPicPr>
        <p:blipFill>
          <a:blip r:embed="rId3"/>
          <a:stretch>
            <a:fillRect/>
          </a:stretch>
        </p:blipFill>
        <p:spPr>
          <a:xfrm>
            <a:off x="6172202" y="2470717"/>
            <a:ext cx="5181600" cy="3458719"/>
          </a:xfrm>
          <a:prstGeom prst="rect">
            <a:avLst/>
          </a:prstGeom>
          <a:noFill/>
        </p:spPr>
      </p:pic>
    </p:spTree>
    <p:extLst>
      <p:ext uri="{BB962C8B-B14F-4D97-AF65-F5344CB8AC3E}">
        <p14:creationId xmlns:p14="http://schemas.microsoft.com/office/powerpoint/2010/main" val="1316447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D65E4B-873D-1F9E-87AE-931A0B107074}"/>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sz="1900"/>
              <a:t>Comparing two populations can help us understand how they differ in a certain characteristic.</a:t>
            </a:r>
          </a:p>
          <a:p>
            <a:r>
              <a:rPr lang="en-US" sz="1900"/>
              <a:t>We can use random samples to draw comparative inferences.</a:t>
            </a:r>
          </a:p>
          <a:p>
            <a:r>
              <a:rPr lang="en-US" sz="1900"/>
              <a:t>Random samples should be representative of the population.</a:t>
            </a:r>
          </a:p>
          <a:p>
            <a:r>
              <a:rPr lang="en-US" sz="1900"/>
              <a:t>We can use measures of variability to compare the spread of data in the two populations.</a:t>
            </a:r>
          </a:p>
          <a:p>
            <a:r>
              <a:rPr lang="en-US" sz="1900"/>
              <a:t>If the spread of data in two populations is similar, we can make informal comparative inferences about the two populations.</a:t>
            </a:r>
          </a:p>
        </p:txBody>
      </p:sp>
      <p:sp>
        <p:nvSpPr>
          <p:cNvPr id="2" name="Title 1">
            <a:extLst>
              <a:ext uri="{FF2B5EF4-FFF2-40B4-BE49-F238E27FC236}">
                <a16:creationId xmlns:a16="http://schemas.microsoft.com/office/drawing/2014/main" id="{DE25FA73-B8A1-5643-DF1E-4F0E9A5A1498}"/>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Comparing Two Populations</a:t>
            </a:r>
          </a:p>
        </p:txBody>
      </p:sp>
      <p:pic>
        <p:nvPicPr>
          <p:cNvPr id="5" name="Content Placeholder 4" descr="Social Distancing or teamwork or network concept of 3d people on rustic wood background with chalk lines drawn connecting the network of people.">
            <a:extLst>
              <a:ext uri="{FF2B5EF4-FFF2-40B4-BE49-F238E27FC236}">
                <a16:creationId xmlns:a16="http://schemas.microsoft.com/office/drawing/2014/main" id="{52B9853D-D493-1C17-3D14-0141A65EEA31}"/>
              </a:ext>
            </a:extLst>
          </p:cNvPr>
          <p:cNvPicPr>
            <a:picLocks noGrp="1" noChangeAspect="1"/>
          </p:cNvPicPr>
          <p:nvPr>
            <p:ph sz="half" idx="13"/>
          </p:nvPr>
        </p:nvPicPr>
        <p:blipFill>
          <a:blip r:embed="rId3"/>
          <a:stretch>
            <a:fillRect/>
          </a:stretch>
        </p:blipFill>
        <p:spPr>
          <a:xfrm>
            <a:off x="6172202" y="2470718"/>
            <a:ext cx="5181600" cy="3458718"/>
          </a:xfrm>
          <a:prstGeom prst="rect">
            <a:avLst/>
          </a:prstGeom>
          <a:noFill/>
        </p:spPr>
      </p:pic>
    </p:spTree>
    <p:extLst>
      <p:ext uri="{BB962C8B-B14F-4D97-AF65-F5344CB8AC3E}">
        <p14:creationId xmlns:p14="http://schemas.microsoft.com/office/powerpoint/2010/main" val="4136229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C4B-B78A-9B7B-FFE0-784C10EA1327}"/>
              </a:ext>
            </a:extLst>
          </p:cNvPr>
          <p:cNvSpPr>
            <a:spLocks noGrp="1"/>
          </p:cNvSpPr>
          <p:nvPr>
            <p:ph type="title"/>
          </p:nvPr>
        </p:nvSpPr>
        <p:spPr>
          <a:xfrm>
            <a:off x="961029" y="1006774"/>
            <a:ext cx="10515600" cy="729157"/>
          </a:xfrm>
        </p:spPr>
        <p:txBody>
          <a:bodyPr>
            <a:normAutofit/>
          </a:bodyPr>
          <a:lstStyle/>
          <a:p>
            <a:r>
              <a:rPr lang="en-US" dirty="0"/>
              <a:t>Practice</a:t>
            </a:r>
          </a:p>
        </p:txBody>
      </p:sp>
      <p:pic>
        <p:nvPicPr>
          <p:cNvPr id="5" name="Picture 4" descr="A screenshot of a grid&#10;&#10;Description automatically generated">
            <a:extLst>
              <a:ext uri="{FF2B5EF4-FFF2-40B4-BE49-F238E27FC236}">
                <a16:creationId xmlns:a16="http://schemas.microsoft.com/office/drawing/2014/main" id="{0E89C8F4-1382-318A-9159-7CB168F15AD2}"/>
              </a:ext>
            </a:extLst>
          </p:cNvPr>
          <p:cNvPicPr>
            <a:picLocks noChangeAspect="1"/>
          </p:cNvPicPr>
          <p:nvPr/>
        </p:nvPicPr>
        <p:blipFill>
          <a:blip r:embed="rId2"/>
          <a:stretch>
            <a:fillRect/>
          </a:stretch>
        </p:blipFill>
        <p:spPr>
          <a:xfrm>
            <a:off x="2933760" y="2009617"/>
            <a:ext cx="6585736" cy="4013496"/>
          </a:xfrm>
          <a:prstGeom prst="rect">
            <a:avLst/>
          </a:prstGeom>
          <a:noFill/>
        </p:spPr>
      </p:pic>
    </p:spTree>
    <p:extLst>
      <p:ext uri="{BB962C8B-B14F-4D97-AF65-F5344CB8AC3E}">
        <p14:creationId xmlns:p14="http://schemas.microsoft.com/office/powerpoint/2010/main" val="4036250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text with black text&#10;&#10;Description automatically generated">
            <a:extLst>
              <a:ext uri="{FF2B5EF4-FFF2-40B4-BE49-F238E27FC236}">
                <a16:creationId xmlns:a16="http://schemas.microsoft.com/office/drawing/2014/main" id="{94D4E9C9-9898-E916-5DC7-F54161D4F6D2}"/>
              </a:ext>
            </a:extLst>
          </p:cNvPr>
          <p:cNvPicPr>
            <a:picLocks noChangeAspect="1"/>
          </p:cNvPicPr>
          <p:nvPr/>
        </p:nvPicPr>
        <p:blipFill>
          <a:blip r:embed="rId2"/>
          <a:stretch>
            <a:fillRect/>
          </a:stretch>
        </p:blipFill>
        <p:spPr>
          <a:xfrm>
            <a:off x="3246626" y="1880183"/>
            <a:ext cx="6000750" cy="3886200"/>
          </a:xfrm>
          <a:prstGeom prst="rect">
            <a:avLst/>
          </a:prstGeom>
        </p:spPr>
      </p:pic>
      <p:pic>
        <p:nvPicPr>
          <p:cNvPr id="7" name="Picture 6">
            <a:extLst>
              <a:ext uri="{FF2B5EF4-FFF2-40B4-BE49-F238E27FC236}">
                <a16:creationId xmlns:a16="http://schemas.microsoft.com/office/drawing/2014/main" id="{7FB523A3-6E52-D718-AECE-8A905CAB10D8}"/>
              </a:ext>
            </a:extLst>
          </p:cNvPr>
          <p:cNvPicPr>
            <a:picLocks noChangeAspect="1"/>
          </p:cNvPicPr>
          <p:nvPr/>
        </p:nvPicPr>
        <p:blipFill>
          <a:blip r:embed="rId3"/>
          <a:stretch>
            <a:fillRect/>
          </a:stretch>
        </p:blipFill>
        <p:spPr>
          <a:xfrm>
            <a:off x="707572" y="810769"/>
            <a:ext cx="10766469" cy="1174730"/>
          </a:xfrm>
          <a:prstGeom prst="rect">
            <a:avLst/>
          </a:prstGeom>
        </p:spPr>
      </p:pic>
    </p:spTree>
    <p:extLst>
      <p:ext uri="{BB962C8B-B14F-4D97-AF65-F5344CB8AC3E}">
        <p14:creationId xmlns:p14="http://schemas.microsoft.com/office/powerpoint/2010/main" val="225513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9E8BB25C-A253-135A-E17A-EDD1A5C08B7B}"/>
              </a:ext>
            </a:extLst>
          </p:cNvPr>
          <p:cNvPicPr>
            <a:picLocks noGrp="1" noChangeAspect="1"/>
          </p:cNvPicPr>
          <p:nvPr>
            <p:ph sz="half" idx="1"/>
          </p:nvPr>
        </p:nvPicPr>
        <p:blipFill rotWithShape="1">
          <a:blip r:embed="rId2"/>
          <a:srcRect l="70315" t="19334" r="9518" b="18355"/>
          <a:stretch/>
        </p:blipFill>
        <p:spPr>
          <a:xfrm>
            <a:off x="1527349" y="2024408"/>
            <a:ext cx="1989573" cy="3457691"/>
          </a:xfrm>
          <a:prstGeom prst="rect">
            <a:avLst/>
          </a:prstGeom>
        </p:spPr>
      </p:pic>
      <p:sp>
        <p:nvSpPr>
          <p:cNvPr id="2" name="Title 1">
            <a:extLst>
              <a:ext uri="{FF2B5EF4-FFF2-40B4-BE49-F238E27FC236}">
                <a16:creationId xmlns:a16="http://schemas.microsoft.com/office/drawing/2014/main" id="{D6F53804-32DF-A782-DA9A-BA31389BC7DE}"/>
              </a:ext>
            </a:extLst>
          </p:cNvPr>
          <p:cNvSpPr>
            <a:spLocks noGrp="1"/>
          </p:cNvSpPr>
          <p:nvPr>
            <p:ph type="title"/>
          </p:nvPr>
        </p:nvSpPr>
        <p:spPr>
          <a:xfrm>
            <a:off x="961029" y="1006774"/>
            <a:ext cx="10515600" cy="729157"/>
          </a:xfrm>
        </p:spPr>
        <p:txBody>
          <a:bodyPr>
            <a:normAutofit/>
          </a:bodyPr>
          <a:lstStyle/>
          <a:p>
            <a:r>
              <a:rPr lang="en-US"/>
              <a:t>Key Words</a:t>
            </a:r>
          </a:p>
          <a:p>
            <a:endParaRPr lang="en-US"/>
          </a:p>
        </p:txBody>
      </p:sp>
      <p:graphicFrame>
        <p:nvGraphicFramePr>
          <p:cNvPr id="5" name="Content Placeholder 2">
            <a:extLst>
              <a:ext uri="{FF2B5EF4-FFF2-40B4-BE49-F238E27FC236}">
                <a16:creationId xmlns:a16="http://schemas.microsoft.com/office/drawing/2014/main" id="{C0432D73-591A-7C7F-760D-569D3FAAFFB9}"/>
              </a:ext>
            </a:extLst>
          </p:cNvPr>
          <p:cNvGraphicFramePr>
            <a:graphicFrameLocks noGrp="1"/>
          </p:cNvGraphicFramePr>
          <p:nvPr>
            <p:ph sz="half" idx="13"/>
            <p:extLst>
              <p:ext uri="{D42A27DB-BD31-4B8C-83A1-F6EECF244321}">
                <p14:modId xmlns:p14="http://schemas.microsoft.com/office/powerpoint/2010/main" val="4003445578"/>
              </p:ext>
            </p:extLst>
          </p:nvPr>
        </p:nvGraphicFramePr>
        <p:xfrm>
          <a:off x="6172202" y="2024408"/>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6711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8A674-74EC-BD76-257B-3D0FBDFC813C}"/>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Key Points</a:t>
            </a:r>
          </a:p>
        </p:txBody>
      </p:sp>
      <p:pic>
        <p:nvPicPr>
          <p:cNvPr id="7" name="Content Placeholder 6">
            <a:extLst>
              <a:ext uri="{FF2B5EF4-FFF2-40B4-BE49-F238E27FC236}">
                <a16:creationId xmlns:a16="http://schemas.microsoft.com/office/drawing/2014/main" id="{42BDD8EC-72F2-F14E-DEC1-5EC67606A014}"/>
              </a:ext>
            </a:extLst>
          </p:cNvPr>
          <p:cNvPicPr>
            <a:picLocks noGrp="1" noChangeAspect="1"/>
          </p:cNvPicPr>
          <p:nvPr>
            <p:ph idx="1"/>
          </p:nvPr>
        </p:nvPicPr>
        <p:blipFill>
          <a:blip r:embed="rId2"/>
          <a:stretch>
            <a:fillRect/>
          </a:stretch>
        </p:blipFill>
        <p:spPr>
          <a:xfrm>
            <a:off x="1964989" y="1842935"/>
            <a:ext cx="7592762" cy="4664869"/>
          </a:xfrm>
          <a:prstGeom prst="rect">
            <a:avLst/>
          </a:prstGeom>
          <a:noFill/>
        </p:spPr>
      </p:pic>
    </p:spTree>
    <p:extLst>
      <p:ext uri="{BB962C8B-B14F-4D97-AF65-F5344CB8AC3E}">
        <p14:creationId xmlns:p14="http://schemas.microsoft.com/office/powerpoint/2010/main" val="2412675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8CC68BC-8D6C-400D-B8A0-C3C05F6795DF}"/>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Range measures the spread of data in a set.</a:t>
            </a:r>
          </a:p>
          <a:p>
            <a:r>
              <a:rPr lang="en-US"/>
              <a:t>It tells us how far apart the highest and lowest values are in a set.</a:t>
            </a:r>
          </a:p>
          <a:p>
            <a:r>
              <a:rPr lang="en-US"/>
              <a:t>The formula for range is simple: Range = highest value - lowest value</a:t>
            </a:r>
          </a:p>
          <a:p>
            <a:r>
              <a:rPr lang="en-US"/>
              <a:t>Range can be used to compare data sets.</a:t>
            </a:r>
          </a:p>
        </p:txBody>
      </p:sp>
      <p:sp>
        <p:nvSpPr>
          <p:cNvPr id="2" name="Title 1">
            <a:extLst>
              <a:ext uri="{FF2B5EF4-FFF2-40B4-BE49-F238E27FC236}">
                <a16:creationId xmlns:a16="http://schemas.microsoft.com/office/drawing/2014/main" id="{AE919020-2083-F2FD-EF4C-3E1302AEE961}"/>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Understanding Range in Math</a:t>
            </a:r>
          </a:p>
        </p:txBody>
      </p:sp>
      <p:pic>
        <p:nvPicPr>
          <p:cNvPr id="5" name="Content Placeholder 4" descr="Formulae written on a blackboard">
            <a:extLst>
              <a:ext uri="{FF2B5EF4-FFF2-40B4-BE49-F238E27FC236}">
                <a16:creationId xmlns:a16="http://schemas.microsoft.com/office/drawing/2014/main" id="{93985946-F62B-F678-4209-5B81525B9748}"/>
              </a:ext>
            </a:extLst>
          </p:cNvPr>
          <p:cNvPicPr>
            <a:picLocks noGrp="1" noChangeAspect="1"/>
          </p:cNvPicPr>
          <p:nvPr>
            <p:ph sz="half" idx="13"/>
          </p:nvPr>
        </p:nvPicPr>
        <p:blipFill>
          <a:blip r:embed="rId3"/>
          <a:stretch>
            <a:fillRect/>
          </a:stretch>
        </p:blipFill>
        <p:spPr>
          <a:xfrm>
            <a:off x="6172202" y="2470717"/>
            <a:ext cx="5181600" cy="3458719"/>
          </a:xfrm>
          <a:prstGeom prst="rect">
            <a:avLst/>
          </a:prstGeom>
          <a:noFill/>
        </p:spPr>
      </p:pic>
    </p:spTree>
    <p:extLst>
      <p:ext uri="{BB962C8B-B14F-4D97-AF65-F5344CB8AC3E}">
        <p14:creationId xmlns:p14="http://schemas.microsoft.com/office/powerpoint/2010/main" val="1883362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Vibrant multicolour checkered floor design">
            <a:extLst>
              <a:ext uri="{FF2B5EF4-FFF2-40B4-BE49-F238E27FC236}">
                <a16:creationId xmlns:a16="http://schemas.microsoft.com/office/drawing/2014/main" id="{30C4E220-A495-E272-9515-399E7DE4A253}"/>
              </a:ext>
            </a:extLst>
          </p:cNvPr>
          <p:cNvPicPr>
            <a:picLocks noGrp="1" noChangeAspect="1"/>
          </p:cNvPicPr>
          <p:nvPr>
            <p:ph sz="half" idx="1"/>
          </p:nvPr>
        </p:nvPicPr>
        <p:blipFill rotWithShape="1">
          <a:blip r:embed="rId3"/>
          <a:stretch/>
        </p:blipFill>
        <p:spPr>
          <a:xfrm>
            <a:off x="838200" y="2448917"/>
            <a:ext cx="5181600" cy="3501628"/>
          </a:xfrm>
          <a:prstGeom prst="rect">
            <a:avLst/>
          </a:prstGeom>
        </p:spPr>
      </p:pic>
      <p:sp>
        <p:nvSpPr>
          <p:cNvPr id="2" name="Title 1">
            <a:extLst>
              <a:ext uri="{FF2B5EF4-FFF2-40B4-BE49-F238E27FC236}">
                <a16:creationId xmlns:a16="http://schemas.microsoft.com/office/drawing/2014/main" id="{E08FCA3B-033A-8B45-5500-7C3EE192D4D1}"/>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a:t>Variability in Math</a:t>
            </a:r>
          </a:p>
        </p:txBody>
      </p:sp>
      <p:sp>
        <p:nvSpPr>
          <p:cNvPr id="4" name="Content Placeholder 3">
            <a:extLst>
              <a:ext uri="{FF2B5EF4-FFF2-40B4-BE49-F238E27FC236}">
                <a16:creationId xmlns:a16="http://schemas.microsoft.com/office/drawing/2014/main" id="{7D033528-EF32-544D-F0D1-022B797E82A8}"/>
              </a:ext>
            </a:extLst>
          </p:cNvPr>
          <p:cNvSpPr>
            <a:spLocks noGrp="1"/>
          </p:cNvSpPr>
          <p:nvPr>
            <p:ph sz="half" idx="13"/>
          </p:nvPr>
        </p:nvSpPr>
        <p:spPr/>
        <p:txBody>
          <a:bodyPr vert="horz" lIns="91440" tIns="45720" rIns="91440" bIns="45720" rtlCol="0">
            <a:normAutofit lnSpcReduction="10000"/>
          </a:bodyPr>
          <a:lstStyle/>
          <a:p>
            <a:pPr>
              <a:lnSpc>
                <a:spcPct val="110000"/>
              </a:lnSpc>
            </a:pPr>
            <a:r>
              <a:rPr lang="en-US" sz="1700"/>
              <a:t>Variability measures the extent of how spread out the data points are in a given data set.</a:t>
            </a:r>
          </a:p>
          <a:p>
            <a:pPr>
              <a:lnSpc>
                <a:spcPct val="110000"/>
              </a:lnSpc>
            </a:pPr>
            <a:r>
              <a:rPr lang="en-US" sz="1700"/>
              <a:t>Variability can be measured using range, interquartile range and standard deviation.</a:t>
            </a:r>
          </a:p>
          <a:p>
            <a:pPr>
              <a:lnSpc>
                <a:spcPct val="110000"/>
              </a:lnSpc>
            </a:pPr>
            <a:r>
              <a:rPr lang="en-US" sz="1700"/>
              <a:t>Range is the difference between the largest and smallest data points in a data set.</a:t>
            </a:r>
          </a:p>
          <a:p>
            <a:pPr>
              <a:lnSpc>
                <a:spcPct val="110000"/>
              </a:lnSpc>
            </a:pPr>
            <a:r>
              <a:rPr lang="en-US" sz="1700"/>
              <a:t>Interquartile range is the difference between the 75th percentile and the 25th percentile of the data set.</a:t>
            </a:r>
          </a:p>
          <a:p>
            <a:pPr>
              <a:lnSpc>
                <a:spcPct val="110000"/>
              </a:lnSpc>
            </a:pPr>
            <a:r>
              <a:rPr lang="en-US" sz="1700"/>
              <a:t>Standard deviation measures how far the data set is from the mean of the data set.</a:t>
            </a:r>
          </a:p>
          <a:p>
            <a:pPr>
              <a:lnSpc>
                <a:spcPct val="110000"/>
              </a:lnSpc>
            </a:pPr>
            <a:r>
              <a:rPr lang="en-US" sz="1700"/>
              <a:t>Measures of variability are useful for comparing data sets.</a:t>
            </a:r>
          </a:p>
        </p:txBody>
      </p:sp>
    </p:spTree>
    <p:extLst>
      <p:ext uri="{BB962C8B-B14F-4D97-AF65-F5344CB8AC3E}">
        <p14:creationId xmlns:p14="http://schemas.microsoft.com/office/powerpoint/2010/main" val="498741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4A8879-1A1D-DFB2-2E8E-AE4739EAFE71}"/>
              </a:ext>
            </a:extLst>
          </p:cNvPr>
          <p:cNvSpPr>
            <a:spLocks noGrp="1"/>
          </p:cNvSpPr>
          <p:nvPr>
            <p:ph sz="half" idx="1"/>
          </p:nvPr>
        </p:nvSpPr>
        <p:spPr>
          <a:xfrm>
            <a:off x="838200" y="2024408"/>
            <a:ext cx="5181600" cy="4351338"/>
          </a:xfrm>
        </p:spPr>
        <p:txBody>
          <a:bodyPr>
            <a:normAutofit/>
          </a:bodyPr>
          <a:lstStyle/>
          <a:p>
            <a:r>
              <a:rPr lang="en-US"/>
              <a:t>Line graphs are used to show a trend or a change over time</a:t>
            </a:r>
          </a:p>
          <a:p>
            <a:r>
              <a:rPr lang="en-US"/>
              <a:t>To calculate the range, find the highest and lowest points on the line graph</a:t>
            </a:r>
          </a:p>
          <a:p>
            <a:r>
              <a:rPr lang="en-US"/>
              <a:t>The difference between the highest and lowest points is the range</a:t>
            </a:r>
          </a:p>
        </p:txBody>
      </p:sp>
      <p:sp>
        <p:nvSpPr>
          <p:cNvPr id="2" name="Title 1">
            <a:extLst>
              <a:ext uri="{FF2B5EF4-FFF2-40B4-BE49-F238E27FC236}">
                <a16:creationId xmlns:a16="http://schemas.microsoft.com/office/drawing/2014/main" id="{94D23512-B127-1B67-7BC1-41796A6443BB}"/>
              </a:ext>
            </a:extLst>
          </p:cNvPr>
          <p:cNvSpPr>
            <a:spLocks noGrp="1"/>
          </p:cNvSpPr>
          <p:nvPr>
            <p:ph type="title"/>
          </p:nvPr>
        </p:nvSpPr>
        <p:spPr>
          <a:xfrm>
            <a:off x="961029" y="1006774"/>
            <a:ext cx="10515600" cy="729157"/>
          </a:xfrm>
        </p:spPr>
        <p:txBody>
          <a:bodyPr>
            <a:normAutofit/>
          </a:bodyPr>
          <a:lstStyle/>
          <a:p>
            <a:r>
              <a:rPr lang="en-US"/>
              <a:t>Line Graphs and Range</a:t>
            </a:r>
          </a:p>
        </p:txBody>
      </p:sp>
      <p:pic>
        <p:nvPicPr>
          <p:cNvPr id="1026" name="Picture 2" descr="Introducing line graphs - Maths - Learning with BBC Bitesize - BBC Bitesize">
            <a:extLst>
              <a:ext uri="{FF2B5EF4-FFF2-40B4-BE49-F238E27FC236}">
                <a16:creationId xmlns:a16="http://schemas.microsoft.com/office/drawing/2014/main" id="{A1CB8209-F09B-E5CE-6B20-0F47FD607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3054" y="2254842"/>
            <a:ext cx="5120050" cy="286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798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1B5763-7C46-593D-28CA-2DEE185653C0}"/>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Bar charts are used to compare different categories of data</a:t>
            </a:r>
          </a:p>
          <a:p>
            <a:r>
              <a:rPr lang="en-US"/>
              <a:t>To calculate the range, find the tallest and shortest bars on the chart</a:t>
            </a:r>
          </a:p>
          <a:p>
            <a:r>
              <a:rPr lang="en-US"/>
              <a:t>The difference between the tallest and shortest bars is the range</a:t>
            </a:r>
          </a:p>
        </p:txBody>
      </p:sp>
      <p:sp>
        <p:nvSpPr>
          <p:cNvPr id="2" name="Title 1">
            <a:extLst>
              <a:ext uri="{FF2B5EF4-FFF2-40B4-BE49-F238E27FC236}">
                <a16:creationId xmlns:a16="http://schemas.microsoft.com/office/drawing/2014/main" id="{62CA92FF-0957-AEDD-68F4-9CF82B19FAFD}"/>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Bar Charts and Range</a:t>
            </a:r>
          </a:p>
        </p:txBody>
      </p:sp>
      <p:pic>
        <p:nvPicPr>
          <p:cNvPr id="7" name="Content Placeholder 6">
            <a:extLst>
              <a:ext uri="{FF2B5EF4-FFF2-40B4-BE49-F238E27FC236}">
                <a16:creationId xmlns:a16="http://schemas.microsoft.com/office/drawing/2014/main" id="{AAFE6C3C-3405-E081-4972-2F93DCA92031}"/>
              </a:ext>
            </a:extLst>
          </p:cNvPr>
          <p:cNvPicPr>
            <a:picLocks noGrp="1" noChangeAspect="1"/>
          </p:cNvPicPr>
          <p:nvPr>
            <p:ph sz="half" idx="13"/>
          </p:nvPr>
        </p:nvPicPr>
        <p:blipFill>
          <a:blip r:embed="rId3"/>
          <a:stretch>
            <a:fillRect/>
          </a:stretch>
        </p:blipFill>
        <p:spPr>
          <a:xfrm>
            <a:off x="7198772" y="1735931"/>
            <a:ext cx="4522788" cy="3387725"/>
          </a:xfrm>
          <a:prstGeom prst="rect">
            <a:avLst/>
          </a:prstGeom>
        </p:spPr>
      </p:pic>
    </p:spTree>
    <p:extLst>
      <p:ext uri="{BB962C8B-B14F-4D97-AF65-F5344CB8AC3E}">
        <p14:creationId xmlns:p14="http://schemas.microsoft.com/office/powerpoint/2010/main" val="4180357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C054F-1B84-ABF3-EE2D-3EDE56C7C469}"/>
              </a:ext>
            </a:extLst>
          </p:cNvPr>
          <p:cNvSpPr>
            <a:spLocks noGrp="1"/>
          </p:cNvSpPr>
          <p:nvPr>
            <p:ph type="title"/>
          </p:nvPr>
        </p:nvSpPr>
        <p:spPr/>
        <p:txBody>
          <a:bodyPr/>
          <a:lstStyle/>
          <a:p>
            <a:r>
              <a:rPr lang="en-US" dirty="0"/>
              <a:t>Practice</a:t>
            </a:r>
          </a:p>
        </p:txBody>
      </p:sp>
      <p:pic>
        <p:nvPicPr>
          <p:cNvPr id="5" name="Picture 4" descr="A screenshot of a computer&#10;&#10;Description automatically generated">
            <a:extLst>
              <a:ext uri="{FF2B5EF4-FFF2-40B4-BE49-F238E27FC236}">
                <a16:creationId xmlns:a16="http://schemas.microsoft.com/office/drawing/2014/main" id="{E585F4EE-D5DB-3837-F26E-B3C5518EBAC8}"/>
              </a:ext>
            </a:extLst>
          </p:cNvPr>
          <p:cNvPicPr>
            <a:picLocks noChangeAspect="1"/>
          </p:cNvPicPr>
          <p:nvPr/>
        </p:nvPicPr>
        <p:blipFill>
          <a:blip r:embed="rId2"/>
          <a:stretch>
            <a:fillRect/>
          </a:stretch>
        </p:blipFill>
        <p:spPr>
          <a:xfrm>
            <a:off x="1668044" y="1858184"/>
            <a:ext cx="9071574" cy="4996311"/>
          </a:xfrm>
          <a:prstGeom prst="rect">
            <a:avLst/>
          </a:prstGeom>
        </p:spPr>
      </p:pic>
    </p:spTree>
    <p:extLst>
      <p:ext uri="{BB962C8B-B14F-4D97-AF65-F5344CB8AC3E}">
        <p14:creationId xmlns:p14="http://schemas.microsoft.com/office/powerpoint/2010/main" val="2400654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 illustration shows a bar graph titled Daily High Temperature in degrees Fahrenheit. The x-axis names the days of the week starting with Sunday. The y-axis shows Temperature in degrees Fahrenheit and ranges from 0 to 100 in 25-degree increments.">
            <a:extLst>
              <a:ext uri="{FF2B5EF4-FFF2-40B4-BE49-F238E27FC236}">
                <a16:creationId xmlns:a16="http://schemas.microsoft.com/office/drawing/2014/main" id="{90650F68-FC8E-AD45-F823-B740DAF64623}"/>
              </a:ext>
            </a:extLst>
          </p:cNvPr>
          <p:cNvPicPr>
            <a:picLocks noGrp="1" noChangeAspect="1"/>
          </p:cNvPicPr>
          <p:nvPr>
            <p:ph idx="1"/>
          </p:nvPr>
        </p:nvPicPr>
        <p:blipFill>
          <a:blip r:embed="rId2"/>
          <a:stretch>
            <a:fillRect/>
          </a:stretch>
        </p:blipFill>
        <p:spPr>
          <a:xfrm>
            <a:off x="3258766" y="1735931"/>
            <a:ext cx="5496127" cy="3546187"/>
          </a:xfrm>
          <a:prstGeom prst="rect">
            <a:avLst/>
          </a:prstGeom>
        </p:spPr>
      </p:pic>
      <p:pic>
        <p:nvPicPr>
          <p:cNvPr id="5" name="Picture 4" descr="A white background with black text&#10;&#10;Description automatically generated">
            <a:extLst>
              <a:ext uri="{FF2B5EF4-FFF2-40B4-BE49-F238E27FC236}">
                <a16:creationId xmlns:a16="http://schemas.microsoft.com/office/drawing/2014/main" id="{9EEE326F-C017-E43A-3402-E5BA62FCF49F}"/>
              </a:ext>
            </a:extLst>
          </p:cNvPr>
          <p:cNvPicPr>
            <a:picLocks noChangeAspect="1"/>
          </p:cNvPicPr>
          <p:nvPr/>
        </p:nvPicPr>
        <p:blipFill>
          <a:blip r:embed="rId3"/>
          <a:stretch>
            <a:fillRect/>
          </a:stretch>
        </p:blipFill>
        <p:spPr>
          <a:xfrm>
            <a:off x="3258766" y="5109737"/>
            <a:ext cx="5890853" cy="1482978"/>
          </a:xfrm>
          <a:prstGeom prst="rect">
            <a:avLst/>
          </a:prstGeom>
        </p:spPr>
      </p:pic>
      <p:sp>
        <p:nvSpPr>
          <p:cNvPr id="2" name="Title 1">
            <a:extLst>
              <a:ext uri="{FF2B5EF4-FFF2-40B4-BE49-F238E27FC236}">
                <a16:creationId xmlns:a16="http://schemas.microsoft.com/office/drawing/2014/main" id="{E5EDB55B-92E1-5ABC-50BC-DFC63ABE7312}"/>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Practice- Find the Range</a:t>
            </a:r>
          </a:p>
        </p:txBody>
      </p:sp>
    </p:spTree>
    <p:extLst>
      <p:ext uri="{BB962C8B-B14F-4D97-AF65-F5344CB8AC3E}">
        <p14:creationId xmlns:p14="http://schemas.microsoft.com/office/powerpoint/2010/main" val="1083935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3C368-B018-3833-DD7D-50A1781A049F}"/>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a:t>
            </a:r>
          </a:p>
        </p:txBody>
      </p:sp>
      <p:pic>
        <p:nvPicPr>
          <p:cNvPr id="4" name="Picture 3" descr="A screenshot of a math task&#10;&#10;Description automatically generated">
            <a:extLst>
              <a:ext uri="{FF2B5EF4-FFF2-40B4-BE49-F238E27FC236}">
                <a16:creationId xmlns:a16="http://schemas.microsoft.com/office/drawing/2014/main" id="{841FF373-6FA4-8C42-264A-788F38FDD7F1}"/>
              </a:ext>
            </a:extLst>
          </p:cNvPr>
          <p:cNvPicPr>
            <a:picLocks noChangeAspect="1"/>
          </p:cNvPicPr>
          <p:nvPr/>
        </p:nvPicPr>
        <p:blipFill rotWithShape="1">
          <a:blip r:embed="rId2"/>
          <a:srcRect r="178" b="16211"/>
          <a:stretch/>
        </p:blipFill>
        <p:spPr>
          <a:xfrm>
            <a:off x="4259466" y="1006774"/>
            <a:ext cx="5155992" cy="4232493"/>
          </a:xfrm>
          <a:prstGeom prst="rect">
            <a:avLst/>
          </a:prstGeom>
        </p:spPr>
      </p:pic>
      <p:pic>
        <p:nvPicPr>
          <p:cNvPr id="3" name="Picture 2" descr="A screenshot of a math task&#10;&#10;Description automatically generated">
            <a:extLst>
              <a:ext uri="{FF2B5EF4-FFF2-40B4-BE49-F238E27FC236}">
                <a16:creationId xmlns:a16="http://schemas.microsoft.com/office/drawing/2014/main" id="{36946B63-0DD8-4B29-04A4-51B570E7EB79}"/>
              </a:ext>
            </a:extLst>
          </p:cNvPr>
          <p:cNvPicPr>
            <a:picLocks noChangeAspect="1"/>
          </p:cNvPicPr>
          <p:nvPr/>
        </p:nvPicPr>
        <p:blipFill rotWithShape="1">
          <a:blip r:embed="rId2"/>
          <a:srcRect l="-712" t="78871" r="178" b="6193"/>
          <a:stretch/>
        </p:blipFill>
        <p:spPr>
          <a:xfrm>
            <a:off x="4245433" y="5447386"/>
            <a:ext cx="5832422" cy="847437"/>
          </a:xfrm>
          <a:prstGeom prst="rect">
            <a:avLst/>
          </a:prstGeom>
        </p:spPr>
      </p:pic>
    </p:spTree>
    <p:extLst>
      <p:ext uri="{BB962C8B-B14F-4D97-AF65-F5344CB8AC3E}">
        <p14:creationId xmlns:p14="http://schemas.microsoft.com/office/powerpoint/2010/main" val="3107449759"/>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74C5C4-075D-47A1-9A59-26FAB65C960F}">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2.xml><?xml version="1.0" encoding="utf-8"?>
<ds:datastoreItem xmlns:ds="http://schemas.openxmlformats.org/officeDocument/2006/customXml" ds:itemID="{C301C2D2-0F2D-4756-B172-2442C9FC2D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AF1789-59D9-4853-B103-4A499BE00B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Pearson Theme</Template>
  <TotalTime>14</TotalTime>
  <Words>1291</Words>
  <Application>Microsoft Office PowerPoint</Application>
  <PresentationFormat>Widescreen</PresentationFormat>
  <Paragraphs>80</Paragraphs>
  <Slides>21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Open Sans Light</vt:lpstr>
      <vt:lpstr>Open Sans Semibold</vt:lpstr>
      <vt:lpstr>Pearson Theme</vt:lpstr>
      <vt:lpstr>PowerPoint Presentation</vt:lpstr>
      <vt:lpstr>Key Words </vt:lpstr>
      <vt:lpstr>Understanding Range in Math</vt:lpstr>
      <vt:lpstr>Variability in Math</vt:lpstr>
      <vt:lpstr>Line Graphs and Range</vt:lpstr>
      <vt:lpstr>Bar Charts and Range</vt:lpstr>
      <vt:lpstr>Practice</vt:lpstr>
      <vt:lpstr>Practice- Find the Range</vt:lpstr>
      <vt:lpstr>Practice</vt:lpstr>
      <vt:lpstr>Key Words </vt:lpstr>
      <vt:lpstr>Generating Multiple Samples</vt:lpstr>
      <vt:lpstr>Random Sampling</vt:lpstr>
      <vt:lpstr>Tracking Results</vt:lpstr>
      <vt:lpstr>Practice</vt:lpstr>
      <vt:lpstr>Practice</vt:lpstr>
      <vt:lpstr>Measures of Variability in Math</vt:lpstr>
      <vt:lpstr>Comparing Two Populations</vt:lpstr>
      <vt:lpstr>Practice</vt:lpstr>
      <vt:lpstr>PowerPoint Presentation</vt:lpstr>
      <vt:lpstr>Key Points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97</cp:revision>
  <dcterms:created xsi:type="dcterms:W3CDTF">2024-01-09T13:42:36Z</dcterms:created>
  <dcterms:modified xsi:type="dcterms:W3CDTF">2024-01-22T23:08:58Z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