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22"/>
  </p:notesMasterIdLst>
  <p:sldIdLst>
    <p:sldId id="256" r:id="rId5"/>
    <p:sldId id="268" r:id="rId6"/>
    <p:sldId id="257" r:id="rId7"/>
    <p:sldId id="261" r:id="rId8"/>
    <p:sldId id="269" r:id="rId9"/>
    <p:sldId id="262" r:id="rId10"/>
    <p:sldId id="263" r:id="rId11"/>
    <p:sldId id="258" r:id="rId12"/>
    <p:sldId id="259" r:id="rId13"/>
    <p:sldId id="260" r:id="rId14"/>
    <p:sldId id="271" r:id="rId15"/>
    <p:sldId id="272" r:id="rId16"/>
    <p:sldId id="273" r:id="rId17"/>
    <p:sldId id="265" r:id="rId18"/>
    <p:sldId id="266" r:id="rId19"/>
    <p:sldId id="267" r:id="rId20"/>
    <p:sldId id="30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39A4668-57F1-91FD-E97E-73E36BCD033D}" v="119" dt="2024-01-17T00:18:46.5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2" autoAdjust="0"/>
    <p:restoredTop sz="94660"/>
  </p:normalViewPr>
  <p:slideViewPr>
    <p:cSldViewPr snapToGrid="0">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60F30B-F829-4B51-94AF-48B84A4839DE}" type="doc">
      <dgm:prSet loTypeId="urn:microsoft.com/office/officeart/2005/8/layout/default" loCatId="list" qsTypeId="urn:microsoft.com/office/officeart/2005/8/quickstyle/simple5" qsCatId="simple" csTypeId="urn:microsoft.com/office/officeart/2005/8/colors/accent2_2" csCatId="accent2"/>
      <dgm:spPr/>
      <dgm:t>
        <a:bodyPr/>
        <a:lstStyle/>
        <a:p>
          <a:endParaRPr lang="en-US"/>
        </a:p>
      </dgm:t>
    </dgm:pt>
    <dgm:pt modelId="{EBF98764-821C-49B8-8F21-DF053D0CE15D}">
      <dgm:prSet/>
      <dgm:spPr/>
      <dgm:t>
        <a:bodyPr/>
        <a:lstStyle/>
        <a:p>
          <a:r>
            <a:rPr lang="en-US" b="1"/>
            <a:t>compound event</a:t>
          </a:r>
          <a:r>
            <a:rPr lang="en-US"/>
            <a:t> – an event consisting of two or more simple events</a:t>
          </a:r>
        </a:p>
      </dgm:t>
    </dgm:pt>
    <dgm:pt modelId="{3A2A2DF8-AD1E-4407-B370-79D8040D38A5}" type="parTrans" cxnId="{52546D79-63E1-4D17-84F2-D7D0F27E0786}">
      <dgm:prSet/>
      <dgm:spPr/>
      <dgm:t>
        <a:bodyPr/>
        <a:lstStyle/>
        <a:p>
          <a:endParaRPr lang="en-US"/>
        </a:p>
      </dgm:t>
    </dgm:pt>
    <dgm:pt modelId="{88AE439A-BBED-4321-BAD4-14D78B55DB60}" type="sibTrans" cxnId="{52546D79-63E1-4D17-84F2-D7D0F27E0786}">
      <dgm:prSet/>
      <dgm:spPr/>
      <dgm:t>
        <a:bodyPr/>
        <a:lstStyle/>
        <a:p>
          <a:endParaRPr lang="en-US"/>
        </a:p>
      </dgm:t>
    </dgm:pt>
    <dgm:pt modelId="{758588E8-5EFA-415F-913C-3416C5112EF2}">
      <dgm:prSet/>
      <dgm:spPr/>
      <dgm:t>
        <a:bodyPr/>
        <a:lstStyle/>
        <a:p>
          <a:r>
            <a:rPr lang="en-US" b="1"/>
            <a:t>dependent event</a:t>
          </a:r>
          <a:r>
            <a:rPr lang="en-US"/>
            <a:t> – an event that can occur only if another event occurs first</a:t>
          </a:r>
        </a:p>
      </dgm:t>
    </dgm:pt>
    <dgm:pt modelId="{DD1D8B29-7786-4181-AD63-96DC125C1F77}" type="parTrans" cxnId="{474CAE5F-E7AC-4AAD-A007-9C9920CD5B1E}">
      <dgm:prSet/>
      <dgm:spPr/>
      <dgm:t>
        <a:bodyPr/>
        <a:lstStyle/>
        <a:p>
          <a:endParaRPr lang="en-US"/>
        </a:p>
      </dgm:t>
    </dgm:pt>
    <dgm:pt modelId="{A5138C13-4435-41D8-9ED2-C01FBB954F76}" type="sibTrans" cxnId="{474CAE5F-E7AC-4AAD-A007-9C9920CD5B1E}">
      <dgm:prSet/>
      <dgm:spPr/>
      <dgm:t>
        <a:bodyPr/>
        <a:lstStyle/>
        <a:p>
          <a:endParaRPr lang="en-US"/>
        </a:p>
      </dgm:t>
    </dgm:pt>
    <dgm:pt modelId="{0D0BB2F1-29CB-4481-9E01-41F39C7A94D8}">
      <dgm:prSet/>
      <dgm:spPr/>
      <dgm:t>
        <a:bodyPr/>
        <a:lstStyle/>
        <a:p>
          <a:r>
            <a:rPr lang="en-US" b="1"/>
            <a:t>event</a:t>
          </a:r>
          <a:r>
            <a:rPr lang="en-US"/>
            <a:t> – a subset of a sample space, a collection of outcomes</a:t>
          </a:r>
        </a:p>
      </dgm:t>
    </dgm:pt>
    <dgm:pt modelId="{133AFC67-A16C-4608-8880-B3ABB28BEEAE}" type="parTrans" cxnId="{67EDD61F-FD0B-4F32-B60E-C539F53671B7}">
      <dgm:prSet/>
      <dgm:spPr/>
      <dgm:t>
        <a:bodyPr/>
        <a:lstStyle/>
        <a:p>
          <a:endParaRPr lang="en-US"/>
        </a:p>
      </dgm:t>
    </dgm:pt>
    <dgm:pt modelId="{99FE77BB-321C-4696-B2CF-0EEE4ED05B52}" type="sibTrans" cxnId="{67EDD61F-FD0B-4F32-B60E-C539F53671B7}">
      <dgm:prSet/>
      <dgm:spPr/>
      <dgm:t>
        <a:bodyPr/>
        <a:lstStyle/>
        <a:p>
          <a:endParaRPr lang="en-US"/>
        </a:p>
      </dgm:t>
    </dgm:pt>
    <dgm:pt modelId="{9970A267-AFCA-4EB0-928F-251B74DF5C2A}">
      <dgm:prSet/>
      <dgm:spPr/>
      <dgm:t>
        <a:bodyPr/>
        <a:lstStyle/>
        <a:p>
          <a:r>
            <a:rPr lang="en-US" b="1"/>
            <a:t>independent event</a:t>
          </a:r>
          <a:r>
            <a:rPr lang="en-US"/>
            <a:t> – the occurrence of one event does not affect the occurrence of another event</a:t>
          </a:r>
        </a:p>
      </dgm:t>
    </dgm:pt>
    <dgm:pt modelId="{AB954564-C44C-4CCE-AB85-73425435ACF3}" type="parTrans" cxnId="{E9891356-DB84-4E60-87A0-28738995A96E}">
      <dgm:prSet/>
      <dgm:spPr/>
      <dgm:t>
        <a:bodyPr/>
        <a:lstStyle/>
        <a:p>
          <a:endParaRPr lang="en-US"/>
        </a:p>
      </dgm:t>
    </dgm:pt>
    <dgm:pt modelId="{90DE105B-F0B8-4BC3-8B33-58C7755C6954}" type="sibTrans" cxnId="{E9891356-DB84-4E60-87A0-28738995A96E}">
      <dgm:prSet/>
      <dgm:spPr/>
      <dgm:t>
        <a:bodyPr/>
        <a:lstStyle/>
        <a:p>
          <a:endParaRPr lang="en-US"/>
        </a:p>
      </dgm:t>
    </dgm:pt>
    <dgm:pt modelId="{869DFF21-9DBE-4D23-BC01-02B4D088D1E0}">
      <dgm:prSet/>
      <dgm:spPr/>
      <dgm:t>
        <a:bodyPr/>
        <a:lstStyle/>
        <a:p>
          <a:r>
            <a:rPr lang="en-US" b="1"/>
            <a:t>mutually exclusive events</a:t>
          </a:r>
          <a:r>
            <a:rPr lang="en-US"/>
            <a:t> – two or more events that cannot occur at the same time</a:t>
          </a:r>
        </a:p>
      </dgm:t>
    </dgm:pt>
    <dgm:pt modelId="{3BF751FB-A9AF-4ABA-9908-7E261F7AAB32}" type="parTrans" cxnId="{4051A5E5-E88F-4353-AC48-7DD08AB01696}">
      <dgm:prSet/>
      <dgm:spPr/>
      <dgm:t>
        <a:bodyPr/>
        <a:lstStyle/>
        <a:p>
          <a:endParaRPr lang="en-US"/>
        </a:p>
      </dgm:t>
    </dgm:pt>
    <dgm:pt modelId="{47A92F97-2EA1-46B5-8611-46F0C336AE8F}" type="sibTrans" cxnId="{4051A5E5-E88F-4353-AC48-7DD08AB01696}">
      <dgm:prSet/>
      <dgm:spPr/>
      <dgm:t>
        <a:bodyPr/>
        <a:lstStyle/>
        <a:p>
          <a:endParaRPr lang="en-US"/>
        </a:p>
      </dgm:t>
    </dgm:pt>
    <dgm:pt modelId="{19DD2C81-BF25-4141-B77F-14430310F443}">
      <dgm:prSet/>
      <dgm:spPr/>
      <dgm:t>
        <a:bodyPr/>
        <a:lstStyle/>
        <a:p>
          <a:r>
            <a:rPr lang="en-US" b="1"/>
            <a:t>mutually inclusive events</a:t>
          </a:r>
          <a:r>
            <a:rPr lang="en-US"/>
            <a:t> – two or more events that can occur at the same time</a:t>
          </a:r>
        </a:p>
      </dgm:t>
    </dgm:pt>
    <dgm:pt modelId="{6B4A86A1-6D0C-4BA8-AA1D-B6E10C3E5A74}" type="parTrans" cxnId="{41AA0BF7-02C6-41DC-8DB0-C336443FDB12}">
      <dgm:prSet/>
      <dgm:spPr/>
      <dgm:t>
        <a:bodyPr/>
        <a:lstStyle/>
        <a:p>
          <a:endParaRPr lang="en-US"/>
        </a:p>
      </dgm:t>
    </dgm:pt>
    <dgm:pt modelId="{7144D1FE-0F9F-48AE-9D89-985890E2FFA7}" type="sibTrans" cxnId="{41AA0BF7-02C6-41DC-8DB0-C336443FDB12}">
      <dgm:prSet/>
      <dgm:spPr/>
      <dgm:t>
        <a:bodyPr/>
        <a:lstStyle/>
        <a:p>
          <a:endParaRPr lang="en-US"/>
        </a:p>
      </dgm:t>
    </dgm:pt>
    <dgm:pt modelId="{F74A0B61-C89B-494A-9496-CC60CD1085FF}">
      <dgm:prSet/>
      <dgm:spPr/>
      <dgm:t>
        <a:bodyPr/>
        <a:lstStyle/>
        <a:p>
          <a:r>
            <a:rPr lang="en-US" b="1"/>
            <a:t>probability</a:t>
          </a:r>
          <a:r>
            <a:rPr lang="en-US"/>
            <a:t> – a numerical measure of the likelihood of an event to happen</a:t>
          </a:r>
        </a:p>
      </dgm:t>
    </dgm:pt>
    <dgm:pt modelId="{560C0367-4BED-45B8-8377-B8F250FFC43B}" type="parTrans" cxnId="{B3B7029E-9FA3-4AAE-9F5C-F5A3ABAEFAEC}">
      <dgm:prSet/>
      <dgm:spPr/>
      <dgm:t>
        <a:bodyPr/>
        <a:lstStyle/>
        <a:p>
          <a:endParaRPr lang="en-US"/>
        </a:p>
      </dgm:t>
    </dgm:pt>
    <dgm:pt modelId="{0A79E7B6-D084-48A4-92D4-D2D9CBDC0D8D}" type="sibTrans" cxnId="{B3B7029E-9FA3-4AAE-9F5C-F5A3ABAEFAEC}">
      <dgm:prSet/>
      <dgm:spPr/>
      <dgm:t>
        <a:bodyPr/>
        <a:lstStyle/>
        <a:p>
          <a:endParaRPr lang="en-US"/>
        </a:p>
      </dgm:t>
    </dgm:pt>
    <dgm:pt modelId="{5BD42E9B-60F4-46DD-AA59-35CAB28653A2}">
      <dgm:prSet/>
      <dgm:spPr/>
      <dgm:t>
        <a:bodyPr/>
        <a:lstStyle/>
        <a:p>
          <a:r>
            <a:rPr lang="en-US" b="1"/>
            <a:t>sample space</a:t>
          </a:r>
          <a:r>
            <a:rPr lang="en-US"/>
            <a:t> – the set of all possible outcomes of a chance process</a:t>
          </a:r>
        </a:p>
      </dgm:t>
    </dgm:pt>
    <dgm:pt modelId="{048C5B68-14A8-462F-BAFD-62712A7907A5}" type="parTrans" cxnId="{25C244B5-20F8-423F-B517-4539FC2C455C}">
      <dgm:prSet/>
      <dgm:spPr/>
      <dgm:t>
        <a:bodyPr/>
        <a:lstStyle/>
        <a:p>
          <a:endParaRPr lang="en-US"/>
        </a:p>
      </dgm:t>
    </dgm:pt>
    <dgm:pt modelId="{692DC414-5F91-4246-8226-07FAE0BC54C7}" type="sibTrans" cxnId="{25C244B5-20F8-423F-B517-4539FC2C455C}">
      <dgm:prSet/>
      <dgm:spPr/>
      <dgm:t>
        <a:bodyPr/>
        <a:lstStyle/>
        <a:p>
          <a:endParaRPr lang="en-US"/>
        </a:p>
      </dgm:t>
    </dgm:pt>
    <dgm:pt modelId="{5BCE240E-5529-463B-AED9-1B183B2DC36F}">
      <dgm:prSet/>
      <dgm:spPr/>
      <dgm:t>
        <a:bodyPr/>
        <a:lstStyle/>
        <a:p>
          <a:r>
            <a:rPr lang="en-US" b="1"/>
            <a:t>simple event</a:t>
          </a:r>
          <a:r>
            <a:rPr lang="en-US"/>
            <a:t> – an event that has a single outcome</a:t>
          </a:r>
        </a:p>
      </dgm:t>
    </dgm:pt>
    <dgm:pt modelId="{192D4D3D-D0DC-41CF-B608-E58B6F4AA9CF}" type="parTrans" cxnId="{8A258F2F-309D-4F97-AE60-089EB6F62698}">
      <dgm:prSet/>
      <dgm:spPr/>
      <dgm:t>
        <a:bodyPr/>
        <a:lstStyle/>
        <a:p>
          <a:endParaRPr lang="en-US"/>
        </a:p>
      </dgm:t>
    </dgm:pt>
    <dgm:pt modelId="{01B6AE41-1254-4706-95DA-5D8C160EEDCD}" type="sibTrans" cxnId="{8A258F2F-309D-4F97-AE60-089EB6F62698}">
      <dgm:prSet/>
      <dgm:spPr/>
      <dgm:t>
        <a:bodyPr/>
        <a:lstStyle/>
        <a:p>
          <a:endParaRPr lang="en-US"/>
        </a:p>
      </dgm:t>
    </dgm:pt>
    <dgm:pt modelId="{2CCAB073-C55D-4CFC-8DE3-F3197A8AE8C4}" type="pres">
      <dgm:prSet presAssocID="{7B60F30B-F829-4B51-94AF-48B84A4839DE}" presName="diagram" presStyleCnt="0">
        <dgm:presLayoutVars>
          <dgm:dir/>
          <dgm:resizeHandles val="exact"/>
        </dgm:presLayoutVars>
      </dgm:prSet>
      <dgm:spPr/>
    </dgm:pt>
    <dgm:pt modelId="{AF8ABBE9-A2D4-490E-8544-16577320F8E8}" type="pres">
      <dgm:prSet presAssocID="{EBF98764-821C-49B8-8F21-DF053D0CE15D}" presName="node" presStyleLbl="node1" presStyleIdx="0" presStyleCnt="9">
        <dgm:presLayoutVars>
          <dgm:bulletEnabled val="1"/>
        </dgm:presLayoutVars>
      </dgm:prSet>
      <dgm:spPr/>
    </dgm:pt>
    <dgm:pt modelId="{CE909C22-12F7-4D10-A855-51940DD4B0AF}" type="pres">
      <dgm:prSet presAssocID="{88AE439A-BBED-4321-BAD4-14D78B55DB60}" presName="sibTrans" presStyleCnt="0"/>
      <dgm:spPr/>
    </dgm:pt>
    <dgm:pt modelId="{D7BD7193-6948-4DA5-9EE7-B7DAEC3C4F47}" type="pres">
      <dgm:prSet presAssocID="{758588E8-5EFA-415F-913C-3416C5112EF2}" presName="node" presStyleLbl="node1" presStyleIdx="1" presStyleCnt="9">
        <dgm:presLayoutVars>
          <dgm:bulletEnabled val="1"/>
        </dgm:presLayoutVars>
      </dgm:prSet>
      <dgm:spPr/>
    </dgm:pt>
    <dgm:pt modelId="{FA638DFF-4168-44C1-A579-3228DD1C5518}" type="pres">
      <dgm:prSet presAssocID="{A5138C13-4435-41D8-9ED2-C01FBB954F76}" presName="sibTrans" presStyleCnt="0"/>
      <dgm:spPr/>
    </dgm:pt>
    <dgm:pt modelId="{DB733926-29B5-49BE-B1DB-FFBBB79E3D9B}" type="pres">
      <dgm:prSet presAssocID="{0D0BB2F1-29CB-4481-9E01-41F39C7A94D8}" presName="node" presStyleLbl="node1" presStyleIdx="2" presStyleCnt="9">
        <dgm:presLayoutVars>
          <dgm:bulletEnabled val="1"/>
        </dgm:presLayoutVars>
      </dgm:prSet>
      <dgm:spPr/>
    </dgm:pt>
    <dgm:pt modelId="{6ED48D05-D3BB-41C2-A911-F1ED0676C55C}" type="pres">
      <dgm:prSet presAssocID="{99FE77BB-321C-4696-B2CF-0EEE4ED05B52}" presName="sibTrans" presStyleCnt="0"/>
      <dgm:spPr/>
    </dgm:pt>
    <dgm:pt modelId="{5501014E-3781-486D-90E1-7AE2C256129E}" type="pres">
      <dgm:prSet presAssocID="{9970A267-AFCA-4EB0-928F-251B74DF5C2A}" presName="node" presStyleLbl="node1" presStyleIdx="3" presStyleCnt="9">
        <dgm:presLayoutVars>
          <dgm:bulletEnabled val="1"/>
        </dgm:presLayoutVars>
      </dgm:prSet>
      <dgm:spPr/>
    </dgm:pt>
    <dgm:pt modelId="{64529F46-B290-40D0-B267-A910BF0245BC}" type="pres">
      <dgm:prSet presAssocID="{90DE105B-F0B8-4BC3-8B33-58C7755C6954}" presName="sibTrans" presStyleCnt="0"/>
      <dgm:spPr/>
    </dgm:pt>
    <dgm:pt modelId="{67173302-C222-465F-BDB3-C40F6D454CBE}" type="pres">
      <dgm:prSet presAssocID="{869DFF21-9DBE-4D23-BC01-02B4D088D1E0}" presName="node" presStyleLbl="node1" presStyleIdx="4" presStyleCnt="9">
        <dgm:presLayoutVars>
          <dgm:bulletEnabled val="1"/>
        </dgm:presLayoutVars>
      </dgm:prSet>
      <dgm:spPr/>
    </dgm:pt>
    <dgm:pt modelId="{E5BD97A9-7617-40B7-86CF-46D75764F954}" type="pres">
      <dgm:prSet presAssocID="{47A92F97-2EA1-46B5-8611-46F0C336AE8F}" presName="sibTrans" presStyleCnt="0"/>
      <dgm:spPr/>
    </dgm:pt>
    <dgm:pt modelId="{209F9C42-8B1F-42C4-964F-966488A68B85}" type="pres">
      <dgm:prSet presAssocID="{19DD2C81-BF25-4141-B77F-14430310F443}" presName="node" presStyleLbl="node1" presStyleIdx="5" presStyleCnt="9">
        <dgm:presLayoutVars>
          <dgm:bulletEnabled val="1"/>
        </dgm:presLayoutVars>
      </dgm:prSet>
      <dgm:spPr/>
    </dgm:pt>
    <dgm:pt modelId="{EBEC90D8-710F-4A70-8F9B-B7785DF03BB6}" type="pres">
      <dgm:prSet presAssocID="{7144D1FE-0F9F-48AE-9D89-985890E2FFA7}" presName="sibTrans" presStyleCnt="0"/>
      <dgm:spPr/>
    </dgm:pt>
    <dgm:pt modelId="{46AC3CEC-34B0-4FC3-A81A-A32DA0A8487A}" type="pres">
      <dgm:prSet presAssocID="{F74A0B61-C89B-494A-9496-CC60CD1085FF}" presName="node" presStyleLbl="node1" presStyleIdx="6" presStyleCnt="9">
        <dgm:presLayoutVars>
          <dgm:bulletEnabled val="1"/>
        </dgm:presLayoutVars>
      </dgm:prSet>
      <dgm:spPr/>
    </dgm:pt>
    <dgm:pt modelId="{1B0BCCD4-C3B6-4193-B123-E28FA8A5D989}" type="pres">
      <dgm:prSet presAssocID="{0A79E7B6-D084-48A4-92D4-D2D9CBDC0D8D}" presName="sibTrans" presStyleCnt="0"/>
      <dgm:spPr/>
    </dgm:pt>
    <dgm:pt modelId="{DE9AC675-8000-4701-A3A3-6989BAEAF70C}" type="pres">
      <dgm:prSet presAssocID="{5BD42E9B-60F4-46DD-AA59-35CAB28653A2}" presName="node" presStyleLbl="node1" presStyleIdx="7" presStyleCnt="9">
        <dgm:presLayoutVars>
          <dgm:bulletEnabled val="1"/>
        </dgm:presLayoutVars>
      </dgm:prSet>
      <dgm:spPr/>
    </dgm:pt>
    <dgm:pt modelId="{57C5ECAF-03B9-4B04-B617-3D843A42E4E9}" type="pres">
      <dgm:prSet presAssocID="{692DC414-5F91-4246-8226-07FAE0BC54C7}" presName="sibTrans" presStyleCnt="0"/>
      <dgm:spPr/>
    </dgm:pt>
    <dgm:pt modelId="{7F43927A-5BAE-4777-9C96-77E7A1EC69DA}" type="pres">
      <dgm:prSet presAssocID="{5BCE240E-5529-463B-AED9-1B183B2DC36F}" presName="node" presStyleLbl="node1" presStyleIdx="8" presStyleCnt="9">
        <dgm:presLayoutVars>
          <dgm:bulletEnabled val="1"/>
        </dgm:presLayoutVars>
      </dgm:prSet>
      <dgm:spPr/>
    </dgm:pt>
  </dgm:ptLst>
  <dgm:cxnLst>
    <dgm:cxn modelId="{1ACE8306-1251-45AE-8B41-E0809F249E15}" type="presOf" srcId="{7B60F30B-F829-4B51-94AF-48B84A4839DE}" destId="{2CCAB073-C55D-4CFC-8DE3-F3197A8AE8C4}" srcOrd="0" destOrd="0" presId="urn:microsoft.com/office/officeart/2005/8/layout/default"/>
    <dgm:cxn modelId="{B858D616-7A03-4E0D-A442-9CC586FCF706}" type="presOf" srcId="{19DD2C81-BF25-4141-B77F-14430310F443}" destId="{209F9C42-8B1F-42C4-964F-966488A68B85}" srcOrd="0" destOrd="0" presId="urn:microsoft.com/office/officeart/2005/8/layout/default"/>
    <dgm:cxn modelId="{67EDD61F-FD0B-4F32-B60E-C539F53671B7}" srcId="{7B60F30B-F829-4B51-94AF-48B84A4839DE}" destId="{0D0BB2F1-29CB-4481-9E01-41F39C7A94D8}" srcOrd="2" destOrd="0" parTransId="{133AFC67-A16C-4608-8880-B3ABB28BEEAE}" sibTransId="{99FE77BB-321C-4696-B2CF-0EEE4ED05B52}"/>
    <dgm:cxn modelId="{6C643521-B7AB-4B16-B4D0-7778FD7EF7F7}" type="presOf" srcId="{5BD42E9B-60F4-46DD-AA59-35CAB28653A2}" destId="{DE9AC675-8000-4701-A3A3-6989BAEAF70C}" srcOrd="0" destOrd="0" presId="urn:microsoft.com/office/officeart/2005/8/layout/default"/>
    <dgm:cxn modelId="{47987623-4F88-483E-857B-88CCAE12F708}" type="presOf" srcId="{9970A267-AFCA-4EB0-928F-251B74DF5C2A}" destId="{5501014E-3781-486D-90E1-7AE2C256129E}" srcOrd="0" destOrd="0" presId="urn:microsoft.com/office/officeart/2005/8/layout/default"/>
    <dgm:cxn modelId="{6BFE9D2C-5BF8-4673-AE96-152F62565B87}" type="presOf" srcId="{0D0BB2F1-29CB-4481-9E01-41F39C7A94D8}" destId="{DB733926-29B5-49BE-B1DB-FFBBB79E3D9B}" srcOrd="0" destOrd="0" presId="urn:microsoft.com/office/officeart/2005/8/layout/default"/>
    <dgm:cxn modelId="{8A258F2F-309D-4F97-AE60-089EB6F62698}" srcId="{7B60F30B-F829-4B51-94AF-48B84A4839DE}" destId="{5BCE240E-5529-463B-AED9-1B183B2DC36F}" srcOrd="8" destOrd="0" parTransId="{192D4D3D-D0DC-41CF-B608-E58B6F4AA9CF}" sibTransId="{01B6AE41-1254-4706-95DA-5D8C160EEDCD}"/>
    <dgm:cxn modelId="{473EBB3B-270A-48F7-B6C7-0458BB1D4A48}" type="presOf" srcId="{EBF98764-821C-49B8-8F21-DF053D0CE15D}" destId="{AF8ABBE9-A2D4-490E-8544-16577320F8E8}" srcOrd="0" destOrd="0" presId="urn:microsoft.com/office/officeart/2005/8/layout/default"/>
    <dgm:cxn modelId="{474CAE5F-E7AC-4AAD-A007-9C9920CD5B1E}" srcId="{7B60F30B-F829-4B51-94AF-48B84A4839DE}" destId="{758588E8-5EFA-415F-913C-3416C5112EF2}" srcOrd="1" destOrd="0" parTransId="{DD1D8B29-7786-4181-AD63-96DC125C1F77}" sibTransId="{A5138C13-4435-41D8-9ED2-C01FBB954F76}"/>
    <dgm:cxn modelId="{10E55C48-E2DC-44F4-A97B-9F83365F8BC6}" type="presOf" srcId="{5BCE240E-5529-463B-AED9-1B183B2DC36F}" destId="{7F43927A-5BAE-4777-9C96-77E7A1EC69DA}" srcOrd="0" destOrd="0" presId="urn:microsoft.com/office/officeart/2005/8/layout/default"/>
    <dgm:cxn modelId="{FE697569-34EB-46B0-B093-8E9DAE82CF8E}" type="presOf" srcId="{F74A0B61-C89B-494A-9496-CC60CD1085FF}" destId="{46AC3CEC-34B0-4FC3-A81A-A32DA0A8487A}" srcOrd="0" destOrd="0" presId="urn:microsoft.com/office/officeart/2005/8/layout/default"/>
    <dgm:cxn modelId="{E9891356-DB84-4E60-87A0-28738995A96E}" srcId="{7B60F30B-F829-4B51-94AF-48B84A4839DE}" destId="{9970A267-AFCA-4EB0-928F-251B74DF5C2A}" srcOrd="3" destOrd="0" parTransId="{AB954564-C44C-4CCE-AB85-73425435ACF3}" sibTransId="{90DE105B-F0B8-4BC3-8B33-58C7755C6954}"/>
    <dgm:cxn modelId="{52546D79-63E1-4D17-84F2-D7D0F27E0786}" srcId="{7B60F30B-F829-4B51-94AF-48B84A4839DE}" destId="{EBF98764-821C-49B8-8F21-DF053D0CE15D}" srcOrd="0" destOrd="0" parTransId="{3A2A2DF8-AD1E-4407-B370-79D8040D38A5}" sibTransId="{88AE439A-BBED-4321-BAD4-14D78B55DB60}"/>
    <dgm:cxn modelId="{79FA017A-B3F3-4880-AB54-A937A8E1313B}" type="presOf" srcId="{758588E8-5EFA-415F-913C-3416C5112EF2}" destId="{D7BD7193-6948-4DA5-9EE7-B7DAEC3C4F47}" srcOrd="0" destOrd="0" presId="urn:microsoft.com/office/officeart/2005/8/layout/default"/>
    <dgm:cxn modelId="{D2705084-6489-4C6E-9A1C-E01BE2C8375F}" type="presOf" srcId="{869DFF21-9DBE-4D23-BC01-02B4D088D1E0}" destId="{67173302-C222-465F-BDB3-C40F6D454CBE}" srcOrd="0" destOrd="0" presId="urn:microsoft.com/office/officeart/2005/8/layout/default"/>
    <dgm:cxn modelId="{B3B7029E-9FA3-4AAE-9F5C-F5A3ABAEFAEC}" srcId="{7B60F30B-F829-4B51-94AF-48B84A4839DE}" destId="{F74A0B61-C89B-494A-9496-CC60CD1085FF}" srcOrd="6" destOrd="0" parTransId="{560C0367-4BED-45B8-8377-B8F250FFC43B}" sibTransId="{0A79E7B6-D084-48A4-92D4-D2D9CBDC0D8D}"/>
    <dgm:cxn modelId="{25C244B5-20F8-423F-B517-4539FC2C455C}" srcId="{7B60F30B-F829-4B51-94AF-48B84A4839DE}" destId="{5BD42E9B-60F4-46DD-AA59-35CAB28653A2}" srcOrd="7" destOrd="0" parTransId="{048C5B68-14A8-462F-BAFD-62712A7907A5}" sibTransId="{692DC414-5F91-4246-8226-07FAE0BC54C7}"/>
    <dgm:cxn modelId="{4051A5E5-E88F-4353-AC48-7DD08AB01696}" srcId="{7B60F30B-F829-4B51-94AF-48B84A4839DE}" destId="{869DFF21-9DBE-4D23-BC01-02B4D088D1E0}" srcOrd="4" destOrd="0" parTransId="{3BF751FB-A9AF-4ABA-9908-7E261F7AAB32}" sibTransId="{47A92F97-2EA1-46B5-8611-46F0C336AE8F}"/>
    <dgm:cxn modelId="{41AA0BF7-02C6-41DC-8DB0-C336443FDB12}" srcId="{7B60F30B-F829-4B51-94AF-48B84A4839DE}" destId="{19DD2C81-BF25-4141-B77F-14430310F443}" srcOrd="5" destOrd="0" parTransId="{6B4A86A1-6D0C-4BA8-AA1D-B6E10C3E5A74}" sibTransId="{7144D1FE-0F9F-48AE-9D89-985890E2FFA7}"/>
    <dgm:cxn modelId="{D0CADA8C-39DA-4F01-A906-2B71D453752E}" type="presParOf" srcId="{2CCAB073-C55D-4CFC-8DE3-F3197A8AE8C4}" destId="{AF8ABBE9-A2D4-490E-8544-16577320F8E8}" srcOrd="0" destOrd="0" presId="urn:microsoft.com/office/officeart/2005/8/layout/default"/>
    <dgm:cxn modelId="{B8D50EAD-ED9F-4516-A1B1-6BA6D304BFB9}" type="presParOf" srcId="{2CCAB073-C55D-4CFC-8DE3-F3197A8AE8C4}" destId="{CE909C22-12F7-4D10-A855-51940DD4B0AF}" srcOrd="1" destOrd="0" presId="urn:microsoft.com/office/officeart/2005/8/layout/default"/>
    <dgm:cxn modelId="{47FFEE0C-E6B2-4863-9406-3A4EA477E6EE}" type="presParOf" srcId="{2CCAB073-C55D-4CFC-8DE3-F3197A8AE8C4}" destId="{D7BD7193-6948-4DA5-9EE7-B7DAEC3C4F47}" srcOrd="2" destOrd="0" presId="urn:microsoft.com/office/officeart/2005/8/layout/default"/>
    <dgm:cxn modelId="{71D92024-53E0-447F-8050-F6F8C642A560}" type="presParOf" srcId="{2CCAB073-C55D-4CFC-8DE3-F3197A8AE8C4}" destId="{FA638DFF-4168-44C1-A579-3228DD1C5518}" srcOrd="3" destOrd="0" presId="urn:microsoft.com/office/officeart/2005/8/layout/default"/>
    <dgm:cxn modelId="{E3414F51-D5EC-4D3C-8B4F-63D2F8E6470A}" type="presParOf" srcId="{2CCAB073-C55D-4CFC-8DE3-F3197A8AE8C4}" destId="{DB733926-29B5-49BE-B1DB-FFBBB79E3D9B}" srcOrd="4" destOrd="0" presId="urn:microsoft.com/office/officeart/2005/8/layout/default"/>
    <dgm:cxn modelId="{2E043A52-2C7C-4B82-87A5-D2114ADA184D}" type="presParOf" srcId="{2CCAB073-C55D-4CFC-8DE3-F3197A8AE8C4}" destId="{6ED48D05-D3BB-41C2-A911-F1ED0676C55C}" srcOrd="5" destOrd="0" presId="urn:microsoft.com/office/officeart/2005/8/layout/default"/>
    <dgm:cxn modelId="{8738B824-0456-4946-BF41-FAC6F874CA3C}" type="presParOf" srcId="{2CCAB073-C55D-4CFC-8DE3-F3197A8AE8C4}" destId="{5501014E-3781-486D-90E1-7AE2C256129E}" srcOrd="6" destOrd="0" presId="urn:microsoft.com/office/officeart/2005/8/layout/default"/>
    <dgm:cxn modelId="{033841B8-B16E-4F65-9B31-EE945F9E7C24}" type="presParOf" srcId="{2CCAB073-C55D-4CFC-8DE3-F3197A8AE8C4}" destId="{64529F46-B290-40D0-B267-A910BF0245BC}" srcOrd="7" destOrd="0" presId="urn:microsoft.com/office/officeart/2005/8/layout/default"/>
    <dgm:cxn modelId="{96C03E98-832C-42C7-AD6D-F6C089B4F7FC}" type="presParOf" srcId="{2CCAB073-C55D-4CFC-8DE3-F3197A8AE8C4}" destId="{67173302-C222-465F-BDB3-C40F6D454CBE}" srcOrd="8" destOrd="0" presId="urn:microsoft.com/office/officeart/2005/8/layout/default"/>
    <dgm:cxn modelId="{A280DDA1-D305-4FF4-B7DB-2BC431728C58}" type="presParOf" srcId="{2CCAB073-C55D-4CFC-8DE3-F3197A8AE8C4}" destId="{E5BD97A9-7617-40B7-86CF-46D75764F954}" srcOrd="9" destOrd="0" presId="urn:microsoft.com/office/officeart/2005/8/layout/default"/>
    <dgm:cxn modelId="{7410BCED-8956-4074-9996-AEBCA5855919}" type="presParOf" srcId="{2CCAB073-C55D-4CFC-8DE3-F3197A8AE8C4}" destId="{209F9C42-8B1F-42C4-964F-966488A68B85}" srcOrd="10" destOrd="0" presId="urn:microsoft.com/office/officeart/2005/8/layout/default"/>
    <dgm:cxn modelId="{AC1FCE37-8C9F-4963-B3C1-1CE7848B9444}" type="presParOf" srcId="{2CCAB073-C55D-4CFC-8DE3-F3197A8AE8C4}" destId="{EBEC90D8-710F-4A70-8F9B-B7785DF03BB6}" srcOrd="11" destOrd="0" presId="urn:microsoft.com/office/officeart/2005/8/layout/default"/>
    <dgm:cxn modelId="{43E29E01-D8DC-447A-975E-ABA00EEA2784}" type="presParOf" srcId="{2CCAB073-C55D-4CFC-8DE3-F3197A8AE8C4}" destId="{46AC3CEC-34B0-4FC3-A81A-A32DA0A8487A}" srcOrd="12" destOrd="0" presId="urn:microsoft.com/office/officeart/2005/8/layout/default"/>
    <dgm:cxn modelId="{66384F36-693E-41D3-8C71-020542AA5303}" type="presParOf" srcId="{2CCAB073-C55D-4CFC-8DE3-F3197A8AE8C4}" destId="{1B0BCCD4-C3B6-4193-B123-E28FA8A5D989}" srcOrd="13" destOrd="0" presId="urn:microsoft.com/office/officeart/2005/8/layout/default"/>
    <dgm:cxn modelId="{1C04E048-D940-45B1-A7FC-5E8C2B73CF25}" type="presParOf" srcId="{2CCAB073-C55D-4CFC-8DE3-F3197A8AE8C4}" destId="{DE9AC675-8000-4701-A3A3-6989BAEAF70C}" srcOrd="14" destOrd="0" presId="urn:microsoft.com/office/officeart/2005/8/layout/default"/>
    <dgm:cxn modelId="{6B61C375-012F-410F-8317-BE0697732022}" type="presParOf" srcId="{2CCAB073-C55D-4CFC-8DE3-F3197A8AE8C4}" destId="{57C5ECAF-03B9-4B04-B617-3D843A42E4E9}" srcOrd="15" destOrd="0" presId="urn:microsoft.com/office/officeart/2005/8/layout/default"/>
    <dgm:cxn modelId="{180C5EC9-2A21-460C-B078-82D3C58B18EE}" type="presParOf" srcId="{2CCAB073-C55D-4CFC-8DE3-F3197A8AE8C4}" destId="{7F43927A-5BAE-4777-9C96-77E7A1EC69DA}"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ABBE9-A2D4-490E-8544-16577320F8E8}">
      <dsp:nvSpPr>
        <dsp:cNvPr id="0" name=""/>
        <dsp:cNvSpPr/>
      </dsp:nvSpPr>
      <dsp:spPr>
        <a:xfrm>
          <a:off x="946943" y="1698"/>
          <a:ext cx="2005049" cy="1203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compound event</a:t>
          </a:r>
          <a:r>
            <a:rPr lang="en-US" sz="1500" kern="1200"/>
            <a:t> – an event consisting of two or more simple events</a:t>
          </a:r>
        </a:p>
      </dsp:txBody>
      <dsp:txXfrm>
        <a:off x="946943" y="1698"/>
        <a:ext cx="2005049" cy="1203029"/>
      </dsp:txXfrm>
    </dsp:sp>
    <dsp:sp modelId="{D7BD7193-6948-4DA5-9EE7-B7DAEC3C4F47}">
      <dsp:nvSpPr>
        <dsp:cNvPr id="0" name=""/>
        <dsp:cNvSpPr/>
      </dsp:nvSpPr>
      <dsp:spPr>
        <a:xfrm>
          <a:off x="3152497" y="1698"/>
          <a:ext cx="2005049" cy="1203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dependent event</a:t>
          </a:r>
          <a:r>
            <a:rPr lang="en-US" sz="1500" kern="1200"/>
            <a:t> – an event that can occur only if another event occurs first</a:t>
          </a:r>
        </a:p>
      </dsp:txBody>
      <dsp:txXfrm>
        <a:off x="3152497" y="1698"/>
        <a:ext cx="2005049" cy="1203029"/>
      </dsp:txXfrm>
    </dsp:sp>
    <dsp:sp modelId="{DB733926-29B5-49BE-B1DB-FFBBB79E3D9B}">
      <dsp:nvSpPr>
        <dsp:cNvPr id="0" name=""/>
        <dsp:cNvSpPr/>
      </dsp:nvSpPr>
      <dsp:spPr>
        <a:xfrm>
          <a:off x="5358052" y="1698"/>
          <a:ext cx="2005049" cy="1203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event</a:t>
          </a:r>
          <a:r>
            <a:rPr lang="en-US" sz="1500" kern="1200"/>
            <a:t> – a subset of a sample space, a collection of outcomes</a:t>
          </a:r>
        </a:p>
      </dsp:txBody>
      <dsp:txXfrm>
        <a:off x="5358052" y="1698"/>
        <a:ext cx="2005049" cy="1203029"/>
      </dsp:txXfrm>
    </dsp:sp>
    <dsp:sp modelId="{5501014E-3781-486D-90E1-7AE2C256129E}">
      <dsp:nvSpPr>
        <dsp:cNvPr id="0" name=""/>
        <dsp:cNvSpPr/>
      </dsp:nvSpPr>
      <dsp:spPr>
        <a:xfrm>
          <a:off x="7563607" y="1698"/>
          <a:ext cx="2005049" cy="1203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independent event</a:t>
          </a:r>
          <a:r>
            <a:rPr lang="en-US" sz="1500" kern="1200"/>
            <a:t> – the occurrence of one event does not affect the occurrence of another event</a:t>
          </a:r>
        </a:p>
      </dsp:txBody>
      <dsp:txXfrm>
        <a:off x="7563607" y="1698"/>
        <a:ext cx="2005049" cy="1203029"/>
      </dsp:txXfrm>
    </dsp:sp>
    <dsp:sp modelId="{67173302-C222-465F-BDB3-C40F6D454CBE}">
      <dsp:nvSpPr>
        <dsp:cNvPr id="0" name=""/>
        <dsp:cNvSpPr/>
      </dsp:nvSpPr>
      <dsp:spPr>
        <a:xfrm>
          <a:off x="946943" y="1405233"/>
          <a:ext cx="2005049" cy="1203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mutually exclusive events</a:t>
          </a:r>
          <a:r>
            <a:rPr lang="en-US" sz="1500" kern="1200"/>
            <a:t> – two or more events that cannot occur at the same time</a:t>
          </a:r>
        </a:p>
      </dsp:txBody>
      <dsp:txXfrm>
        <a:off x="946943" y="1405233"/>
        <a:ext cx="2005049" cy="1203029"/>
      </dsp:txXfrm>
    </dsp:sp>
    <dsp:sp modelId="{209F9C42-8B1F-42C4-964F-966488A68B85}">
      <dsp:nvSpPr>
        <dsp:cNvPr id="0" name=""/>
        <dsp:cNvSpPr/>
      </dsp:nvSpPr>
      <dsp:spPr>
        <a:xfrm>
          <a:off x="3152497" y="1405233"/>
          <a:ext cx="2005049" cy="1203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mutually inclusive events</a:t>
          </a:r>
          <a:r>
            <a:rPr lang="en-US" sz="1500" kern="1200"/>
            <a:t> – two or more events that can occur at the same time</a:t>
          </a:r>
        </a:p>
      </dsp:txBody>
      <dsp:txXfrm>
        <a:off x="3152497" y="1405233"/>
        <a:ext cx="2005049" cy="1203029"/>
      </dsp:txXfrm>
    </dsp:sp>
    <dsp:sp modelId="{46AC3CEC-34B0-4FC3-A81A-A32DA0A8487A}">
      <dsp:nvSpPr>
        <dsp:cNvPr id="0" name=""/>
        <dsp:cNvSpPr/>
      </dsp:nvSpPr>
      <dsp:spPr>
        <a:xfrm>
          <a:off x="5358052" y="1405233"/>
          <a:ext cx="2005049" cy="1203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probability</a:t>
          </a:r>
          <a:r>
            <a:rPr lang="en-US" sz="1500" kern="1200"/>
            <a:t> – a numerical measure of the likelihood of an event to happen</a:t>
          </a:r>
        </a:p>
      </dsp:txBody>
      <dsp:txXfrm>
        <a:off x="5358052" y="1405233"/>
        <a:ext cx="2005049" cy="1203029"/>
      </dsp:txXfrm>
    </dsp:sp>
    <dsp:sp modelId="{DE9AC675-8000-4701-A3A3-6989BAEAF70C}">
      <dsp:nvSpPr>
        <dsp:cNvPr id="0" name=""/>
        <dsp:cNvSpPr/>
      </dsp:nvSpPr>
      <dsp:spPr>
        <a:xfrm>
          <a:off x="7563607" y="1405233"/>
          <a:ext cx="2005049" cy="1203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sample space</a:t>
          </a:r>
          <a:r>
            <a:rPr lang="en-US" sz="1500" kern="1200"/>
            <a:t> – the set of all possible outcomes of a chance process</a:t>
          </a:r>
        </a:p>
      </dsp:txBody>
      <dsp:txXfrm>
        <a:off x="7563607" y="1405233"/>
        <a:ext cx="2005049" cy="1203029"/>
      </dsp:txXfrm>
    </dsp:sp>
    <dsp:sp modelId="{7F43927A-5BAE-4777-9C96-77E7A1EC69DA}">
      <dsp:nvSpPr>
        <dsp:cNvPr id="0" name=""/>
        <dsp:cNvSpPr/>
      </dsp:nvSpPr>
      <dsp:spPr>
        <a:xfrm>
          <a:off x="4255275" y="2808767"/>
          <a:ext cx="2005049" cy="1203029"/>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kern="1200"/>
            <a:t>simple event</a:t>
          </a:r>
          <a:r>
            <a:rPr lang="en-US" sz="1500" kern="1200"/>
            <a:t> – an event that has a single outcome</a:t>
          </a:r>
        </a:p>
      </dsp:txBody>
      <dsp:txXfrm>
        <a:off x="4255275" y="2808767"/>
        <a:ext cx="2005049" cy="120302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E248-3438-43D3-8989-54643DE43894}" type="datetimeFigureOut">
              <a:t>1/22/2024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BE12E-5535-4302-896A-15DA4277F9E8}" type="slidenum">
              <a:t>‹#›</a:t>
            </a:fld>
            <a:endParaRPr lang="en-US"/>
          </a:p>
        </p:txBody>
      </p:sp>
    </p:spTree>
    <p:extLst>
      <p:ext uri="{BB962C8B-B14F-4D97-AF65-F5344CB8AC3E}">
        <p14:creationId xmlns:p14="http://schemas.microsoft.com/office/powerpoint/2010/main" val="8827408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this presentation, we will be learning about the probability of a compound event and how to describe it as a ratio of the outcomes in the compound event to the total outcomes in the sample space. This is an essential concept in mathematics and will help us in many real-life situations.</a:t>
            </a:r>
          </a:p>
        </p:txBody>
      </p:sp>
      <p:sp>
        <p:nvSpPr>
          <p:cNvPr id="4" name="Slide Number Placeholder 3"/>
          <p:cNvSpPr>
            <a:spLocks noGrp="1"/>
          </p:cNvSpPr>
          <p:nvPr>
            <p:ph type="sldNum" sz="quarter" idx="5"/>
          </p:nvPr>
        </p:nvSpPr>
        <p:spPr/>
        <p:txBody>
          <a:bodyPr/>
          <a:lstStyle/>
          <a:p>
            <a:fld id="{1ACA9A0F-835E-49E5-AC94-52C2ADD03514}" type="slidenum">
              <a:t>1</a:t>
            </a:fld>
            <a:endParaRPr lang="en-US"/>
          </a:p>
        </p:txBody>
      </p:sp>
    </p:spTree>
    <p:extLst>
      <p:ext uri="{BB962C8B-B14F-4D97-AF65-F5344CB8AC3E}">
        <p14:creationId xmlns:p14="http://schemas.microsoft.com/office/powerpoint/2010/main" val="27866951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can understand the probability of a compound event, we need to know what a compound event is. A compound event is one that is made up of two or more simple events. A simple event is one that has a single outcome.</a:t>
            </a:r>
          </a:p>
        </p:txBody>
      </p:sp>
      <p:sp>
        <p:nvSpPr>
          <p:cNvPr id="4" name="Slide Number Placeholder 3"/>
          <p:cNvSpPr>
            <a:spLocks noGrp="1"/>
          </p:cNvSpPr>
          <p:nvPr>
            <p:ph type="sldNum" sz="quarter" idx="5"/>
          </p:nvPr>
        </p:nvSpPr>
        <p:spPr/>
        <p:txBody>
          <a:bodyPr/>
          <a:lstStyle/>
          <a:p>
            <a:fld id="{1ACA9A0F-835E-49E5-AC94-52C2ADD03514}" type="slidenum">
              <a:t>3</a:t>
            </a:fld>
            <a:endParaRPr lang="en-US"/>
          </a:p>
        </p:txBody>
      </p:sp>
    </p:spTree>
    <p:extLst>
      <p:ext uri="{BB962C8B-B14F-4D97-AF65-F5344CB8AC3E}">
        <p14:creationId xmlns:p14="http://schemas.microsoft.com/office/powerpoint/2010/main" val="4147030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dependent event is one in which the outcome of one event affects the probability of the other event. For example, drawing a card from a deck and not replacing it changes the probability of drawing a certain card. This is in contrast to independent events, where the outcome of one event does not affect the probability of the other event. It is important to understand dependent events in probability because they can have a significant impact on the overall probability of a compound event.</a:t>
            </a:r>
          </a:p>
        </p:txBody>
      </p:sp>
      <p:sp>
        <p:nvSpPr>
          <p:cNvPr id="4" name="Slide Number Placeholder 3"/>
          <p:cNvSpPr>
            <a:spLocks noGrp="1"/>
          </p:cNvSpPr>
          <p:nvPr>
            <p:ph type="sldNum" sz="quarter" idx="5"/>
          </p:nvPr>
        </p:nvSpPr>
        <p:spPr/>
        <p:txBody>
          <a:bodyPr/>
          <a:lstStyle/>
          <a:p>
            <a:fld id="{46BBE12E-5535-4302-896A-15DA4277F9E8}" type="slidenum">
              <a:t>4</a:t>
            </a:fld>
            <a:endParaRPr lang="en-US"/>
          </a:p>
        </p:txBody>
      </p:sp>
    </p:spTree>
    <p:extLst>
      <p:ext uri="{BB962C8B-B14F-4D97-AF65-F5344CB8AC3E}">
        <p14:creationId xmlns:p14="http://schemas.microsoft.com/office/powerpoint/2010/main" val="113163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6EA42-C848-59B6-E08B-E021348EF1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928E6-2154-B265-0FFE-EB007419E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9E094-734D-56A4-817A-09D2BFE4BB75}"/>
              </a:ext>
            </a:extLst>
          </p:cNvPr>
          <p:cNvSpPr>
            <a:spLocks noGrp="1"/>
          </p:cNvSpPr>
          <p:nvPr>
            <p:ph type="body" idx="1"/>
          </p:nvPr>
        </p:nvSpPr>
        <p:spPr/>
        <p:txBody>
          <a:bodyPr/>
          <a:lstStyle/>
          <a:p>
            <a:r>
              <a:rPr lang="en-US"/>
              <a:t>A dependent event is one in which the outcome of one event affects the probability of the other event. For example, drawing a card from a deck and not replacing it changes the probability of drawing a certain card. This is in contrast to independent events, where the outcome of one event does not affect the probability of the other event. It is important to understand dependent events in probability because they can have a significant impact on the overall probability of a compound event.</a:t>
            </a:r>
          </a:p>
        </p:txBody>
      </p:sp>
      <p:sp>
        <p:nvSpPr>
          <p:cNvPr id="4" name="Slide Number Placeholder 3">
            <a:extLst>
              <a:ext uri="{FF2B5EF4-FFF2-40B4-BE49-F238E27FC236}">
                <a16:creationId xmlns:a16="http://schemas.microsoft.com/office/drawing/2014/main" id="{AC486120-9A8B-A3CB-8EA8-06205D7FA6CB}"/>
              </a:ext>
            </a:extLst>
          </p:cNvPr>
          <p:cNvSpPr>
            <a:spLocks noGrp="1"/>
          </p:cNvSpPr>
          <p:nvPr>
            <p:ph type="sldNum" sz="quarter" idx="5"/>
          </p:nvPr>
        </p:nvSpPr>
        <p:spPr/>
        <p:txBody>
          <a:bodyPr/>
          <a:lstStyle/>
          <a:p>
            <a:fld id="{46BBE12E-5535-4302-896A-15DA4277F9E8}" type="slidenum">
              <a:t>5</a:t>
            </a:fld>
            <a:endParaRPr lang="en-US"/>
          </a:p>
        </p:txBody>
      </p:sp>
    </p:spTree>
    <p:extLst>
      <p:ext uri="{BB962C8B-B14F-4D97-AF65-F5344CB8AC3E}">
        <p14:creationId xmlns:p14="http://schemas.microsoft.com/office/powerpoint/2010/main" val="4010786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probability, mutually inclusive events refer to the events that can occur together. They are the opposite of mutually exclusive events in which the occurrence of one event excludes the occurrence of another event. The probability of mutually inclusive events is greater than the probability of either event alone because there are more ways that the events can occur. For example, when rolling a single die, the events of rolling an even number and rolling a number less than 5 are mutually inclusive because they can occur together. There are three ways to roll an even number and a number less than 5: rolling a 2 or a 4. Thus the probability of mutually inclusive events is 3 out of 6 or 1/2.</a:t>
            </a:r>
          </a:p>
        </p:txBody>
      </p:sp>
      <p:sp>
        <p:nvSpPr>
          <p:cNvPr id="4" name="Slide Number Placeholder 3"/>
          <p:cNvSpPr>
            <a:spLocks noGrp="1"/>
          </p:cNvSpPr>
          <p:nvPr>
            <p:ph type="sldNum" sz="quarter" idx="5"/>
          </p:nvPr>
        </p:nvSpPr>
        <p:spPr/>
        <p:txBody>
          <a:bodyPr/>
          <a:lstStyle/>
          <a:p>
            <a:fld id="{46BBE12E-5535-4302-896A-15DA4277F9E8}" type="slidenum">
              <a:t>6</a:t>
            </a:fld>
            <a:endParaRPr lang="en-US"/>
          </a:p>
        </p:txBody>
      </p:sp>
    </p:spTree>
    <p:extLst>
      <p:ext uri="{BB962C8B-B14F-4D97-AF65-F5344CB8AC3E}">
        <p14:creationId xmlns:p14="http://schemas.microsoft.com/office/powerpoint/2010/main" val="32006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Explain to students that mutually exclusive events cannot happen simultaneously. They can also think of it as only one event happening at a time. For example, if we roll a die, we can either get an even number or an odd number, but not both at the same time. To calculate the probability of mutually exclusive events, we add the probabilities of each event happening separately.</a:t>
            </a:r>
          </a:p>
        </p:txBody>
      </p:sp>
      <p:sp>
        <p:nvSpPr>
          <p:cNvPr id="4" name="Slide Number Placeholder 3"/>
          <p:cNvSpPr>
            <a:spLocks noGrp="1"/>
          </p:cNvSpPr>
          <p:nvPr>
            <p:ph type="sldNum" sz="quarter" idx="5"/>
          </p:nvPr>
        </p:nvSpPr>
        <p:spPr/>
        <p:txBody>
          <a:bodyPr/>
          <a:lstStyle/>
          <a:p>
            <a:fld id="{46BBE12E-5535-4302-896A-15DA4277F9E8}" type="slidenum">
              <a:t>7</a:t>
            </a:fld>
            <a:endParaRPr lang="en-US"/>
          </a:p>
        </p:txBody>
      </p:sp>
    </p:spTree>
    <p:extLst>
      <p:ext uri="{BB962C8B-B14F-4D97-AF65-F5344CB8AC3E}">
        <p14:creationId xmlns:p14="http://schemas.microsoft.com/office/powerpoint/2010/main" val="2593160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 know what a compound event is, let's talk about probability. Probability is the likelihood of an event occurring. It is expressed as a number between 0 and 1, with 0 meaning the event is impossible and 1 meaning the event is certain.</a:t>
            </a:r>
          </a:p>
        </p:txBody>
      </p:sp>
      <p:sp>
        <p:nvSpPr>
          <p:cNvPr id="4" name="Slide Number Placeholder 3"/>
          <p:cNvSpPr>
            <a:spLocks noGrp="1"/>
          </p:cNvSpPr>
          <p:nvPr>
            <p:ph type="sldNum" sz="quarter" idx="5"/>
          </p:nvPr>
        </p:nvSpPr>
        <p:spPr/>
        <p:txBody>
          <a:bodyPr/>
          <a:lstStyle/>
          <a:p>
            <a:fld id="{1ACA9A0F-835E-49E5-AC94-52C2ADD03514}" type="slidenum">
              <a:t>8</a:t>
            </a:fld>
            <a:endParaRPr lang="en-US"/>
          </a:p>
        </p:txBody>
      </p:sp>
    </p:spTree>
    <p:extLst>
      <p:ext uri="{BB962C8B-B14F-4D97-AF65-F5344CB8AC3E}">
        <p14:creationId xmlns:p14="http://schemas.microsoft.com/office/powerpoint/2010/main" val="1315138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learn how to calculate the probability of a compound event. To do this, we need to find the number of outcomes in the compound event and the total number of outcomes in the sample space. We then express this as a ratio - the number of outcomes in the compound event divided by the total number of outcomes in the sample space.</a:t>
            </a:r>
          </a:p>
        </p:txBody>
      </p:sp>
      <p:sp>
        <p:nvSpPr>
          <p:cNvPr id="4" name="Slide Number Placeholder 3"/>
          <p:cNvSpPr>
            <a:spLocks noGrp="1"/>
          </p:cNvSpPr>
          <p:nvPr>
            <p:ph type="sldNum" sz="quarter" idx="5"/>
          </p:nvPr>
        </p:nvSpPr>
        <p:spPr/>
        <p:txBody>
          <a:bodyPr/>
          <a:lstStyle/>
          <a:p>
            <a:fld id="{1ACA9A0F-835E-49E5-AC94-52C2ADD03514}" type="slidenum">
              <a:t>9</a:t>
            </a:fld>
            <a:endParaRPr lang="en-US"/>
          </a:p>
        </p:txBody>
      </p:sp>
    </p:spTree>
    <p:extLst>
      <p:ext uri="{BB962C8B-B14F-4D97-AF65-F5344CB8AC3E}">
        <p14:creationId xmlns:p14="http://schemas.microsoft.com/office/powerpoint/2010/main" val="2191296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work through an example problem. Say we are rolling two dice. What is the probability of rolling a sum of 7? The sample space consists of 36 possible outcomes. There are 6 possible ways to roll a sum of 7. Therefore, the probability of rolling a sum of 7 is 6/36 or 1/6.</a:t>
            </a:r>
          </a:p>
        </p:txBody>
      </p:sp>
      <p:sp>
        <p:nvSpPr>
          <p:cNvPr id="4" name="Slide Number Placeholder 3"/>
          <p:cNvSpPr>
            <a:spLocks noGrp="1"/>
          </p:cNvSpPr>
          <p:nvPr>
            <p:ph type="sldNum" sz="quarter" idx="5"/>
          </p:nvPr>
        </p:nvSpPr>
        <p:spPr/>
        <p:txBody>
          <a:bodyPr/>
          <a:lstStyle/>
          <a:p>
            <a:fld id="{1ACA9A0F-835E-49E5-AC94-52C2ADD03514}" type="slidenum">
              <a:t>10</a:t>
            </a:fld>
            <a:endParaRPr lang="en-US"/>
          </a:p>
        </p:txBody>
      </p:sp>
    </p:spTree>
    <p:extLst>
      <p:ext uri="{BB962C8B-B14F-4D97-AF65-F5344CB8AC3E}">
        <p14:creationId xmlns:p14="http://schemas.microsoft.com/office/powerpoint/2010/main" val="380169711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emf"/><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Master" Target="../slideMasters/slideMaster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emf"/><Relationship Id="rId4"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4.emf"/><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419B49-3EA7-E991-C6D2-EA150F9ECAAF}"/>
              </a:ext>
            </a:extLst>
          </p:cNvPr>
          <p:cNvSpPr/>
          <p:nvPr/>
        </p:nvSpPr>
        <p:spPr>
          <a:xfrm>
            <a:off x="0" y="-1"/>
            <a:ext cx="12192000" cy="6858000"/>
          </a:xfrm>
          <a:prstGeom prst="rect">
            <a:avLst/>
          </a:prstGeom>
          <a:solidFill>
            <a:srgbClr val="BBEB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Picture 64" descr="A person wearing headphones and writing on paper&#10;&#10;Description automatically generated">
            <a:extLst>
              <a:ext uri="{FF2B5EF4-FFF2-40B4-BE49-F238E27FC236}">
                <a16:creationId xmlns:a16="http://schemas.microsoft.com/office/drawing/2014/main" id="{7F6D90CE-B15E-6C73-9E3F-C6435A62B5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25881" y="1777915"/>
            <a:ext cx="5013087" cy="5013087"/>
          </a:xfrm>
          <a:prstGeom prst="rect">
            <a:avLst/>
          </a:prstGeom>
        </p:spPr>
      </p:pic>
      <p:pic>
        <p:nvPicPr>
          <p:cNvPr id="26" name="Picture 25" descr="A blue diamond shaped object on a black background&#10;&#10;Description automatically generated">
            <a:extLst>
              <a:ext uri="{FF2B5EF4-FFF2-40B4-BE49-F238E27FC236}">
                <a16:creationId xmlns:a16="http://schemas.microsoft.com/office/drawing/2014/main" id="{14A77F50-24C7-1428-AD65-69671AEE4A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7043" y="1223086"/>
            <a:ext cx="707529" cy="707529"/>
          </a:xfrm>
          <a:prstGeom prst="rect">
            <a:avLst/>
          </a:prstGeom>
        </p:spPr>
      </p:pic>
      <p:pic>
        <p:nvPicPr>
          <p:cNvPr id="27" name="Picture 26" descr="A blue diamond shaped object on a black background&#10;&#10;Description automatically generated">
            <a:extLst>
              <a:ext uri="{FF2B5EF4-FFF2-40B4-BE49-F238E27FC236}">
                <a16:creationId xmlns:a16="http://schemas.microsoft.com/office/drawing/2014/main" id="{60980F19-DF67-26E1-9FE8-F73810987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09175" y="-58440"/>
            <a:ext cx="1104489" cy="1104489"/>
          </a:xfrm>
          <a:prstGeom prst="rect">
            <a:avLst/>
          </a:prstGeom>
        </p:spPr>
      </p:pic>
      <p:pic>
        <p:nvPicPr>
          <p:cNvPr id="28" name="Picture 27" descr="A blue diamond shaped object on a black background&#10;&#10;Description automatically generated">
            <a:extLst>
              <a:ext uri="{FF2B5EF4-FFF2-40B4-BE49-F238E27FC236}">
                <a16:creationId xmlns:a16="http://schemas.microsoft.com/office/drawing/2014/main" id="{4A1F1399-E977-14F0-88FC-E75FAE2C95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5621" y="-401687"/>
            <a:ext cx="1390448" cy="1390448"/>
          </a:xfrm>
          <a:prstGeom prst="rect">
            <a:avLst/>
          </a:prstGeom>
        </p:spPr>
      </p:pic>
      <p:pic>
        <p:nvPicPr>
          <p:cNvPr id="29" name="Picture 28" descr="A blue diamond shaped object on a black background&#10;&#10;Description automatically generated">
            <a:extLst>
              <a:ext uri="{FF2B5EF4-FFF2-40B4-BE49-F238E27FC236}">
                <a16:creationId xmlns:a16="http://schemas.microsoft.com/office/drawing/2014/main" id="{23082DA4-1330-5D37-5871-F9BA28D14B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89050" y="-179286"/>
            <a:ext cx="2015975" cy="2015975"/>
          </a:xfrm>
          <a:prstGeom prst="rect">
            <a:avLst/>
          </a:prstGeom>
        </p:spPr>
      </p:pic>
      <p:pic>
        <p:nvPicPr>
          <p:cNvPr id="30" name="Picture 29" descr="A blue diamond shaped object on a black background&#10;&#10;Description automatically generated">
            <a:extLst>
              <a:ext uri="{FF2B5EF4-FFF2-40B4-BE49-F238E27FC236}">
                <a16:creationId xmlns:a16="http://schemas.microsoft.com/office/drawing/2014/main" id="{7FA3AFB5-309D-4F60-FA42-FA8778EE48F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72420" y="417751"/>
            <a:ext cx="2743200" cy="2743200"/>
          </a:xfrm>
          <a:prstGeom prst="rect">
            <a:avLst/>
          </a:prstGeom>
        </p:spPr>
      </p:pic>
      <p:pic>
        <p:nvPicPr>
          <p:cNvPr id="31" name="Picture 30" descr="A blue diamond shaped object on a black background&#10;&#10;Description automatically generated">
            <a:extLst>
              <a:ext uri="{FF2B5EF4-FFF2-40B4-BE49-F238E27FC236}">
                <a16:creationId xmlns:a16="http://schemas.microsoft.com/office/drawing/2014/main" id="{8DA73FC6-B2FA-178C-0952-3914F1D254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205" y="1353259"/>
            <a:ext cx="1003919" cy="1003919"/>
          </a:xfrm>
          <a:prstGeom prst="rect">
            <a:avLst/>
          </a:prstGeom>
        </p:spPr>
      </p:pic>
      <p:pic>
        <p:nvPicPr>
          <p:cNvPr id="32" name="Picture 31" descr="A blue diamond shaped object on a black background&#10;&#10;Description automatically generated">
            <a:extLst>
              <a:ext uri="{FF2B5EF4-FFF2-40B4-BE49-F238E27FC236}">
                <a16:creationId xmlns:a16="http://schemas.microsoft.com/office/drawing/2014/main" id="{759E67F9-5058-03B7-5F1A-7E4C01D1B0A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53249" y="2641520"/>
            <a:ext cx="1574959" cy="1574959"/>
          </a:xfrm>
          <a:prstGeom prst="rect">
            <a:avLst/>
          </a:prstGeom>
        </p:spPr>
      </p:pic>
      <p:pic>
        <p:nvPicPr>
          <p:cNvPr id="33" name="Picture 32" descr="A blue diamond shaped object on a black background&#10;&#10;Description automatically generated">
            <a:extLst>
              <a:ext uri="{FF2B5EF4-FFF2-40B4-BE49-F238E27FC236}">
                <a16:creationId xmlns:a16="http://schemas.microsoft.com/office/drawing/2014/main" id="{65B335EA-EFDE-3403-C2B2-CF866FD9453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505025" y="203200"/>
            <a:ext cx="473430" cy="473430"/>
          </a:xfrm>
          <a:prstGeom prst="rect">
            <a:avLst/>
          </a:prstGeom>
        </p:spPr>
      </p:pic>
      <p:pic>
        <p:nvPicPr>
          <p:cNvPr id="60" name="Picture 59" descr="A blue diamond shaped object on a black background&#10;&#10;Description automatically generated">
            <a:extLst>
              <a:ext uri="{FF2B5EF4-FFF2-40B4-BE49-F238E27FC236}">
                <a16:creationId xmlns:a16="http://schemas.microsoft.com/office/drawing/2014/main" id="{733D4305-288D-2213-2A52-4B7B35732B7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57961" y="0"/>
            <a:ext cx="473430" cy="473430"/>
          </a:xfrm>
          <a:prstGeom prst="rect">
            <a:avLst/>
          </a:prstGeom>
        </p:spPr>
      </p:pic>
      <p:pic>
        <p:nvPicPr>
          <p:cNvPr id="66" name="Picture 65" descr="A blue diamond shaped object on a black background&#10;&#10;Description automatically generated">
            <a:extLst>
              <a:ext uri="{FF2B5EF4-FFF2-40B4-BE49-F238E27FC236}">
                <a16:creationId xmlns:a16="http://schemas.microsoft.com/office/drawing/2014/main" id="{95F7316F-3B24-72B9-1A74-9EA84653C29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51429" y="2190494"/>
            <a:ext cx="473430" cy="473430"/>
          </a:xfrm>
          <a:prstGeom prst="rect">
            <a:avLst/>
          </a:prstGeom>
        </p:spPr>
      </p:pic>
      <p:pic>
        <p:nvPicPr>
          <p:cNvPr id="75" name="Picture 74">
            <a:extLst>
              <a:ext uri="{FF2B5EF4-FFF2-40B4-BE49-F238E27FC236}">
                <a16:creationId xmlns:a16="http://schemas.microsoft.com/office/drawing/2014/main" id="{433F5FC2-50C2-1EFE-DF8C-7ECDC41C4D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545" y="280142"/>
            <a:ext cx="2397090" cy="842221"/>
          </a:xfrm>
          <a:prstGeom prst="rect">
            <a:avLst/>
          </a:prstGeom>
        </p:spPr>
      </p:pic>
      <p:sp>
        <p:nvSpPr>
          <p:cNvPr id="87" name="Text Placeholder 86">
            <a:extLst>
              <a:ext uri="{FF2B5EF4-FFF2-40B4-BE49-F238E27FC236}">
                <a16:creationId xmlns:a16="http://schemas.microsoft.com/office/drawing/2014/main" id="{0E8A950E-4DAB-74FC-D1FA-24E1A777D5BA}"/>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89" name="Text Placeholder 88">
            <a:extLst>
              <a:ext uri="{FF2B5EF4-FFF2-40B4-BE49-F238E27FC236}">
                <a16:creationId xmlns:a16="http://schemas.microsoft.com/office/drawing/2014/main" id="{0DCA2AD5-0C7B-AC61-320D-F718F53AAF00}"/>
              </a:ext>
            </a:extLst>
          </p:cNvPr>
          <p:cNvSpPr>
            <a:spLocks noGrp="1"/>
          </p:cNvSpPr>
          <p:nvPr>
            <p:ph type="body" sz="quarter" idx="11"/>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992388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79714"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B1C0D65-865E-ECBF-F99A-3D69B6A7FF2E}"/>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8" name="Straight Connector 7">
            <a:extLst>
              <a:ext uri="{FF2B5EF4-FFF2-40B4-BE49-F238E27FC236}">
                <a16:creationId xmlns:a16="http://schemas.microsoft.com/office/drawing/2014/main" id="{A46F9549-69F4-6482-7835-32B285BC88D7}"/>
              </a:ext>
            </a:extLst>
          </p:cNvPr>
          <p:cNvCxnSpPr>
            <a:cxnSpLocks/>
          </p:cNvCxnSpPr>
          <p:nvPr/>
        </p:nvCxnSpPr>
        <p:spPr>
          <a:xfrm>
            <a:off x="838200" y="1006774"/>
            <a:ext cx="0" cy="729157"/>
          </a:xfrm>
          <a:prstGeom prst="line">
            <a:avLst/>
          </a:prstGeom>
          <a:ln w="76200">
            <a:solidFill>
              <a:srgbClr val="76D5D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27885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Slide 2">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8691B8-C7A1-A4AA-AEED-28824FD48E16}"/>
              </a:ext>
            </a:extLst>
          </p:cNvPr>
          <p:cNvSpPr>
            <a:spLocks noGrp="1"/>
          </p:cNvSpPr>
          <p:nvPr>
            <p:ph sz="half" idx="1"/>
          </p:nvPr>
        </p:nvSpPr>
        <p:spPr>
          <a:xfrm>
            <a:off x="838200"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a:extLst>
              <a:ext uri="{FF2B5EF4-FFF2-40B4-BE49-F238E27FC236}">
                <a16:creationId xmlns:a16="http://schemas.microsoft.com/office/drawing/2014/main" id="{B6D0A2E6-D301-DA96-E779-9314DF9CB43A}"/>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9" name="Footer Placeholder 4">
            <a:extLst>
              <a:ext uri="{FF2B5EF4-FFF2-40B4-BE49-F238E27FC236}">
                <a16:creationId xmlns:a16="http://schemas.microsoft.com/office/drawing/2014/main" id="{F832FFDC-2BFA-6DD3-5DC3-D939A3F94AB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10" name="Slide Number Placeholder 5">
            <a:extLst>
              <a:ext uri="{FF2B5EF4-FFF2-40B4-BE49-F238E27FC236}">
                <a16:creationId xmlns:a16="http://schemas.microsoft.com/office/drawing/2014/main" id="{FC123720-22E9-AFA7-EC36-56B6CA4EC49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sp>
        <p:nvSpPr>
          <p:cNvPr id="11" name="Title 1">
            <a:extLst>
              <a:ext uri="{FF2B5EF4-FFF2-40B4-BE49-F238E27FC236}">
                <a16:creationId xmlns:a16="http://schemas.microsoft.com/office/drawing/2014/main" id="{9C4093DC-4D98-9604-A9D1-0287F8095F47}"/>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cxnSp>
        <p:nvCxnSpPr>
          <p:cNvPr id="12" name="Straight Connector 11">
            <a:extLst>
              <a:ext uri="{FF2B5EF4-FFF2-40B4-BE49-F238E27FC236}">
                <a16:creationId xmlns:a16="http://schemas.microsoft.com/office/drawing/2014/main" id="{4860F4A5-6002-6A8B-8A8C-6CC8C81CC4A2}"/>
              </a:ext>
            </a:extLst>
          </p:cNvPr>
          <p:cNvCxnSpPr>
            <a:cxnSpLocks/>
          </p:cNvCxnSpPr>
          <p:nvPr/>
        </p:nvCxnSpPr>
        <p:spPr>
          <a:xfrm>
            <a:off x="838200" y="1006774"/>
            <a:ext cx="0" cy="72915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sp>
        <p:nvSpPr>
          <p:cNvPr id="13" name="Content Placeholder 2">
            <a:extLst>
              <a:ext uri="{FF2B5EF4-FFF2-40B4-BE49-F238E27FC236}">
                <a16:creationId xmlns:a16="http://schemas.microsoft.com/office/drawing/2014/main" id="{28055BEE-1136-AE1B-0C0C-2E4A86CD0453}"/>
              </a:ext>
            </a:extLst>
          </p:cNvPr>
          <p:cNvSpPr>
            <a:spLocks noGrp="1"/>
          </p:cNvSpPr>
          <p:nvPr>
            <p:ph sz="half" idx="13"/>
          </p:nvPr>
        </p:nvSpPr>
        <p:spPr>
          <a:xfrm>
            <a:off x="6172202" y="2024408"/>
            <a:ext cx="5181600" cy="4351338"/>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28502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Slid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10515600" cy="72915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729157"/>
          </a:xfrm>
          <a:prstGeom prst="line">
            <a:avLst/>
          </a:prstGeom>
          <a:ln w="76200">
            <a:solidFill>
              <a:srgbClr val="72226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F5D1DFA-4728-82CD-9141-F7D075B32652}"/>
              </a:ext>
            </a:extLst>
          </p:cNvPr>
          <p:cNvSpPr>
            <a:spLocks noGrp="1"/>
          </p:cNvSpPr>
          <p:nvPr>
            <p:ph idx="1"/>
          </p:nvPr>
        </p:nvSpPr>
        <p:spPr>
          <a:xfrm>
            <a:off x="968828" y="2009617"/>
            <a:ext cx="10515600" cy="4013496"/>
          </a:xfrm>
          <a:prstGeom prst="rect">
            <a:avLst/>
          </a:prstGeom>
        </p:spPr>
        <p:txBody>
          <a:bodyPr/>
          <a:lstStyle>
            <a:lvl1pPr marL="228600" indent="-228600">
              <a:buFontTx/>
              <a:buBlip>
                <a:blip r:embed="rId2"/>
              </a:buBlip>
              <a:defRPr sz="2400" b="0" i="0">
                <a:latin typeface="Open Sans Light" panose="020B0306030504020204" pitchFamily="34" charset="0"/>
                <a:ea typeface="Open Sans Light" panose="020B0306030504020204" pitchFamily="34" charset="0"/>
                <a:cs typeface="Open Sans Light" panose="020B0306030504020204" pitchFamily="34" charset="0"/>
              </a:defRPr>
            </a:lvl1pPr>
            <a:lvl2pPr marL="6858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2pPr>
            <a:lvl3pPr marL="11430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3pPr>
            <a:lvl4pPr marL="16002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4pPr>
            <a:lvl5pPr marL="2057400" indent="-228600">
              <a:buFont typeface="Arial" panose="020B0604020202020204" pitchFamily="34" charset="0"/>
              <a:buChar char="•"/>
              <a:defRPr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48576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D2DB0E"/>
            </a:solidFill>
          </a:ln>
        </p:spPr>
        <p:style>
          <a:lnRef idx="1">
            <a:schemeClr val="accent1"/>
          </a:lnRef>
          <a:fillRef idx="0">
            <a:schemeClr val="accent1"/>
          </a:fillRef>
          <a:effectRef idx="0">
            <a:schemeClr val="accent1"/>
          </a:effectRef>
          <a:fontRef idx="minor">
            <a:schemeClr val="tx1"/>
          </a:fontRef>
        </p:style>
      </p:cxnSp>
      <p:pic>
        <p:nvPicPr>
          <p:cNvPr id="17" name="Picture 16" descr="A green diamond on a black background&#10;&#10;Description automatically generated">
            <a:extLst>
              <a:ext uri="{FF2B5EF4-FFF2-40B4-BE49-F238E27FC236}">
                <a16:creationId xmlns:a16="http://schemas.microsoft.com/office/drawing/2014/main" id="{434749F5-EA49-5BE0-00F9-4343D6BB51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09749" y="1020670"/>
            <a:ext cx="1393015" cy="1393015"/>
          </a:xfrm>
          <a:prstGeom prst="rect">
            <a:avLst/>
          </a:prstGeom>
        </p:spPr>
      </p:pic>
      <p:pic>
        <p:nvPicPr>
          <p:cNvPr id="18" name="Picture 17" descr="A yellow diamond shaped object on a black background&#10;&#10;Description automatically generated">
            <a:extLst>
              <a:ext uri="{FF2B5EF4-FFF2-40B4-BE49-F238E27FC236}">
                <a16:creationId xmlns:a16="http://schemas.microsoft.com/office/drawing/2014/main" id="{A2D88050-7608-D92C-027A-B94EDBB42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0056" y="1242262"/>
            <a:ext cx="650322" cy="650322"/>
          </a:xfrm>
          <a:prstGeom prst="rect">
            <a:avLst/>
          </a:prstGeom>
        </p:spPr>
      </p:pic>
      <p:pic>
        <p:nvPicPr>
          <p:cNvPr id="19" name="Picture 18" descr="A yellow diamond on a black background&#10;&#10;Description automatically generated">
            <a:extLst>
              <a:ext uri="{FF2B5EF4-FFF2-40B4-BE49-F238E27FC236}">
                <a16:creationId xmlns:a16="http://schemas.microsoft.com/office/drawing/2014/main" id="{17C523F3-5B8D-4C0A-B038-439A13761B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8685" y="454173"/>
            <a:ext cx="853420" cy="853420"/>
          </a:xfrm>
          <a:prstGeom prst="rect">
            <a:avLst/>
          </a:prstGeom>
        </p:spPr>
      </p:pic>
      <p:pic>
        <p:nvPicPr>
          <p:cNvPr id="20" name="Picture 19" descr="A yellow diamond shaped object on a black background&#10;&#10;Description automatically generated">
            <a:extLst>
              <a:ext uri="{FF2B5EF4-FFF2-40B4-BE49-F238E27FC236}">
                <a16:creationId xmlns:a16="http://schemas.microsoft.com/office/drawing/2014/main" id="{9747047A-2B18-44E6-56AB-9E69234D5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98293" y="-476758"/>
            <a:ext cx="1497428" cy="1497428"/>
          </a:xfrm>
          <a:prstGeom prst="rect">
            <a:avLst/>
          </a:prstGeom>
        </p:spPr>
      </p:pic>
      <p:pic>
        <p:nvPicPr>
          <p:cNvPr id="21" name="Picture 20" descr="A green diamond on a black background&#10;&#10;Description automatically generated">
            <a:extLst>
              <a:ext uri="{FF2B5EF4-FFF2-40B4-BE49-F238E27FC236}">
                <a16:creationId xmlns:a16="http://schemas.microsoft.com/office/drawing/2014/main" id="{96B8469F-A744-C605-B62C-BA98F2296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74507" y="953077"/>
            <a:ext cx="483843" cy="483843"/>
          </a:xfrm>
          <a:prstGeom prst="rect">
            <a:avLst/>
          </a:prstGeom>
        </p:spPr>
      </p:pic>
      <p:pic>
        <p:nvPicPr>
          <p:cNvPr id="22" name="Picture 21" descr="A yellow diamond shaped object on a black background&#10;&#10;Description automatically generated">
            <a:extLst>
              <a:ext uri="{FF2B5EF4-FFF2-40B4-BE49-F238E27FC236}">
                <a16:creationId xmlns:a16="http://schemas.microsoft.com/office/drawing/2014/main" id="{D0EFB7F5-690A-7298-1DBE-11FFFC07D1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6030" y="1433484"/>
            <a:ext cx="1239181" cy="1239181"/>
          </a:xfrm>
          <a:prstGeom prst="rect">
            <a:avLst/>
          </a:prstGeom>
        </p:spPr>
      </p:pic>
      <p:pic>
        <p:nvPicPr>
          <p:cNvPr id="25" name="Picture 24" descr="A yellow diamond on a black background&#10;&#10;Description automatically generated">
            <a:extLst>
              <a:ext uri="{FF2B5EF4-FFF2-40B4-BE49-F238E27FC236}">
                <a16:creationId xmlns:a16="http://schemas.microsoft.com/office/drawing/2014/main" id="{94E96852-EE1A-61C5-6064-40E22676BF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47944" y="100343"/>
            <a:ext cx="1239181" cy="1239181"/>
          </a:xfrm>
          <a:prstGeom prst="rect">
            <a:avLst/>
          </a:prstGeom>
        </p:spPr>
      </p:pic>
      <p:pic>
        <p:nvPicPr>
          <p:cNvPr id="26" name="Picture 25" descr="A green diamond on a black background&#10;&#10;Description automatically generated">
            <a:extLst>
              <a:ext uri="{FF2B5EF4-FFF2-40B4-BE49-F238E27FC236}">
                <a16:creationId xmlns:a16="http://schemas.microsoft.com/office/drawing/2014/main" id="{77523723-1B14-1EA3-B17F-6E4B71CB2BB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90055" y="2219481"/>
            <a:ext cx="281831" cy="281831"/>
          </a:xfrm>
          <a:prstGeom prst="rect">
            <a:avLst/>
          </a:prstGeom>
        </p:spPr>
      </p:pic>
      <p:pic>
        <p:nvPicPr>
          <p:cNvPr id="27" name="Picture 26" descr="A yellow diamond shaped object on a black background&#10;&#10;Description automatically generated">
            <a:extLst>
              <a:ext uri="{FF2B5EF4-FFF2-40B4-BE49-F238E27FC236}">
                <a16:creationId xmlns:a16="http://schemas.microsoft.com/office/drawing/2014/main" id="{7E1A3D80-3485-5974-FBB8-B2AF2E80D1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09721" y="-797637"/>
            <a:ext cx="1595274" cy="1595274"/>
          </a:xfrm>
          <a:prstGeom prst="rect">
            <a:avLst/>
          </a:prstGeom>
        </p:spPr>
      </p:pic>
    </p:spTree>
    <p:extLst>
      <p:ext uri="{BB962C8B-B14F-4D97-AF65-F5344CB8AC3E}">
        <p14:creationId xmlns:p14="http://schemas.microsoft.com/office/powerpoint/2010/main" val="2020769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82D34-54C1-0C34-990C-5B9526339FE5}"/>
              </a:ext>
            </a:extLst>
          </p:cNvPr>
          <p:cNvSpPr>
            <a:spLocks noGrp="1"/>
          </p:cNvSpPr>
          <p:nvPr>
            <p:ph type="title"/>
          </p:nvPr>
        </p:nvSpPr>
        <p:spPr>
          <a:xfrm>
            <a:off x="961029" y="1006774"/>
            <a:ext cx="4912459" cy="1422527"/>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CC54BE45-AD1D-E8AF-6E8D-5937DCBD2577}"/>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1A06E19A-2C26-7723-9A27-2136A9E5EE33}"/>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6" name="Slide Number Placeholder 5">
            <a:extLst>
              <a:ext uri="{FF2B5EF4-FFF2-40B4-BE49-F238E27FC236}">
                <a16:creationId xmlns:a16="http://schemas.microsoft.com/office/drawing/2014/main" id="{653F1AF5-3FCC-F44F-E0A9-433684066503}"/>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3" name="Picture 2" descr="A pink diamond on a black background&#10;&#10;Description automatically generated">
            <a:extLst>
              <a:ext uri="{FF2B5EF4-FFF2-40B4-BE49-F238E27FC236}">
                <a16:creationId xmlns:a16="http://schemas.microsoft.com/office/drawing/2014/main" id="{6A87BFC6-F60F-A729-4958-D4AD41988B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731" y="520700"/>
            <a:ext cx="764555" cy="764555"/>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6068C628-2D2B-8814-4AF2-CD3FBE391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82200" y="1027577"/>
            <a:ext cx="1288474" cy="1288474"/>
          </a:xfrm>
          <a:prstGeom prst="rect">
            <a:avLst/>
          </a:prstGeom>
        </p:spPr>
      </p:pic>
      <p:pic>
        <p:nvPicPr>
          <p:cNvPr id="9" name="Picture 8" descr="A pink and black diamond&#10;&#10;Description automatically generated">
            <a:extLst>
              <a:ext uri="{FF2B5EF4-FFF2-40B4-BE49-F238E27FC236}">
                <a16:creationId xmlns:a16="http://schemas.microsoft.com/office/drawing/2014/main" id="{82DCFF9E-CD31-D3B7-FB9D-FB852C9CE6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08300" y="-458492"/>
            <a:ext cx="1435833" cy="1435833"/>
          </a:xfrm>
          <a:prstGeom prst="rect">
            <a:avLst/>
          </a:prstGeom>
        </p:spPr>
      </p:pic>
      <p:pic>
        <p:nvPicPr>
          <p:cNvPr id="10" name="Picture 9" descr="A pink diamond on a black background&#10;&#10;Description automatically generated">
            <a:extLst>
              <a:ext uri="{FF2B5EF4-FFF2-40B4-BE49-F238E27FC236}">
                <a16:creationId xmlns:a16="http://schemas.microsoft.com/office/drawing/2014/main" id="{4AE606B0-8ABD-19DE-7BA3-E04547498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61501" y="939187"/>
            <a:ext cx="513015" cy="513015"/>
          </a:xfrm>
          <a:prstGeom prst="rect">
            <a:avLst/>
          </a:prstGeom>
        </p:spPr>
      </p:pic>
      <p:cxnSp>
        <p:nvCxnSpPr>
          <p:cNvPr id="7" name="Straight Connector 6">
            <a:extLst>
              <a:ext uri="{FF2B5EF4-FFF2-40B4-BE49-F238E27FC236}">
                <a16:creationId xmlns:a16="http://schemas.microsoft.com/office/drawing/2014/main" id="{0E3D69A0-3E59-BA62-6B83-65032F58E7DA}"/>
              </a:ext>
            </a:extLst>
          </p:cNvPr>
          <p:cNvCxnSpPr>
            <a:cxnSpLocks/>
          </p:cNvCxnSpPr>
          <p:nvPr/>
        </p:nvCxnSpPr>
        <p:spPr>
          <a:xfrm>
            <a:off x="838200" y="1006774"/>
            <a:ext cx="0" cy="1422527"/>
          </a:xfrm>
          <a:prstGeom prst="line">
            <a:avLst/>
          </a:prstGeom>
          <a:ln w="76200">
            <a:solidFill>
              <a:srgbClr val="EA067E"/>
            </a:solidFill>
          </a:ln>
        </p:spPr>
        <p:style>
          <a:lnRef idx="1">
            <a:schemeClr val="accent1"/>
          </a:lnRef>
          <a:fillRef idx="0">
            <a:schemeClr val="accent1"/>
          </a:fillRef>
          <a:effectRef idx="0">
            <a:schemeClr val="accent1"/>
          </a:effectRef>
          <a:fontRef idx="minor">
            <a:schemeClr val="tx1"/>
          </a:fontRef>
        </p:style>
      </p:cxnSp>
      <p:pic>
        <p:nvPicPr>
          <p:cNvPr id="14" name="Picture 13" descr="A pink and black diamond&#10;&#10;Description automatically generated">
            <a:extLst>
              <a:ext uri="{FF2B5EF4-FFF2-40B4-BE49-F238E27FC236}">
                <a16:creationId xmlns:a16="http://schemas.microsoft.com/office/drawing/2014/main" id="{B800305A-0BEE-9D13-57D1-DD18CC4AD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5182" y="-676934"/>
            <a:ext cx="1435833" cy="1435833"/>
          </a:xfrm>
          <a:prstGeom prst="rect">
            <a:avLst/>
          </a:prstGeom>
        </p:spPr>
      </p:pic>
      <p:pic>
        <p:nvPicPr>
          <p:cNvPr id="15" name="Picture 14" descr="A pink and black diamond&#10;&#10;Description automatically generated">
            <a:extLst>
              <a:ext uri="{FF2B5EF4-FFF2-40B4-BE49-F238E27FC236}">
                <a16:creationId xmlns:a16="http://schemas.microsoft.com/office/drawing/2014/main" id="{A9547F25-24FE-3837-DCC1-1EDF2F1BA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36162" y="1244044"/>
            <a:ext cx="639938" cy="639938"/>
          </a:xfrm>
          <a:prstGeom prst="rect">
            <a:avLst/>
          </a:prstGeom>
        </p:spPr>
      </p:pic>
      <p:pic>
        <p:nvPicPr>
          <p:cNvPr id="16" name="Picture 15" descr="A pink and black diamond&#10;&#10;Description automatically generated">
            <a:extLst>
              <a:ext uri="{FF2B5EF4-FFF2-40B4-BE49-F238E27FC236}">
                <a16:creationId xmlns:a16="http://schemas.microsoft.com/office/drawing/2014/main" id="{B683C9A5-06FD-D320-1718-8D2687CC603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353800" y="1423772"/>
            <a:ext cx="1222905" cy="1222905"/>
          </a:xfrm>
          <a:prstGeom prst="rect">
            <a:avLst/>
          </a:prstGeom>
        </p:spPr>
      </p:pic>
      <p:pic>
        <p:nvPicPr>
          <p:cNvPr id="29" name="Picture 28" descr="A pink diamond on a black background&#10;&#10;Description automatically generated">
            <a:extLst>
              <a:ext uri="{FF2B5EF4-FFF2-40B4-BE49-F238E27FC236}">
                <a16:creationId xmlns:a16="http://schemas.microsoft.com/office/drawing/2014/main" id="{0C3ADEDF-843A-0694-56E0-77AFC32D82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92145" y="171492"/>
            <a:ext cx="1149414" cy="1149414"/>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D6988B2B-2724-996D-32E6-48238561C8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7329" y="2216727"/>
            <a:ext cx="266471" cy="266471"/>
          </a:xfrm>
          <a:prstGeom prst="rect">
            <a:avLst/>
          </a:prstGeom>
        </p:spPr>
      </p:pic>
    </p:spTree>
    <p:extLst>
      <p:ext uri="{BB962C8B-B14F-4D97-AF65-F5344CB8AC3E}">
        <p14:creationId xmlns:p14="http://schemas.microsoft.com/office/powerpoint/2010/main" val="38998428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8454CF-AD43-61AD-EB9B-5BC5EA22DC5F}"/>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t>1/22/2024</a:t>
            </a:fld>
            <a:endParaRPr lang="en-US"/>
          </a:p>
        </p:txBody>
      </p:sp>
      <p:sp>
        <p:nvSpPr>
          <p:cNvPr id="3" name="Footer Placeholder 2">
            <a:extLst>
              <a:ext uri="{FF2B5EF4-FFF2-40B4-BE49-F238E27FC236}">
                <a16:creationId xmlns:a16="http://schemas.microsoft.com/office/drawing/2014/main" id="{3D5EF5EF-D546-3A20-44B7-0CF856EC4899}"/>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4" name="Slide Number Placeholder 3">
            <a:extLst>
              <a:ext uri="{FF2B5EF4-FFF2-40B4-BE49-F238E27FC236}">
                <a16:creationId xmlns:a16="http://schemas.microsoft.com/office/drawing/2014/main" id="{40D082DD-1AD7-7FEC-D9CA-ACE86EF13D36}"/>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t>‹#›</a:t>
            </a:fld>
            <a:endParaRPr lang="en-US"/>
          </a:p>
        </p:txBody>
      </p:sp>
    </p:spTree>
    <p:extLst>
      <p:ext uri="{BB962C8B-B14F-4D97-AF65-F5344CB8AC3E}">
        <p14:creationId xmlns:p14="http://schemas.microsoft.com/office/powerpoint/2010/main" val="4146783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fld id="{32637B58-87C1-446D-BDA9-B06F4BCF7782}" type="datetimeFigureOut">
              <a:rPr lang="en-US" smtClean="0"/>
              <a:pPr/>
              <a:t>1/22/2024</a:t>
            </a:fld>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a:p>
        </p:txBody>
      </p:sp>
    </p:spTree>
    <p:extLst>
      <p:ext uri="{BB962C8B-B14F-4D97-AF65-F5344CB8AC3E}">
        <p14:creationId xmlns:p14="http://schemas.microsoft.com/office/powerpoint/2010/main" val="981352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fld id="{32637B58-87C1-446D-BDA9-B06F4BCF7782}" type="datetimeFigureOut">
              <a:rPr lang="en-US" smtClean="0"/>
              <a:t>1/22/2024</a:t>
            </a:fld>
            <a:endParaRPr lang="en-US"/>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t>‹#›</a:t>
            </a:fld>
            <a:endParaRPr lang="en-US"/>
          </a:p>
        </p:txBody>
      </p:sp>
    </p:spTree>
    <p:extLst>
      <p:ext uri="{BB962C8B-B14F-4D97-AF65-F5344CB8AC3E}">
        <p14:creationId xmlns:p14="http://schemas.microsoft.com/office/powerpoint/2010/main" val="3611205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2">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7484" y="13083"/>
            <a:ext cx="12192000" cy="6858000"/>
          </a:xfrm>
          <a:prstGeom prst="rect">
            <a:avLst/>
          </a:prstGeom>
          <a:solidFill>
            <a:srgbClr val="7223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diamond shaped object&#10;&#10;Description automatically generated">
            <a:extLst>
              <a:ext uri="{FF2B5EF4-FFF2-40B4-BE49-F238E27FC236}">
                <a16:creationId xmlns:a16="http://schemas.microsoft.com/office/drawing/2014/main" id="{9FF96AD8-7E58-3FA9-C3C8-7A97B3601B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5771" y="386075"/>
            <a:ext cx="8891870" cy="8891870"/>
          </a:xfrm>
          <a:prstGeom prst="rect">
            <a:avLst/>
          </a:prstGeom>
        </p:spPr>
      </p:pic>
      <p:pic>
        <p:nvPicPr>
          <p:cNvPr id="11" name="Picture 10" descr="A purple diamond on a black background&#10;&#10;Description automatically generated">
            <a:extLst>
              <a:ext uri="{FF2B5EF4-FFF2-40B4-BE49-F238E27FC236}">
                <a16:creationId xmlns:a16="http://schemas.microsoft.com/office/drawing/2014/main" id="{A79F8670-E56E-3923-BB8B-F3F4768B97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6107" y="672241"/>
            <a:ext cx="7973879" cy="7973879"/>
          </a:xfrm>
          <a:prstGeom prst="rect">
            <a:avLst/>
          </a:prstGeom>
        </p:spPr>
      </p:pic>
      <p:pic>
        <p:nvPicPr>
          <p:cNvPr id="7" name="Picture 6" descr="A child wearing glasses and headphones&#10;&#10;Description automatically generated">
            <a:extLst>
              <a:ext uri="{FF2B5EF4-FFF2-40B4-BE49-F238E27FC236}">
                <a16:creationId xmlns:a16="http://schemas.microsoft.com/office/drawing/2014/main" id="{F939288C-318D-AE69-4416-E9EEA84FEA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6054" y="1525798"/>
            <a:ext cx="6213056" cy="6213056"/>
          </a:xfrm>
          <a:prstGeom prst="rect">
            <a:avLst/>
          </a:prstGeom>
        </p:spPr>
      </p:pic>
      <p:pic>
        <p:nvPicPr>
          <p:cNvPr id="15" name="Picture 14">
            <a:extLst>
              <a:ext uri="{FF2B5EF4-FFF2-40B4-BE49-F238E27FC236}">
                <a16:creationId xmlns:a16="http://schemas.microsoft.com/office/drawing/2014/main" id="{CD1EC2BC-DE2B-319A-DFD0-8D2280DFC0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21" name="Text Placeholder 88">
            <a:extLst>
              <a:ext uri="{FF2B5EF4-FFF2-40B4-BE49-F238E27FC236}">
                <a16:creationId xmlns:a16="http://schemas.microsoft.com/office/drawing/2014/main" id="{9D8BDCB4-2C04-8017-9DAD-D5FE4B15926F}"/>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22" name="Text Placeholder 86">
            <a:extLst>
              <a:ext uri="{FF2B5EF4-FFF2-40B4-BE49-F238E27FC236}">
                <a16:creationId xmlns:a16="http://schemas.microsoft.com/office/drawing/2014/main" id="{86908039-4E82-0BE3-9D23-623EDC91797C}"/>
              </a:ext>
            </a:extLst>
          </p:cNvPr>
          <p:cNvSpPr>
            <a:spLocks noGrp="1"/>
          </p:cNvSpPr>
          <p:nvPr>
            <p:ph type="body" sz="quarter" idx="10"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4221600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3">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1C6F257-A4C3-FF63-3C2C-12332271816E}"/>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24" name="Rectangle 23">
            <a:extLst>
              <a:ext uri="{FF2B5EF4-FFF2-40B4-BE49-F238E27FC236}">
                <a16:creationId xmlns:a16="http://schemas.microsoft.com/office/drawing/2014/main" id="{2B419B49-3EA7-E991-C6D2-EA150F9ECAAF}"/>
              </a:ext>
            </a:extLst>
          </p:cNvPr>
          <p:cNvSpPr/>
          <p:nvPr/>
        </p:nvSpPr>
        <p:spPr>
          <a:xfrm>
            <a:off x="0" y="-6540"/>
            <a:ext cx="12192000" cy="6858000"/>
          </a:xfrm>
          <a:prstGeom prst="rect">
            <a:avLst/>
          </a:prstGeom>
          <a:solidFill>
            <a:srgbClr val="BF03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pink diamond on a black background&#10;&#10;Description automatically generated">
            <a:extLst>
              <a:ext uri="{FF2B5EF4-FFF2-40B4-BE49-F238E27FC236}">
                <a16:creationId xmlns:a16="http://schemas.microsoft.com/office/drawing/2014/main" id="{18B63C59-28EE-ED5A-82E3-67B9722316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7854" y="4632326"/>
            <a:ext cx="4129489" cy="4129489"/>
          </a:xfrm>
          <a:prstGeom prst="rect">
            <a:avLst/>
          </a:prstGeom>
        </p:spPr>
      </p:pic>
      <p:pic>
        <p:nvPicPr>
          <p:cNvPr id="8" name="Picture 7" descr="A pink diamond on a black background&#10;&#10;Description automatically generated">
            <a:extLst>
              <a:ext uri="{FF2B5EF4-FFF2-40B4-BE49-F238E27FC236}">
                <a16:creationId xmlns:a16="http://schemas.microsoft.com/office/drawing/2014/main" id="{F40B7578-FDC6-594E-6552-979A85098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6650" y="5459628"/>
            <a:ext cx="989003" cy="989003"/>
          </a:xfrm>
          <a:prstGeom prst="rect">
            <a:avLst/>
          </a:prstGeom>
        </p:spPr>
      </p:pic>
      <p:pic>
        <p:nvPicPr>
          <p:cNvPr id="10" name="Picture 9" descr="A pink and black diamond&#10;&#10;Description automatically generated">
            <a:extLst>
              <a:ext uri="{FF2B5EF4-FFF2-40B4-BE49-F238E27FC236}">
                <a16:creationId xmlns:a16="http://schemas.microsoft.com/office/drawing/2014/main" id="{0F3A6FD1-7665-5CC7-F677-1F24F1DF67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3871" y="2146146"/>
            <a:ext cx="8152782" cy="8152782"/>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957463D0-5A4E-7FC0-69A7-23A0FBD635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6034" y="3509963"/>
            <a:ext cx="5451967" cy="5451967"/>
          </a:xfrm>
          <a:prstGeom prst="rect">
            <a:avLst/>
          </a:prstGeom>
        </p:spPr>
      </p:pic>
      <p:pic>
        <p:nvPicPr>
          <p:cNvPr id="13" name="Picture 12" descr="A pink and black diamond&#10;&#10;Description automatically generated">
            <a:extLst>
              <a:ext uri="{FF2B5EF4-FFF2-40B4-BE49-F238E27FC236}">
                <a16:creationId xmlns:a16="http://schemas.microsoft.com/office/drawing/2014/main" id="{6071702A-7AA3-456A-0C15-A4F0929AAD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5840" y="-1405956"/>
            <a:ext cx="4159917" cy="4159917"/>
          </a:xfrm>
          <a:prstGeom prst="rect">
            <a:avLst/>
          </a:prstGeom>
        </p:spPr>
      </p:pic>
      <p:pic>
        <p:nvPicPr>
          <p:cNvPr id="14" name="Picture 13">
            <a:extLst>
              <a:ext uri="{FF2B5EF4-FFF2-40B4-BE49-F238E27FC236}">
                <a16:creationId xmlns:a16="http://schemas.microsoft.com/office/drawing/2014/main" id="{7BBE5491-7E40-D843-EFD9-84647D60B4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3545" y="319700"/>
            <a:ext cx="2258461" cy="793513"/>
          </a:xfrm>
          <a:prstGeom prst="rect">
            <a:avLst/>
          </a:prstGeom>
        </p:spPr>
      </p:pic>
      <p:sp>
        <p:nvSpPr>
          <p:cNvPr id="17" name="Text Placeholder 88">
            <a:extLst>
              <a:ext uri="{FF2B5EF4-FFF2-40B4-BE49-F238E27FC236}">
                <a16:creationId xmlns:a16="http://schemas.microsoft.com/office/drawing/2014/main" id="{3139B509-F003-EF93-EBAD-0AA371562B7A}"/>
              </a:ext>
            </a:extLst>
          </p:cNvPr>
          <p:cNvSpPr>
            <a:spLocks noGrp="1"/>
          </p:cNvSpPr>
          <p:nvPr>
            <p:ph type="body" sz="quarter" idx="13"/>
          </p:nvPr>
        </p:nvSpPr>
        <p:spPr>
          <a:xfrm>
            <a:off x="892971" y="3366295"/>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36E20D99-A512-D395-FFF1-5A4E954D30B6}"/>
              </a:ext>
            </a:extLst>
          </p:cNvPr>
          <p:cNvSpPr>
            <a:spLocks noGrp="1"/>
          </p:cNvSpPr>
          <p:nvPr>
            <p:ph type="body" sz="quarter" idx="10" hasCustomPrompt="1"/>
          </p:nvPr>
        </p:nvSpPr>
        <p:spPr>
          <a:xfrm>
            <a:off x="892971" y="2234512"/>
            <a:ext cx="771762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777981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12" name="Picture 11" descr="A blue diamond shaped object&#10;&#10;Description automatically generated">
            <a:extLst>
              <a:ext uri="{FF2B5EF4-FFF2-40B4-BE49-F238E27FC236}">
                <a16:creationId xmlns:a16="http://schemas.microsoft.com/office/drawing/2014/main" id="{59D4173A-0FD7-051F-FCF7-AA3E126269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pic>
        <p:nvPicPr>
          <p:cNvPr id="16" name="Picture 15" descr="A blue diamond shaped object on a black background&#10;&#10;Description automatically generated">
            <a:extLst>
              <a:ext uri="{FF2B5EF4-FFF2-40B4-BE49-F238E27FC236}">
                <a16:creationId xmlns:a16="http://schemas.microsoft.com/office/drawing/2014/main" id="{F0AD906B-B864-F766-CAE3-546EEC56C7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sp>
        <p:nvSpPr>
          <p:cNvPr id="20" name="Text Placeholder 86">
            <a:extLst>
              <a:ext uri="{FF2B5EF4-FFF2-40B4-BE49-F238E27FC236}">
                <a16:creationId xmlns:a16="http://schemas.microsoft.com/office/drawing/2014/main" id="{690781E1-33BE-CBEF-7182-1B3C1B52BCAD}"/>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21" name="Text Placeholder 88">
            <a:extLst>
              <a:ext uri="{FF2B5EF4-FFF2-40B4-BE49-F238E27FC236}">
                <a16:creationId xmlns:a16="http://schemas.microsoft.com/office/drawing/2014/main" id="{443BA69B-E6A4-BC5E-7D89-DFDF60BCA14F}"/>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3871424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Header 2">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4" name="Picture 3" descr="A yellow diamond on a black background&#10;&#10;Description automatically generated">
            <a:extLst>
              <a:ext uri="{FF2B5EF4-FFF2-40B4-BE49-F238E27FC236}">
                <a16:creationId xmlns:a16="http://schemas.microsoft.com/office/drawing/2014/main" id="{34A42641-F80F-F3FA-9F21-5007C795664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0455" y="-246393"/>
            <a:ext cx="1471880" cy="1471880"/>
          </a:xfrm>
          <a:prstGeom prst="rect">
            <a:avLst/>
          </a:prstGeom>
        </p:spPr>
      </p:pic>
      <p:pic>
        <p:nvPicPr>
          <p:cNvPr id="2" name="Picture 1" descr="A green diamond shaped object&#10;&#10;Description automatically generated">
            <a:extLst>
              <a:ext uri="{FF2B5EF4-FFF2-40B4-BE49-F238E27FC236}">
                <a16:creationId xmlns:a16="http://schemas.microsoft.com/office/drawing/2014/main" id="{FCF64FD4-E8C3-43BC-6174-B5A857D297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6" name="Text Placeholder 86">
            <a:extLst>
              <a:ext uri="{FF2B5EF4-FFF2-40B4-BE49-F238E27FC236}">
                <a16:creationId xmlns:a16="http://schemas.microsoft.com/office/drawing/2014/main" id="{FFA79E92-C68A-8E03-D325-D7DDE08D7792}"/>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7" name="Text Placeholder 88">
            <a:extLst>
              <a:ext uri="{FF2B5EF4-FFF2-40B4-BE49-F238E27FC236}">
                <a16:creationId xmlns:a16="http://schemas.microsoft.com/office/drawing/2014/main" id="{F1427DD8-BD9E-BCF1-BBE1-08322F1BDEB1}"/>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522126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3">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1BDA1872-2D19-A1D9-380B-0F10F8383BBC}"/>
              </a:ext>
            </a:extLst>
          </p:cNvPr>
          <p:cNvSpPr>
            <a:spLocks noGrp="1"/>
          </p:cNvSpPr>
          <p:nvPr>
            <p:ph type="dt" sz="half" idx="10"/>
          </p:nvPr>
        </p:nvSpPr>
        <p:spPr>
          <a:xfrm>
            <a:off x="8382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32637B58-87C1-446D-BDA9-B06F4BCF7782}" type="datetimeFigureOut">
              <a:rPr lang="en-US" smtClean="0"/>
              <a:pPr/>
              <a:t>1/22/2024</a:t>
            </a:fld>
            <a:endParaRPr lang="en-US" dirty="0"/>
          </a:p>
        </p:txBody>
      </p:sp>
      <p:sp>
        <p:nvSpPr>
          <p:cNvPr id="8" name="Footer Placeholder 4">
            <a:extLst>
              <a:ext uri="{FF2B5EF4-FFF2-40B4-BE49-F238E27FC236}">
                <a16:creationId xmlns:a16="http://schemas.microsoft.com/office/drawing/2014/main" id="{8BFDD3B3-4463-644A-ABEF-ABCCF4BF9D16}"/>
              </a:ext>
            </a:extLst>
          </p:cNvPr>
          <p:cNvSpPr>
            <a:spLocks noGrp="1"/>
          </p:cNvSpPr>
          <p:nvPr>
            <p:ph type="ftr" sz="quarter" idx="11"/>
          </p:nvPr>
        </p:nvSpPr>
        <p:spPr>
          <a:xfrm>
            <a:off x="4038600" y="6356350"/>
            <a:ext cx="41148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endParaRPr lang="en-US"/>
          </a:p>
        </p:txBody>
      </p:sp>
      <p:sp>
        <p:nvSpPr>
          <p:cNvPr id="9" name="Slide Number Placeholder 5">
            <a:extLst>
              <a:ext uri="{FF2B5EF4-FFF2-40B4-BE49-F238E27FC236}">
                <a16:creationId xmlns:a16="http://schemas.microsoft.com/office/drawing/2014/main" id="{F4E4D804-3A49-81FE-3178-DE861498E7B5}"/>
              </a:ext>
            </a:extLst>
          </p:cNvPr>
          <p:cNvSpPr>
            <a:spLocks noGrp="1"/>
          </p:cNvSpPr>
          <p:nvPr>
            <p:ph type="sldNum" sz="quarter" idx="12"/>
          </p:nvPr>
        </p:nvSpPr>
        <p:spPr>
          <a:xfrm>
            <a:off x="8610600" y="6356350"/>
            <a:ext cx="2743200" cy="365125"/>
          </a:xfrm>
          <a:prstGeom prst="rect">
            <a:avLst/>
          </a:prstGeom>
        </p:spPr>
        <p:txBody>
          <a:bodyPr/>
          <a:lstStyle>
            <a:lvl1pPr>
              <a:defRPr b="0" i="0">
                <a:latin typeface="Open Sans Light" panose="020B0306030504020204" pitchFamily="34" charset="0"/>
                <a:ea typeface="Open Sans Light" panose="020B0306030504020204" pitchFamily="34" charset="0"/>
                <a:cs typeface="Open Sans Light" panose="020B0306030504020204" pitchFamily="34" charset="0"/>
              </a:defRPr>
            </a:lvl1pPr>
          </a:lstStyle>
          <a:p>
            <a:fld id="{08AB70BE-1769-45B8-85A6-0C837432C7E6}" type="slidenum">
              <a:rPr lang="en-US" smtClean="0"/>
              <a:pPr/>
              <a:t>‹#›</a:t>
            </a:fld>
            <a:endParaRPr lang="en-US"/>
          </a:p>
        </p:txBody>
      </p:sp>
      <p:pic>
        <p:nvPicPr>
          <p:cNvPr id="5" name="Picture 4" descr="A purple diamond shaped object&#10;&#10;Description automatically generated">
            <a:extLst>
              <a:ext uri="{FF2B5EF4-FFF2-40B4-BE49-F238E27FC236}">
                <a16:creationId xmlns:a16="http://schemas.microsoft.com/office/drawing/2014/main" id="{69200790-A1E8-4922-7FB9-A6BCA8EA33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05284" y="-258542"/>
            <a:ext cx="1471880" cy="1471880"/>
          </a:xfrm>
          <a:prstGeom prst="rect">
            <a:avLst/>
          </a:prstGeom>
        </p:spPr>
      </p:pic>
      <p:pic>
        <p:nvPicPr>
          <p:cNvPr id="3" name="Picture 2" descr="A purple diamond with black background&#10;&#10;Description automatically generated">
            <a:extLst>
              <a:ext uri="{FF2B5EF4-FFF2-40B4-BE49-F238E27FC236}">
                <a16:creationId xmlns:a16="http://schemas.microsoft.com/office/drawing/2014/main" id="{BCB4DAA2-BF78-0361-4697-E5AE7A7478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9684" y="250892"/>
            <a:ext cx="3254194" cy="3254194"/>
          </a:xfrm>
          <a:prstGeom prst="rect">
            <a:avLst/>
          </a:prstGeom>
        </p:spPr>
      </p:pic>
      <p:sp>
        <p:nvSpPr>
          <p:cNvPr id="13" name="Text Placeholder 86">
            <a:extLst>
              <a:ext uri="{FF2B5EF4-FFF2-40B4-BE49-F238E27FC236}">
                <a16:creationId xmlns:a16="http://schemas.microsoft.com/office/drawing/2014/main" id="{41D62B7B-8B56-EA73-4AB9-20608B9FB641}"/>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4" name="Text Placeholder 88">
            <a:extLst>
              <a:ext uri="{FF2B5EF4-FFF2-40B4-BE49-F238E27FC236}">
                <a16:creationId xmlns:a16="http://schemas.microsoft.com/office/drawing/2014/main" id="{0A7A31A2-B2B2-76BD-A5F6-FAC89A761633}"/>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451337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eader 4">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itting on a couch using a computer&#10;&#10;Description automatically generated">
            <a:extLst>
              <a:ext uri="{FF2B5EF4-FFF2-40B4-BE49-F238E27FC236}">
                <a16:creationId xmlns:a16="http://schemas.microsoft.com/office/drawing/2014/main" id="{FD73632F-BEDF-F796-34E8-DB7827A260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7010" y="-971550"/>
            <a:ext cx="8801100" cy="8801100"/>
          </a:xfrm>
          <a:prstGeom prst="rect">
            <a:avLst/>
          </a:prstGeom>
        </p:spPr>
      </p:pic>
      <p:pic>
        <p:nvPicPr>
          <p:cNvPr id="9" name="Picture 8" descr="A purple diamond on a black background&#10;&#10;Description automatically generated">
            <a:extLst>
              <a:ext uri="{FF2B5EF4-FFF2-40B4-BE49-F238E27FC236}">
                <a16:creationId xmlns:a16="http://schemas.microsoft.com/office/drawing/2014/main" id="{4950CEC1-B62F-AEDE-5B21-1D62896F62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 y="-1921296"/>
            <a:ext cx="4358640" cy="4358640"/>
          </a:xfrm>
          <a:prstGeom prst="rect">
            <a:avLst/>
          </a:prstGeom>
        </p:spPr>
      </p:pic>
      <p:pic>
        <p:nvPicPr>
          <p:cNvPr id="10" name="Picture 9" descr="A purple diamond on a black background&#10;&#10;Description automatically generated">
            <a:extLst>
              <a:ext uri="{FF2B5EF4-FFF2-40B4-BE49-F238E27FC236}">
                <a16:creationId xmlns:a16="http://schemas.microsoft.com/office/drawing/2014/main" id="{0C8DA0AD-6D84-ABB8-1EE2-338BC978FF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2340" y="4678680"/>
            <a:ext cx="4358640" cy="4358640"/>
          </a:xfrm>
          <a:prstGeom prst="rect">
            <a:avLst/>
          </a:prstGeom>
        </p:spPr>
      </p:pic>
      <p:sp>
        <p:nvSpPr>
          <p:cNvPr id="16" name="Text Placeholder 88">
            <a:extLst>
              <a:ext uri="{FF2B5EF4-FFF2-40B4-BE49-F238E27FC236}">
                <a16:creationId xmlns:a16="http://schemas.microsoft.com/office/drawing/2014/main" id="{227667AB-E6B6-524E-BF49-C0EE4B03DE84}"/>
              </a:ext>
            </a:extLst>
          </p:cNvPr>
          <p:cNvSpPr>
            <a:spLocks noGrp="1"/>
          </p:cNvSpPr>
          <p:nvPr>
            <p:ph type="body" sz="quarter" idx="13"/>
          </p:nvPr>
        </p:nvSpPr>
        <p:spPr>
          <a:xfrm>
            <a:off x="883570" y="3689249"/>
            <a:ext cx="4959350" cy="469900"/>
          </a:xfrm>
          <a:prstGeom prst="rect">
            <a:avLst/>
          </a:prstGeom>
        </p:spPr>
        <p:txBody>
          <a:bodyPr/>
          <a:lstStyle>
            <a:lvl1pPr marL="0" indent="0">
              <a:buNone/>
              <a:defRPr sz="1800" b="1" i="0">
                <a:solidFill>
                  <a:srgbClr val="76D5D4"/>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7" name="Text Placeholder 86">
            <a:extLst>
              <a:ext uri="{FF2B5EF4-FFF2-40B4-BE49-F238E27FC236}">
                <a16:creationId xmlns:a16="http://schemas.microsoft.com/office/drawing/2014/main" id="{26013C7D-6F61-109D-B5F3-D32B2F765A3B}"/>
              </a:ext>
            </a:extLst>
          </p:cNvPr>
          <p:cNvSpPr>
            <a:spLocks noGrp="1"/>
          </p:cNvSpPr>
          <p:nvPr>
            <p:ph type="body" sz="quarter" idx="14" hasCustomPrompt="1"/>
          </p:nvPr>
        </p:nvSpPr>
        <p:spPr>
          <a:xfrm>
            <a:off x="892971" y="2234512"/>
            <a:ext cx="4906019"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2090464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Header 5">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D2DB0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person and a child playing basketball&#10;&#10;Description automatically generated">
            <a:extLst>
              <a:ext uri="{FF2B5EF4-FFF2-40B4-BE49-F238E27FC236}">
                <a16:creationId xmlns:a16="http://schemas.microsoft.com/office/drawing/2014/main" id="{1EBD40A7-4742-90BC-DF06-9D3FB43848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0340" y="-907308"/>
            <a:ext cx="8801100" cy="8801100"/>
          </a:xfrm>
          <a:prstGeom prst="rect">
            <a:avLst/>
          </a:prstGeom>
        </p:spPr>
      </p:pic>
      <p:pic>
        <p:nvPicPr>
          <p:cNvPr id="11" name="Picture 10" descr="A green diamond on a black background&#10;&#10;Description automatically generated">
            <a:extLst>
              <a:ext uri="{FF2B5EF4-FFF2-40B4-BE49-F238E27FC236}">
                <a16:creationId xmlns:a16="http://schemas.microsoft.com/office/drawing/2014/main" id="{36D0B19A-E677-A6C1-9179-8C73C4B07E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419" y="-1741118"/>
            <a:ext cx="4087022" cy="4087022"/>
          </a:xfrm>
          <a:prstGeom prst="rect">
            <a:avLst/>
          </a:prstGeom>
        </p:spPr>
      </p:pic>
      <p:pic>
        <p:nvPicPr>
          <p:cNvPr id="12" name="Picture 11" descr="A green diamond on a black background&#10;&#10;Description automatically generated">
            <a:extLst>
              <a:ext uri="{FF2B5EF4-FFF2-40B4-BE49-F238E27FC236}">
                <a16:creationId xmlns:a16="http://schemas.microsoft.com/office/drawing/2014/main" id="{63A11000-107D-0BC8-7ECE-0DE6110785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2587" y="4814489"/>
            <a:ext cx="4087022" cy="4087022"/>
          </a:xfrm>
          <a:prstGeom prst="rect">
            <a:avLst/>
          </a:prstGeom>
        </p:spPr>
      </p:pic>
      <p:sp>
        <p:nvSpPr>
          <p:cNvPr id="17" name="Text Placeholder 86">
            <a:extLst>
              <a:ext uri="{FF2B5EF4-FFF2-40B4-BE49-F238E27FC236}">
                <a16:creationId xmlns:a16="http://schemas.microsoft.com/office/drawing/2014/main" id="{345B6D63-5779-FA1B-0A54-32A94F108B4F}"/>
              </a:ext>
            </a:extLst>
          </p:cNvPr>
          <p:cNvSpPr>
            <a:spLocks noGrp="1"/>
          </p:cNvSpPr>
          <p:nvPr>
            <p:ph type="body" sz="quarter" idx="13" hasCustomPrompt="1"/>
          </p:nvPr>
        </p:nvSpPr>
        <p:spPr>
          <a:xfrm>
            <a:off x="892971" y="2234512"/>
            <a:ext cx="4906019" cy="1238250"/>
          </a:xfrm>
          <a:prstGeom prst="rect">
            <a:avLst/>
          </a:prstGeom>
        </p:spPr>
        <p:txBody>
          <a:bodyPr/>
          <a:lstStyle>
            <a:lvl1pPr marL="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
        <p:nvSpPr>
          <p:cNvPr id="18" name="Text Placeholder 88">
            <a:extLst>
              <a:ext uri="{FF2B5EF4-FFF2-40B4-BE49-F238E27FC236}">
                <a16:creationId xmlns:a16="http://schemas.microsoft.com/office/drawing/2014/main" id="{03790DE6-1EE7-1B7B-DF52-5CFE4BF0F515}"/>
              </a:ext>
            </a:extLst>
          </p:cNvPr>
          <p:cNvSpPr>
            <a:spLocks noGrp="1"/>
          </p:cNvSpPr>
          <p:nvPr>
            <p:ph type="body" sz="quarter" idx="14"/>
          </p:nvPr>
        </p:nvSpPr>
        <p:spPr>
          <a:xfrm>
            <a:off x="883570" y="3689249"/>
            <a:ext cx="4959350" cy="469900"/>
          </a:xfrm>
          <a:prstGeom prst="rect">
            <a:avLst/>
          </a:prstGeom>
        </p:spPr>
        <p:txBody>
          <a:bodyPr/>
          <a:lstStyle>
            <a:lvl1pPr marL="0" indent="0">
              <a:buNone/>
              <a:defRPr sz="1800" b="1" i="0">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Tree>
    <p:extLst>
      <p:ext uri="{BB962C8B-B14F-4D97-AF65-F5344CB8AC3E}">
        <p14:creationId xmlns:p14="http://schemas.microsoft.com/office/powerpoint/2010/main" val="1225708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Header 6">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E42B30C-301E-BB17-57FA-1B629CFCBE16}"/>
              </a:ext>
            </a:extLst>
          </p:cNvPr>
          <p:cNvSpPr>
            <a:spLocks noGrp="1"/>
          </p:cNvSpPr>
          <p:nvPr>
            <p:ph type="dt" sz="half" idx="10"/>
          </p:nvPr>
        </p:nvSpPr>
        <p:spPr>
          <a:xfrm>
            <a:off x="838200" y="6356350"/>
            <a:ext cx="2743200" cy="365125"/>
          </a:xfrm>
          <a:prstGeom prst="rect">
            <a:avLst/>
          </a:prstGeom>
        </p:spPr>
        <p:txBody>
          <a:bodyPr/>
          <a:lstStyle/>
          <a:p>
            <a:fld id="{32637B58-87C1-446D-BDA9-B06F4BCF7782}" type="datetimeFigureOut">
              <a:rPr lang="en-US" smtClean="0"/>
              <a:pPr/>
              <a:t>1/22/2024</a:t>
            </a:fld>
            <a:endParaRPr lang="en-US" dirty="0"/>
          </a:p>
        </p:txBody>
      </p:sp>
      <p:sp>
        <p:nvSpPr>
          <p:cNvPr id="4" name="Footer Placeholder 3">
            <a:extLst>
              <a:ext uri="{FF2B5EF4-FFF2-40B4-BE49-F238E27FC236}">
                <a16:creationId xmlns:a16="http://schemas.microsoft.com/office/drawing/2014/main" id="{5BA6B67E-8537-5955-9A22-54D4C8EF72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BB6EE2A-8588-BCEB-37EF-314AC20E1997}"/>
              </a:ext>
            </a:extLst>
          </p:cNvPr>
          <p:cNvSpPr>
            <a:spLocks noGrp="1"/>
          </p:cNvSpPr>
          <p:nvPr>
            <p:ph type="sldNum" sz="quarter" idx="12"/>
          </p:nvPr>
        </p:nvSpPr>
        <p:spPr>
          <a:xfrm>
            <a:off x="8610600" y="6356350"/>
            <a:ext cx="2743200" cy="365125"/>
          </a:xfrm>
          <a:prstGeom prst="rect">
            <a:avLst/>
          </a:prstGeom>
        </p:spPr>
        <p:txBody>
          <a:bodyPr/>
          <a:lstStyle/>
          <a:p>
            <a:fld id="{08AB70BE-1769-45B8-85A6-0C837432C7E6}" type="slidenum">
              <a:rPr lang="en-US" smtClean="0"/>
              <a:pPr/>
              <a:t>‹#›</a:t>
            </a:fld>
            <a:endParaRPr lang="en-US"/>
          </a:p>
        </p:txBody>
      </p:sp>
      <p:sp>
        <p:nvSpPr>
          <p:cNvPr id="6" name="Rectangle 5">
            <a:extLst>
              <a:ext uri="{FF2B5EF4-FFF2-40B4-BE49-F238E27FC236}">
                <a16:creationId xmlns:a16="http://schemas.microsoft.com/office/drawing/2014/main" id="{8EEB50E4-7E92-0D41-62E8-EA6C66715AE3}"/>
              </a:ext>
            </a:extLst>
          </p:cNvPr>
          <p:cNvSpPr/>
          <p:nvPr/>
        </p:nvSpPr>
        <p:spPr>
          <a:xfrm>
            <a:off x="0" y="0"/>
            <a:ext cx="12192000" cy="6858000"/>
          </a:xfrm>
          <a:prstGeom prst="rect">
            <a:avLst/>
          </a:prstGeom>
          <a:solidFill>
            <a:srgbClr val="EA067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showing something on a computer to a child&#10;&#10;Description automatically generated">
            <a:extLst>
              <a:ext uri="{FF2B5EF4-FFF2-40B4-BE49-F238E27FC236}">
                <a16:creationId xmlns:a16="http://schemas.microsoft.com/office/drawing/2014/main" id="{19B34D72-DDD2-869C-084D-0D42520FC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1300" y="-834920"/>
            <a:ext cx="8801101" cy="8801101"/>
          </a:xfrm>
          <a:prstGeom prst="rect">
            <a:avLst/>
          </a:prstGeom>
        </p:spPr>
      </p:pic>
      <p:pic>
        <p:nvPicPr>
          <p:cNvPr id="11" name="Picture 10" descr="A pink diamond on a black background&#10;&#10;Description automatically generated">
            <a:extLst>
              <a:ext uri="{FF2B5EF4-FFF2-40B4-BE49-F238E27FC236}">
                <a16:creationId xmlns:a16="http://schemas.microsoft.com/office/drawing/2014/main" id="{82312700-B45D-E00D-4A40-04C7CADB0F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744980"/>
            <a:ext cx="4084320" cy="4084320"/>
          </a:xfrm>
          <a:prstGeom prst="rect">
            <a:avLst/>
          </a:prstGeom>
        </p:spPr>
      </p:pic>
      <p:pic>
        <p:nvPicPr>
          <p:cNvPr id="12" name="Picture 11" descr="A pink diamond on a black background&#10;&#10;Description automatically generated">
            <a:extLst>
              <a:ext uri="{FF2B5EF4-FFF2-40B4-BE49-F238E27FC236}">
                <a16:creationId xmlns:a16="http://schemas.microsoft.com/office/drawing/2014/main" id="{DE4B626B-8FD7-31DD-9DB4-8AE47286D2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1400" y="4815840"/>
            <a:ext cx="4084320" cy="4084320"/>
          </a:xfrm>
          <a:prstGeom prst="rect">
            <a:avLst/>
          </a:prstGeom>
        </p:spPr>
      </p:pic>
      <p:sp>
        <p:nvSpPr>
          <p:cNvPr id="17" name="Text Placeholder 88">
            <a:extLst>
              <a:ext uri="{FF2B5EF4-FFF2-40B4-BE49-F238E27FC236}">
                <a16:creationId xmlns:a16="http://schemas.microsoft.com/office/drawing/2014/main" id="{DB92E3CF-AA8C-2585-B6C6-102496CC1F1B}"/>
              </a:ext>
            </a:extLst>
          </p:cNvPr>
          <p:cNvSpPr>
            <a:spLocks noGrp="1"/>
          </p:cNvSpPr>
          <p:nvPr>
            <p:ph type="body" sz="quarter" idx="13"/>
          </p:nvPr>
        </p:nvSpPr>
        <p:spPr>
          <a:xfrm>
            <a:off x="892971" y="3778670"/>
            <a:ext cx="4959350" cy="469900"/>
          </a:xfrm>
          <a:prstGeom prst="rect">
            <a:avLst/>
          </a:prstGeom>
        </p:spPr>
        <p:txBody>
          <a:bodyPr/>
          <a:lstStyle>
            <a:lvl1pPr marL="0" indent="0">
              <a:buNone/>
              <a:defRPr sz="1800" b="1" i="0">
                <a:solidFill>
                  <a:srgbClr val="FFB81C"/>
                </a:solidFill>
                <a:latin typeface="Open Sans Semibold" panose="020B0606030504020204" pitchFamily="34" charset="0"/>
                <a:ea typeface="Open Sans Semibold" panose="020B0606030504020204" pitchFamily="34" charset="0"/>
                <a:cs typeface="Open Sans Semibold" panose="020B0606030504020204" pitchFamily="34" charset="0"/>
              </a:defRPr>
            </a:lvl1pPr>
          </a:lstStyle>
          <a:p>
            <a:pPr lvl="0"/>
            <a:r>
              <a:rPr lang="en-US"/>
              <a:t>Click to edit Master text styles</a:t>
            </a:r>
          </a:p>
        </p:txBody>
      </p:sp>
      <p:sp>
        <p:nvSpPr>
          <p:cNvPr id="18" name="Text Placeholder 86">
            <a:extLst>
              <a:ext uri="{FF2B5EF4-FFF2-40B4-BE49-F238E27FC236}">
                <a16:creationId xmlns:a16="http://schemas.microsoft.com/office/drawing/2014/main" id="{DEE37DFF-3D3B-9978-BC10-3E98934C7AE8}"/>
              </a:ext>
            </a:extLst>
          </p:cNvPr>
          <p:cNvSpPr>
            <a:spLocks noGrp="1"/>
          </p:cNvSpPr>
          <p:nvPr>
            <p:ph type="body" sz="quarter" idx="14" hasCustomPrompt="1"/>
          </p:nvPr>
        </p:nvSpPr>
        <p:spPr>
          <a:xfrm>
            <a:off x="892972" y="2234512"/>
            <a:ext cx="4707730" cy="1238250"/>
          </a:xfrm>
          <a:prstGeom prst="rect">
            <a:avLst/>
          </a:prstGeom>
        </p:spPr>
        <p:txBody>
          <a:bodyPr/>
          <a:lstStyle>
            <a:lvl1pPr marL="0" indent="0">
              <a:buNone/>
              <a:defRPr sz="4500"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4572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2pPr>
            <a:lvl3pPr marL="9144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3pPr>
            <a:lvl4pPr marL="13716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4pPr>
            <a:lvl5pPr marL="1828800" indent="0">
              <a:buNone/>
              <a:defRPr sz="4500" b="0" i="0">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Click to edit Master title style</a:t>
            </a:r>
          </a:p>
        </p:txBody>
      </p:sp>
    </p:spTree>
    <p:extLst>
      <p:ext uri="{BB962C8B-B14F-4D97-AF65-F5344CB8AC3E}">
        <p14:creationId xmlns:p14="http://schemas.microsoft.com/office/powerpoint/2010/main" val="3711864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4669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28E16AC-4B89-E416-77A4-3E87049EFA79}"/>
              </a:ext>
            </a:extLst>
          </p:cNvPr>
          <p:cNvSpPr>
            <a:spLocks noGrp="1"/>
          </p:cNvSpPr>
          <p:nvPr>
            <p:ph type="body" sz="quarter" idx="13"/>
          </p:nvPr>
        </p:nvSpPr>
        <p:spPr>
          <a:xfrm>
            <a:off x="1136650" y="3412011"/>
            <a:ext cx="4959350" cy="469900"/>
          </a:xfrm>
        </p:spPr>
        <p:txBody>
          <a:bodyPr/>
          <a:lstStyle/>
          <a:p>
            <a:r>
              <a:rPr lang="en-US" dirty="0"/>
              <a:t>Math 7B Unit 8 Lesson 6</a:t>
            </a:r>
          </a:p>
        </p:txBody>
      </p:sp>
      <p:sp>
        <p:nvSpPr>
          <p:cNvPr id="6" name="Title 1">
            <a:extLst>
              <a:ext uri="{FF2B5EF4-FFF2-40B4-BE49-F238E27FC236}">
                <a16:creationId xmlns:a16="http://schemas.microsoft.com/office/drawing/2014/main" id="{6AA1FAE9-BE67-88ED-A870-C6E2071606BA}"/>
              </a:ext>
            </a:extLst>
          </p:cNvPr>
          <p:cNvSpPr>
            <a:spLocks noGrp="1"/>
          </p:cNvSpPr>
          <p:nvPr>
            <p:ph type="body" sz="quarter" idx="10"/>
          </p:nvPr>
        </p:nvSpPr>
        <p:spPr>
          <a:xfrm>
            <a:off x="307908" y="1504646"/>
            <a:ext cx="4905375" cy="1829476"/>
          </a:xfrm>
        </p:spPr>
        <p:txBody>
          <a:bodyPr>
            <a:normAutofit/>
          </a:bodyPr>
          <a:lstStyle/>
          <a:p>
            <a:r>
              <a:rPr lang="en-US" sz="3700" dirty="0">
                <a:solidFill>
                  <a:srgbClr val="FFFFFF"/>
                </a:solidFill>
              </a:rPr>
              <a:t>Understanding Probability of a Compound Event</a:t>
            </a:r>
          </a:p>
        </p:txBody>
      </p:sp>
    </p:spTree>
    <p:extLst>
      <p:ext uri="{BB962C8B-B14F-4D97-AF65-F5344CB8AC3E}">
        <p14:creationId xmlns:p14="http://schemas.microsoft.com/office/powerpoint/2010/main" val="2001483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A24A9-4045-DE7B-EED3-888A6F1E5332}"/>
              </a:ext>
            </a:extLst>
          </p:cNvPr>
          <p:cNvSpPr>
            <a:spLocks noGrp="1"/>
          </p:cNvSpPr>
          <p:nvPr>
            <p:ph type="title"/>
          </p:nvPr>
        </p:nvSpPr>
        <p:spPr>
          <a:xfrm>
            <a:off x="914400" y="904853"/>
            <a:ext cx="9914859" cy="1291210"/>
          </a:xfrm>
        </p:spPr>
        <p:txBody>
          <a:bodyPr>
            <a:normAutofit/>
          </a:bodyPr>
          <a:lstStyle/>
          <a:p>
            <a:r>
              <a:rPr lang="en-US"/>
              <a:t>Example Problem</a:t>
            </a:r>
          </a:p>
        </p:txBody>
      </p:sp>
      <p:sp>
        <p:nvSpPr>
          <p:cNvPr id="3" name="Content Placeholder 2">
            <a:extLst>
              <a:ext uri="{FF2B5EF4-FFF2-40B4-BE49-F238E27FC236}">
                <a16:creationId xmlns:a16="http://schemas.microsoft.com/office/drawing/2014/main" id="{D07317BF-601A-FBED-31DB-AB0A01A99594}"/>
              </a:ext>
            </a:extLst>
          </p:cNvPr>
          <p:cNvSpPr>
            <a:spLocks noGrp="1"/>
          </p:cNvSpPr>
          <p:nvPr>
            <p:ph idx="1"/>
          </p:nvPr>
        </p:nvSpPr>
        <p:spPr>
          <a:xfrm>
            <a:off x="914400" y="2766727"/>
            <a:ext cx="6705600" cy="3410236"/>
          </a:xfrm>
        </p:spPr>
        <p:txBody>
          <a:bodyPr>
            <a:normAutofit/>
          </a:bodyPr>
          <a:lstStyle/>
          <a:p>
            <a:r>
              <a:rPr lang="en-US" dirty="0"/>
              <a:t>Let's say we are rolling two dice.</a:t>
            </a:r>
          </a:p>
          <a:p>
            <a:r>
              <a:rPr lang="en-US" dirty="0"/>
              <a:t>What is the probability of rolling a sum of 7?</a:t>
            </a:r>
          </a:p>
          <a:p>
            <a:r>
              <a:rPr lang="en-US" dirty="0"/>
              <a:t>The sample space consists of 36 possible outcomes.</a:t>
            </a:r>
          </a:p>
          <a:p>
            <a:r>
              <a:rPr lang="en-US" dirty="0"/>
              <a:t>There are 6 possible ways to roll a sum of 7.</a:t>
            </a:r>
          </a:p>
          <a:p>
            <a:r>
              <a:rPr lang="en-US" dirty="0"/>
              <a:t>Therefore, the probability of rolling a sum of 7 is 6/36 or 1/6.</a:t>
            </a:r>
          </a:p>
        </p:txBody>
      </p:sp>
      <p:pic>
        <p:nvPicPr>
          <p:cNvPr id="4" name="Content Placeholder 4" descr="Floating pair of dice">
            <a:extLst>
              <a:ext uri="{FF2B5EF4-FFF2-40B4-BE49-F238E27FC236}">
                <a16:creationId xmlns:a16="http://schemas.microsoft.com/office/drawing/2014/main" id="{97C09761-23AB-0DD1-E2D3-4FF826691A5E}"/>
              </a:ext>
            </a:extLst>
          </p:cNvPr>
          <p:cNvPicPr>
            <a:picLocks noChangeAspect="1"/>
          </p:cNvPicPr>
          <p:nvPr/>
        </p:nvPicPr>
        <p:blipFill rotWithShape="1">
          <a:blip r:embed="rId3"/>
          <a:stretch/>
        </p:blipFill>
        <p:spPr>
          <a:xfrm>
            <a:off x="8178800" y="2844800"/>
            <a:ext cx="4013200" cy="4013200"/>
          </a:xfrm>
          <a:prstGeom prst="rect">
            <a:avLst/>
          </a:prstGeom>
        </p:spPr>
      </p:pic>
    </p:spTree>
    <p:extLst>
      <p:ext uri="{BB962C8B-B14F-4D97-AF65-F5344CB8AC3E}">
        <p14:creationId xmlns:p14="http://schemas.microsoft.com/office/powerpoint/2010/main" val="8576021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EEAF8-3028-D95C-B457-357B6FCE596C}"/>
              </a:ext>
            </a:extLst>
          </p:cNvPr>
          <p:cNvSpPr>
            <a:spLocks noGrp="1"/>
          </p:cNvSpPr>
          <p:nvPr>
            <p:ph type="title"/>
          </p:nvPr>
        </p:nvSpPr>
        <p:spPr>
          <a:xfrm>
            <a:off x="979714" y="1006774"/>
            <a:ext cx="10515600" cy="729157"/>
          </a:xfrm>
        </p:spPr>
        <p:txBody>
          <a:bodyPr>
            <a:normAutofit/>
          </a:bodyPr>
          <a:lstStyle/>
          <a:p>
            <a:r>
              <a:rPr lang="en-US" dirty="0"/>
              <a:t>Solve.</a:t>
            </a:r>
          </a:p>
        </p:txBody>
      </p:sp>
      <p:pic>
        <p:nvPicPr>
          <p:cNvPr id="4" name="Content Placeholder 3" descr="A math equations on a white background&#10;&#10;Description automatically generated">
            <a:extLst>
              <a:ext uri="{FF2B5EF4-FFF2-40B4-BE49-F238E27FC236}">
                <a16:creationId xmlns:a16="http://schemas.microsoft.com/office/drawing/2014/main" id="{C28FBCAD-49F3-53DA-553C-126FF95F48EB}"/>
              </a:ext>
            </a:extLst>
          </p:cNvPr>
          <p:cNvPicPr>
            <a:picLocks noGrp="1" noChangeAspect="1"/>
          </p:cNvPicPr>
          <p:nvPr>
            <p:ph idx="1"/>
          </p:nvPr>
        </p:nvPicPr>
        <p:blipFill>
          <a:blip r:embed="rId2"/>
          <a:stretch>
            <a:fillRect/>
          </a:stretch>
        </p:blipFill>
        <p:spPr>
          <a:xfrm>
            <a:off x="2577994" y="2009617"/>
            <a:ext cx="7297267" cy="4013496"/>
          </a:xfrm>
          <a:noFill/>
        </p:spPr>
      </p:pic>
    </p:spTree>
    <p:extLst>
      <p:ext uri="{BB962C8B-B14F-4D97-AF65-F5344CB8AC3E}">
        <p14:creationId xmlns:p14="http://schemas.microsoft.com/office/powerpoint/2010/main" val="1159205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80F574-29AA-E64B-F8C8-3DF7097DCB20}"/>
            </a:ext>
          </a:extLst>
        </p:cNvPr>
        <p:cNvGrpSpPr/>
        <p:nvPr/>
      </p:nvGrpSpPr>
      <p:grpSpPr>
        <a:xfrm>
          <a:off x="0" y="0"/>
          <a:ext cx="0" cy="0"/>
          <a:chOff x="0" y="0"/>
          <a:chExt cx="0" cy="0"/>
        </a:xfrm>
      </p:grpSpPr>
      <p:pic>
        <p:nvPicPr>
          <p:cNvPr id="4" name="Content Placeholder 3" descr="A close up of a card&#10;&#10;Description automatically generated">
            <a:extLst>
              <a:ext uri="{FF2B5EF4-FFF2-40B4-BE49-F238E27FC236}">
                <a16:creationId xmlns:a16="http://schemas.microsoft.com/office/drawing/2014/main" id="{435E572A-A4E5-4CCF-FBDD-0A46BEA311E2}"/>
              </a:ext>
            </a:extLst>
          </p:cNvPr>
          <p:cNvPicPr>
            <a:picLocks noGrp="1" noChangeAspect="1"/>
          </p:cNvPicPr>
          <p:nvPr>
            <p:ph idx="1"/>
          </p:nvPr>
        </p:nvPicPr>
        <p:blipFill rotWithShape="1">
          <a:blip r:embed="rId2"/>
          <a:srcRect b="29253"/>
          <a:stretch/>
        </p:blipFill>
        <p:spPr>
          <a:xfrm>
            <a:off x="968375" y="2370139"/>
            <a:ext cx="10515600" cy="1297190"/>
          </a:xfrm>
          <a:prstGeom prst="rect">
            <a:avLst/>
          </a:prstGeom>
        </p:spPr>
      </p:pic>
      <p:pic>
        <p:nvPicPr>
          <p:cNvPr id="3" name="Picture 2" descr="A close up of black text&#10;&#10;Description automatically generated">
            <a:extLst>
              <a:ext uri="{FF2B5EF4-FFF2-40B4-BE49-F238E27FC236}">
                <a16:creationId xmlns:a16="http://schemas.microsoft.com/office/drawing/2014/main" id="{A0E2F4EB-3147-6C43-D624-269E019E4C27}"/>
              </a:ext>
            </a:extLst>
          </p:cNvPr>
          <p:cNvPicPr>
            <a:picLocks noChangeAspect="1"/>
          </p:cNvPicPr>
          <p:nvPr/>
        </p:nvPicPr>
        <p:blipFill>
          <a:blip r:embed="rId3"/>
          <a:stretch>
            <a:fillRect/>
          </a:stretch>
        </p:blipFill>
        <p:spPr>
          <a:xfrm>
            <a:off x="968375" y="4275138"/>
            <a:ext cx="10515600" cy="1384300"/>
          </a:xfrm>
          <a:prstGeom prst="rect">
            <a:avLst/>
          </a:prstGeom>
        </p:spPr>
      </p:pic>
      <p:sp>
        <p:nvSpPr>
          <p:cNvPr id="2" name="Title 1">
            <a:extLst>
              <a:ext uri="{FF2B5EF4-FFF2-40B4-BE49-F238E27FC236}">
                <a16:creationId xmlns:a16="http://schemas.microsoft.com/office/drawing/2014/main" id="{9AFAB72E-438E-8B8C-82AE-4C962A703469}"/>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Practice</a:t>
            </a:r>
          </a:p>
        </p:txBody>
      </p:sp>
    </p:spTree>
    <p:extLst>
      <p:ext uri="{BB962C8B-B14F-4D97-AF65-F5344CB8AC3E}">
        <p14:creationId xmlns:p14="http://schemas.microsoft.com/office/powerpoint/2010/main" val="2913289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D5476-1558-B69B-05BE-DB8C32C6F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17A2B-BF89-7DCD-7635-D5766B016FCC}"/>
              </a:ext>
            </a:extLst>
          </p:cNvPr>
          <p:cNvSpPr>
            <a:spLocks noGrp="1"/>
          </p:cNvSpPr>
          <p:nvPr>
            <p:ph type="title"/>
          </p:nvPr>
        </p:nvSpPr>
        <p:spPr>
          <a:xfrm>
            <a:off x="232013" y="237327"/>
            <a:ext cx="3787253" cy="889962"/>
          </a:xfrm>
        </p:spPr>
        <p:txBody>
          <a:bodyPr vert="horz" lIns="91440" tIns="45720" rIns="91440" bIns="45720" rtlCol="0" anchor="b">
            <a:normAutofit/>
          </a:bodyPr>
          <a:lstStyle/>
          <a:p>
            <a:r>
              <a:rPr lang="en-US" sz="4800">
                <a:solidFill>
                  <a:srgbClr val="FFFFFF"/>
                </a:solidFill>
              </a:rPr>
              <a:t>Solve</a:t>
            </a:r>
            <a:endParaRPr lang="en-US" sz="4800" dirty="0">
              <a:solidFill>
                <a:srgbClr val="FFFFFF"/>
              </a:solidFill>
            </a:endParaRPr>
          </a:p>
        </p:txBody>
      </p:sp>
      <p:pic>
        <p:nvPicPr>
          <p:cNvPr id="7" name="Picture 6" descr="A white background with black text&#10;&#10;Description automatically generated">
            <a:extLst>
              <a:ext uri="{FF2B5EF4-FFF2-40B4-BE49-F238E27FC236}">
                <a16:creationId xmlns:a16="http://schemas.microsoft.com/office/drawing/2014/main" id="{84CDBF79-981B-DDEF-B0E3-33B94FFE0DCB}"/>
              </a:ext>
            </a:extLst>
          </p:cNvPr>
          <p:cNvPicPr>
            <a:picLocks noChangeAspect="1"/>
          </p:cNvPicPr>
          <p:nvPr/>
        </p:nvPicPr>
        <p:blipFill>
          <a:blip r:embed="rId2"/>
          <a:stretch>
            <a:fillRect/>
          </a:stretch>
        </p:blipFill>
        <p:spPr>
          <a:xfrm>
            <a:off x="2966256" y="1013844"/>
            <a:ext cx="7715250" cy="5057775"/>
          </a:xfrm>
          <a:prstGeom prst="rect">
            <a:avLst/>
          </a:prstGeom>
        </p:spPr>
      </p:pic>
    </p:spTree>
    <p:extLst>
      <p:ext uri="{BB962C8B-B14F-4D97-AF65-F5344CB8AC3E}">
        <p14:creationId xmlns:p14="http://schemas.microsoft.com/office/powerpoint/2010/main" val="389575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C3381-97FF-5713-E245-1C579EEF269E}"/>
              </a:ext>
            </a:extLst>
          </p:cNvPr>
          <p:cNvSpPr>
            <a:spLocks noGrp="1"/>
          </p:cNvSpPr>
          <p:nvPr>
            <p:ph type="title"/>
          </p:nvPr>
        </p:nvSpPr>
        <p:spPr/>
        <p:txBody>
          <a:bodyPr/>
          <a:lstStyle/>
          <a:p>
            <a:r>
              <a:rPr lang="en-US" dirty="0"/>
              <a:t>Practice</a:t>
            </a:r>
          </a:p>
        </p:txBody>
      </p:sp>
      <p:pic>
        <p:nvPicPr>
          <p:cNvPr id="5" name="Picture 4" descr="A white background with black text&#10;&#10;Description automatically generated">
            <a:extLst>
              <a:ext uri="{FF2B5EF4-FFF2-40B4-BE49-F238E27FC236}">
                <a16:creationId xmlns:a16="http://schemas.microsoft.com/office/drawing/2014/main" id="{5BCE8A9C-9B4E-6263-8970-E863E24C9934}"/>
              </a:ext>
            </a:extLst>
          </p:cNvPr>
          <p:cNvPicPr>
            <a:picLocks noChangeAspect="1"/>
          </p:cNvPicPr>
          <p:nvPr/>
        </p:nvPicPr>
        <p:blipFill>
          <a:blip r:embed="rId2"/>
          <a:stretch>
            <a:fillRect/>
          </a:stretch>
        </p:blipFill>
        <p:spPr>
          <a:xfrm>
            <a:off x="679200" y="2326607"/>
            <a:ext cx="11167812" cy="2057734"/>
          </a:xfrm>
          <a:prstGeom prst="rect">
            <a:avLst/>
          </a:prstGeom>
        </p:spPr>
      </p:pic>
    </p:spTree>
    <p:extLst>
      <p:ext uri="{BB962C8B-B14F-4D97-AF65-F5344CB8AC3E}">
        <p14:creationId xmlns:p14="http://schemas.microsoft.com/office/powerpoint/2010/main" val="156030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33B4-0088-A9FC-C0F7-9132DCA8F11F}"/>
              </a:ext>
            </a:extLst>
          </p:cNvPr>
          <p:cNvSpPr>
            <a:spLocks noGrp="1"/>
          </p:cNvSpPr>
          <p:nvPr>
            <p:ph type="title"/>
          </p:nvPr>
        </p:nvSpPr>
        <p:spPr>
          <a:xfrm>
            <a:off x="961029" y="1006774"/>
            <a:ext cx="10515600" cy="729157"/>
          </a:xfrm>
        </p:spPr>
        <p:txBody>
          <a:bodyPr>
            <a:normAutofit/>
          </a:bodyPr>
          <a:lstStyle/>
          <a:p>
            <a:r>
              <a:rPr lang="en-US" dirty="0"/>
              <a:t>Practice</a:t>
            </a:r>
          </a:p>
        </p:txBody>
      </p:sp>
      <p:pic>
        <p:nvPicPr>
          <p:cNvPr id="5" name="Content Placeholder 4" descr="A screenshot of a white paper&#10;&#10;Description automatically generated">
            <a:extLst>
              <a:ext uri="{FF2B5EF4-FFF2-40B4-BE49-F238E27FC236}">
                <a16:creationId xmlns:a16="http://schemas.microsoft.com/office/drawing/2014/main" id="{E400BB92-F6CC-9FFD-B241-D53C168A3A27}"/>
              </a:ext>
            </a:extLst>
          </p:cNvPr>
          <p:cNvPicPr>
            <a:picLocks noGrp="1" noChangeAspect="1"/>
          </p:cNvPicPr>
          <p:nvPr>
            <p:ph idx="1"/>
          </p:nvPr>
        </p:nvPicPr>
        <p:blipFill>
          <a:blip r:embed="rId2"/>
          <a:stretch>
            <a:fillRect/>
          </a:stretch>
        </p:blipFill>
        <p:spPr>
          <a:xfrm>
            <a:off x="4187611" y="1128410"/>
            <a:ext cx="4972533" cy="4894566"/>
          </a:xfrm>
          <a:prstGeom prst="rect">
            <a:avLst/>
          </a:prstGeom>
          <a:noFill/>
        </p:spPr>
      </p:pic>
    </p:spTree>
    <p:extLst>
      <p:ext uri="{BB962C8B-B14F-4D97-AF65-F5344CB8AC3E}">
        <p14:creationId xmlns:p14="http://schemas.microsoft.com/office/powerpoint/2010/main" val="2542758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A22025-E7F9-7CD3-1272-4386AAF63A4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C07DEC1-A288-3B9A-AD6F-E7280EF11EC1}"/>
              </a:ext>
            </a:extLst>
          </p:cNvPr>
          <p:cNvPicPr>
            <a:picLocks noChangeAspect="1"/>
          </p:cNvPicPr>
          <p:nvPr/>
        </p:nvPicPr>
        <p:blipFill>
          <a:blip r:embed="rId2"/>
          <a:stretch>
            <a:fillRect/>
          </a:stretch>
        </p:blipFill>
        <p:spPr>
          <a:xfrm>
            <a:off x="1230470" y="814830"/>
            <a:ext cx="8785893" cy="5064125"/>
          </a:xfrm>
          <a:prstGeom prst="rect">
            <a:avLst/>
          </a:prstGeom>
        </p:spPr>
      </p:pic>
      <p:sp>
        <p:nvSpPr>
          <p:cNvPr id="5" name="Title 1">
            <a:extLst>
              <a:ext uri="{FF2B5EF4-FFF2-40B4-BE49-F238E27FC236}">
                <a16:creationId xmlns:a16="http://schemas.microsoft.com/office/drawing/2014/main" id="{4346C3CD-1594-4231-CD9D-175F2F08A2E8}"/>
              </a:ext>
            </a:extLst>
          </p:cNvPr>
          <p:cNvSpPr txBox="1">
            <a:spLocks/>
          </p:cNvSpPr>
          <p:nvPr/>
        </p:nvSpPr>
        <p:spPr>
          <a:xfrm>
            <a:off x="120510" y="158489"/>
            <a:ext cx="1726203" cy="532885"/>
          </a:xfrm>
          <a:prstGeom prst="rect">
            <a:avLst/>
          </a:prstGeom>
        </p:spPr>
        <p:txBody>
          <a:bodyPr lIns="91440" tIns="45720" rIns="91440" bIns="45720" anchor="t"/>
          <a:lst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a:lstStyle>
          <a:p>
            <a:r>
              <a:rPr lang="en-US" dirty="0"/>
              <a:t>Solve</a:t>
            </a:r>
          </a:p>
        </p:txBody>
      </p:sp>
    </p:spTree>
    <p:extLst>
      <p:ext uri="{BB962C8B-B14F-4D97-AF65-F5344CB8AC3E}">
        <p14:creationId xmlns:p14="http://schemas.microsoft.com/office/powerpoint/2010/main" val="322938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4928E-CD26-6B53-EE04-9BB65B9D850F}"/>
              </a:ext>
            </a:extLst>
          </p:cNvPr>
          <p:cNvSpPr/>
          <p:nvPr/>
        </p:nvSpPr>
        <p:spPr>
          <a:xfrm>
            <a:off x="0" y="0"/>
            <a:ext cx="1219200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06DF3D-EFE5-C18C-37C3-8F867DBC59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7131" y="2832100"/>
            <a:ext cx="3397738" cy="1193800"/>
          </a:xfrm>
          <a:prstGeom prst="rect">
            <a:avLst/>
          </a:prstGeom>
        </p:spPr>
      </p:pic>
    </p:spTree>
    <p:extLst>
      <p:ext uri="{BB962C8B-B14F-4D97-AF65-F5344CB8AC3E}">
        <p14:creationId xmlns:p14="http://schemas.microsoft.com/office/powerpoint/2010/main" val="41720264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84219-AAEF-5444-B1A4-5E8CAC992BF6}"/>
              </a:ext>
            </a:extLst>
          </p:cNvPr>
          <p:cNvSpPr>
            <a:spLocks noGrp="1"/>
          </p:cNvSpPr>
          <p:nvPr>
            <p:ph type="title"/>
          </p:nvPr>
        </p:nvSpPr>
        <p:spPr>
          <a:xfrm>
            <a:off x="979714" y="1006774"/>
            <a:ext cx="10515600" cy="729157"/>
          </a:xfrm>
        </p:spPr>
        <p:txBody>
          <a:bodyPr vert="horz" lIns="91440" tIns="45720" rIns="91440" bIns="45720" rtlCol="0">
            <a:normAutofit/>
          </a:bodyPr>
          <a:lstStyle/>
          <a:p>
            <a:r>
              <a:rPr lang="en-US"/>
              <a:t> Key words</a:t>
            </a:r>
          </a:p>
        </p:txBody>
      </p:sp>
      <p:graphicFrame>
        <p:nvGraphicFramePr>
          <p:cNvPr id="20" name="TextBox 10">
            <a:extLst>
              <a:ext uri="{FF2B5EF4-FFF2-40B4-BE49-F238E27FC236}">
                <a16:creationId xmlns:a16="http://schemas.microsoft.com/office/drawing/2014/main" id="{93CC6972-EEEC-386F-5A5D-AED8EAD152C9}"/>
              </a:ext>
            </a:extLst>
          </p:cNvPr>
          <p:cNvGraphicFramePr/>
          <p:nvPr>
            <p:extLst>
              <p:ext uri="{D42A27DB-BD31-4B8C-83A1-F6EECF244321}">
                <p14:modId xmlns:p14="http://schemas.microsoft.com/office/powerpoint/2010/main" val="1933443745"/>
              </p:ext>
            </p:extLst>
          </p:nvPr>
        </p:nvGraphicFramePr>
        <p:xfrm>
          <a:off x="968828" y="2009617"/>
          <a:ext cx="10515600" cy="4013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53121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4503B-EF66-D9E6-71EF-AF59B5560932}"/>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What is a Compound Event?</a:t>
            </a:r>
          </a:p>
        </p:txBody>
      </p:sp>
      <p:pic>
        <p:nvPicPr>
          <p:cNvPr id="5" name="Content Placeholder 4" descr="Floating pair of dice">
            <a:extLst>
              <a:ext uri="{FF2B5EF4-FFF2-40B4-BE49-F238E27FC236}">
                <a16:creationId xmlns:a16="http://schemas.microsoft.com/office/drawing/2014/main" id="{438177C1-DEDE-3BF9-D031-05D07537FBED}"/>
              </a:ext>
            </a:extLst>
          </p:cNvPr>
          <p:cNvPicPr>
            <a:picLocks noGrp="1" noChangeAspect="1"/>
          </p:cNvPicPr>
          <p:nvPr>
            <p:ph idx="1"/>
          </p:nvPr>
        </p:nvPicPr>
        <p:blipFill rotWithShape="1">
          <a:blip r:embed="rId3"/>
          <a:stretch/>
        </p:blipFill>
        <p:spPr>
          <a:xfrm>
            <a:off x="8178800" y="2844800"/>
            <a:ext cx="4013200" cy="4013200"/>
          </a:xfrm>
          <a:prstGeom prst="rect">
            <a:avLst/>
          </a:prstGeom>
        </p:spPr>
      </p:pic>
      <p:sp>
        <p:nvSpPr>
          <p:cNvPr id="4" name="Content Placeholder 3">
            <a:extLst>
              <a:ext uri="{FF2B5EF4-FFF2-40B4-BE49-F238E27FC236}">
                <a16:creationId xmlns:a16="http://schemas.microsoft.com/office/drawing/2014/main" id="{DAFC4726-5E64-BB56-FFD6-5FB71436A693}"/>
              </a:ext>
            </a:extLst>
          </p:cNvPr>
          <p:cNvSpPr>
            <a:spLocks noGrp="1"/>
          </p:cNvSpPr>
          <p:nvPr>
            <p:ph sz="half" idx="4294967295"/>
          </p:nvPr>
        </p:nvSpPr>
        <p:spPr>
          <a:xfrm>
            <a:off x="1330629" y="2313461"/>
            <a:ext cx="5618162" cy="3445313"/>
          </a:xfrm>
        </p:spPr>
        <p:txBody>
          <a:bodyPr vert="horz" lIns="91440" tIns="45720" rIns="91440" bIns="45720" rtlCol="0">
            <a:normAutofit/>
          </a:bodyPr>
          <a:lstStyle/>
          <a:p>
            <a:r>
              <a:rPr lang="en-US" dirty="0"/>
              <a:t>A compound event is one that is made up of two or more simple events.</a:t>
            </a:r>
          </a:p>
          <a:p>
            <a:r>
              <a:rPr lang="en-US" dirty="0"/>
              <a:t>A simple event is one that has a single outcome.</a:t>
            </a:r>
          </a:p>
        </p:txBody>
      </p:sp>
    </p:spTree>
    <p:extLst>
      <p:ext uri="{BB962C8B-B14F-4D97-AF65-F5344CB8AC3E}">
        <p14:creationId xmlns:p14="http://schemas.microsoft.com/office/powerpoint/2010/main" val="42378058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B6757-588F-9171-3483-4898E0346C70}"/>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Dependent Events</a:t>
            </a:r>
          </a:p>
        </p:txBody>
      </p:sp>
      <p:pic>
        <p:nvPicPr>
          <p:cNvPr id="5" name="Content Placeholder 4" descr="Deck of cards in front of green background">
            <a:extLst>
              <a:ext uri="{FF2B5EF4-FFF2-40B4-BE49-F238E27FC236}">
                <a16:creationId xmlns:a16="http://schemas.microsoft.com/office/drawing/2014/main" id="{F6F1D442-E0C4-F429-4C8E-3EB473F1C9F1}"/>
              </a:ext>
            </a:extLst>
          </p:cNvPr>
          <p:cNvPicPr>
            <a:picLocks noGrp="1" noChangeAspect="1"/>
          </p:cNvPicPr>
          <p:nvPr>
            <p:ph idx="1"/>
          </p:nvPr>
        </p:nvPicPr>
        <p:blipFill rotWithShape="1">
          <a:blip r:embed="rId3"/>
          <a:stretch/>
        </p:blipFill>
        <p:spPr>
          <a:xfrm>
            <a:off x="187832" y="2276266"/>
            <a:ext cx="5363749" cy="3574960"/>
          </a:xfrm>
          <a:prstGeom prst="rect">
            <a:avLst/>
          </a:prstGeom>
        </p:spPr>
      </p:pic>
      <p:sp>
        <p:nvSpPr>
          <p:cNvPr id="4" name="Content Placeholder 3">
            <a:extLst>
              <a:ext uri="{FF2B5EF4-FFF2-40B4-BE49-F238E27FC236}">
                <a16:creationId xmlns:a16="http://schemas.microsoft.com/office/drawing/2014/main" id="{D50B070C-0A92-D515-9AAF-48D44957ADE3}"/>
              </a:ext>
            </a:extLst>
          </p:cNvPr>
          <p:cNvSpPr>
            <a:spLocks noGrp="1"/>
          </p:cNvSpPr>
          <p:nvPr>
            <p:ph sz="half" idx="4294967295"/>
          </p:nvPr>
        </p:nvSpPr>
        <p:spPr>
          <a:xfrm>
            <a:off x="6301463" y="865761"/>
            <a:ext cx="5618162" cy="5126477"/>
          </a:xfrm>
        </p:spPr>
        <p:txBody>
          <a:bodyPr vert="horz" lIns="91440" tIns="45720" rIns="91440" bIns="45720" rtlCol="0">
            <a:normAutofit/>
          </a:bodyPr>
          <a:lstStyle/>
          <a:p>
            <a:r>
              <a:rPr lang="en-US" dirty="0"/>
              <a:t>In probability, dependent events are events in which the occurrence of one event affects the likelihood of the other event.</a:t>
            </a:r>
          </a:p>
          <a:p>
            <a:r>
              <a:rPr lang="en-US" dirty="0"/>
              <a:t>Dependent events are the opposite of independent events.</a:t>
            </a:r>
          </a:p>
          <a:p>
            <a:r>
              <a:rPr lang="en-US" dirty="0"/>
              <a:t>An example of a dependent event is drawing a card from a deck and not putting it back. The probability of drawing a certain card changes depending on the previously drawn card.</a:t>
            </a:r>
          </a:p>
        </p:txBody>
      </p:sp>
    </p:spTree>
    <p:extLst>
      <p:ext uri="{BB962C8B-B14F-4D97-AF65-F5344CB8AC3E}">
        <p14:creationId xmlns:p14="http://schemas.microsoft.com/office/powerpoint/2010/main" val="4139120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3510F-6E5B-E4DF-479A-D0FEE9FC28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1C186-DFF7-9185-2D67-975F8CB5115D}"/>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Independent Events</a:t>
            </a:r>
          </a:p>
        </p:txBody>
      </p:sp>
      <p:pic>
        <p:nvPicPr>
          <p:cNvPr id="5" name="Content Placeholder 4" descr="Deck of cards in front of green background">
            <a:extLst>
              <a:ext uri="{FF2B5EF4-FFF2-40B4-BE49-F238E27FC236}">
                <a16:creationId xmlns:a16="http://schemas.microsoft.com/office/drawing/2014/main" id="{4DE39932-A7B5-1287-952E-B8468F83ED59}"/>
              </a:ext>
            </a:extLst>
          </p:cNvPr>
          <p:cNvPicPr>
            <a:picLocks noGrp="1" noChangeAspect="1"/>
          </p:cNvPicPr>
          <p:nvPr>
            <p:ph idx="1"/>
          </p:nvPr>
        </p:nvPicPr>
        <p:blipFill rotWithShape="1">
          <a:blip r:embed="rId3"/>
          <a:stretch/>
        </p:blipFill>
        <p:spPr>
          <a:xfrm>
            <a:off x="6096000" y="1735931"/>
            <a:ext cx="5558258" cy="3704601"/>
          </a:xfrm>
          <a:prstGeom prst="rect">
            <a:avLst/>
          </a:prstGeom>
        </p:spPr>
      </p:pic>
      <p:sp>
        <p:nvSpPr>
          <p:cNvPr id="4" name="Content Placeholder 3">
            <a:extLst>
              <a:ext uri="{FF2B5EF4-FFF2-40B4-BE49-F238E27FC236}">
                <a16:creationId xmlns:a16="http://schemas.microsoft.com/office/drawing/2014/main" id="{DBE78786-E3A4-274A-6CB2-93F10E560E60}"/>
              </a:ext>
            </a:extLst>
          </p:cNvPr>
          <p:cNvSpPr>
            <a:spLocks noGrp="1"/>
          </p:cNvSpPr>
          <p:nvPr>
            <p:ph sz="half" idx="4294967295"/>
          </p:nvPr>
        </p:nvSpPr>
        <p:spPr>
          <a:xfrm>
            <a:off x="82603" y="2970212"/>
            <a:ext cx="5618162" cy="917575"/>
          </a:xfrm>
        </p:spPr>
        <p:txBody>
          <a:bodyPr vert="horz" lIns="91440" tIns="45720" rIns="91440" bIns="45720" rtlCol="0" anchor="t">
            <a:normAutofit fontScale="85000" lnSpcReduction="10000"/>
          </a:bodyPr>
          <a:lstStyle/>
          <a:p>
            <a:r>
              <a:rPr lang="en-US" dirty="0"/>
              <a:t>The occurrence of one event does not affect the occurrence of another event.</a:t>
            </a:r>
          </a:p>
        </p:txBody>
      </p:sp>
    </p:spTree>
    <p:extLst>
      <p:ext uri="{BB962C8B-B14F-4D97-AF65-F5344CB8AC3E}">
        <p14:creationId xmlns:p14="http://schemas.microsoft.com/office/powerpoint/2010/main" val="3585441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525DFCB-0131-0CB7-DE22-C01938A72874}"/>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Mutually inclusive events are events where they occur together.</a:t>
            </a:r>
          </a:p>
          <a:p>
            <a:r>
              <a:rPr lang="en-US"/>
              <a:t>The probability of mutually inclusive events is greater than the probability of either event alone.</a:t>
            </a:r>
          </a:p>
          <a:p>
            <a:r>
              <a:rPr lang="en-US"/>
              <a:t>An example of mutually inclusive events is rolling an even number and rolling a number less than 5 with a single die.</a:t>
            </a:r>
          </a:p>
        </p:txBody>
      </p:sp>
      <p:sp>
        <p:nvSpPr>
          <p:cNvPr id="2" name="Title 1">
            <a:extLst>
              <a:ext uri="{FF2B5EF4-FFF2-40B4-BE49-F238E27FC236}">
                <a16:creationId xmlns:a16="http://schemas.microsoft.com/office/drawing/2014/main" id="{819AA691-6A18-CEC2-404E-E21FF2F0172D}"/>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Mutually Inclusive Events</a:t>
            </a:r>
          </a:p>
        </p:txBody>
      </p:sp>
      <p:pic>
        <p:nvPicPr>
          <p:cNvPr id="15" name="Content Placeholder 14">
            <a:extLst>
              <a:ext uri="{FF2B5EF4-FFF2-40B4-BE49-F238E27FC236}">
                <a16:creationId xmlns:a16="http://schemas.microsoft.com/office/drawing/2014/main" id="{3E193DAC-B75B-1E99-0BA7-D0DD2EF68FCF}"/>
              </a:ext>
            </a:extLst>
          </p:cNvPr>
          <p:cNvPicPr>
            <a:picLocks noGrp="1" noChangeAspect="1"/>
          </p:cNvPicPr>
          <p:nvPr>
            <p:ph sz="half" idx="13"/>
          </p:nvPr>
        </p:nvPicPr>
        <p:blipFill rotWithShape="1">
          <a:blip r:embed="rId3"/>
          <a:srcRect r="65116"/>
          <a:stretch/>
        </p:blipFill>
        <p:spPr>
          <a:xfrm>
            <a:off x="7758923" y="2198290"/>
            <a:ext cx="3126327" cy="2660288"/>
          </a:xfrm>
          <a:prstGeom prst="rect">
            <a:avLst/>
          </a:prstGeom>
        </p:spPr>
      </p:pic>
    </p:spTree>
    <p:extLst>
      <p:ext uri="{BB962C8B-B14F-4D97-AF65-F5344CB8AC3E}">
        <p14:creationId xmlns:p14="http://schemas.microsoft.com/office/powerpoint/2010/main" val="903531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B9B6F90-3733-821E-CD79-5B07B333DE54}"/>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Mutually exclusive events are events that cannot occur at the same time.</a:t>
            </a:r>
          </a:p>
          <a:p>
            <a:r>
              <a:rPr lang="en-US"/>
              <a:t>The probability of mutually exclusive events is the sum of their individual probabilities.</a:t>
            </a:r>
          </a:p>
          <a:p>
            <a:r>
              <a:rPr lang="en-US"/>
              <a:t>An example of mutually exclusive events is rolling a number greater than 4 and rolling a number less than or equal to 2 with a single die.</a:t>
            </a:r>
          </a:p>
        </p:txBody>
      </p:sp>
      <p:sp>
        <p:nvSpPr>
          <p:cNvPr id="2" name="Title 1">
            <a:extLst>
              <a:ext uri="{FF2B5EF4-FFF2-40B4-BE49-F238E27FC236}">
                <a16:creationId xmlns:a16="http://schemas.microsoft.com/office/drawing/2014/main" id="{A79A8A4A-26F9-F3E3-F8F0-CF488209FDD5}"/>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Mutually Exclusive Events</a:t>
            </a:r>
          </a:p>
        </p:txBody>
      </p:sp>
      <p:pic>
        <p:nvPicPr>
          <p:cNvPr id="8" name="Content Placeholder 7">
            <a:extLst>
              <a:ext uri="{FF2B5EF4-FFF2-40B4-BE49-F238E27FC236}">
                <a16:creationId xmlns:a16="http://schemas.microsoft.com/office/drawing/2014/main" id="{78BF4876-944D-CE39-AC90-C8382EA10831}"/>
              </a:ext>
            </a:extLst>
          </p:cNvPr>
          <p:cNvPicPr>
            <a:picLocks noGrp="1" noChangeAspect="1"/>
          </p:cNvPicPr>
          <p:nvPr>
            <p:ph sz="half" idx="13"/>
          </p:nvPr>
        </p:nvPicPr>
        <p:blipFill>
          <a:blip r:embed="rId3"/>
          <a:stretch>
            <a:fillRect/>
          </a:stretch>
        </p:blipFill>
        <p:spPr>
          <a:xfrm>
            <a:off x="6172202" y="2567873"/>
            <a:ext cx="5181600" cy="3264408"/>
          </a:xfrm>
          <a:prstGeom prst="rect">
            <a:avLst/>
          </a:prstGeom>
          <a:noFill/>
        </p:spPr>
      </p:pic>
    </p:spTree>
    <p:extLst>
      <p:ext uri="{BB962C8B-B14F-4D97-AF65-F5344CB8AC3E}">
        <p14:creationId xmlns:p14="http://schemas.microsoft.com/office/powerpoint/2010/main" val="3890395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BADF591-0A11-B7AF-7A9A-4ED2584F4A60}"/>
              </a:ext>
            </a:extLst>
          </p:cNvPr>
          <p:cNvSpPr>
            <a:spLocks noGrp="1"/>
          </p:cNvSpPr>
          <p:nvPr>
            <p:ph sz="half" idx="1"/>
          </p:nvPr>
        </p:nvSpPr>
        <p:spPr>
          <a:xfrm>
            <a:off x="838200" y="2024408"/>
            <a:ext cx="5181600" cy="4351338"/>
          </a:xfrm>
        </p:spPr>
        <p:txBody>
          <a:bodyPr vert="horz" lIns="91440" tIns="45720" rIns="91440" bIns="45720" rtlCol="0">
            <a:normAutofit/>
          </a:bodyPr>
          <a:lstStyle/>
          <a:p>
            <a:r>
              <a:rPr lang="en-US"/>
              <a:t>Probability is the likelihood of an event occurring.</a:t>
            </a:r>
          </a:p>
          <a:p>
            <a:r>
              <a:rPr lang="en-US"/>
              <a:t>Probability is expressed as a number between 0 and 1.</a:t>
            </a:r>
          </a:p>
          <a:p>
            <a:r>
              <a:rPr lang="en-US"/>
              <a:t>0 means the event is impossible and 1 means the event is certain.</a:t>
            </a:r>
          </a:p>
        </p:txBody>
      </p:sp>
      <p:sp>
        <p:nvSpPr>
          <p:cNvPr id="2" name="Title 1">
            <a:extLst>
              <a:ext uri="{FF2B5EF4-FFF2-40B4-BE49-F238E27FC236}">
                <a16:creationId xmlns:a16="http://schemas.microsoft.com/office/drawing/2014/main" id="{A706AE05-4006-9D4F-95B3-589BED72FF51}"/>
              </a:ext>
            </a:extLst>
          </p:cNvPr>
          <p:cNvSpPr>
            <a:spLocks noGrp="1"/>
          </p:cNvSpPr>
          <p:nvPr>
            <p:ph type="title"/>
          </p:nvPr>
        </p:nvSpPr>
        <p:spPr>
          <a:xfrm>
            <a:off x="961029" y="1006774"/>
            <a:ext cx="10515600" cy="729157"/>
          </a:xfrm>
        </p:spPr>
        <p:txBody>
          <a:bodyPr vert="horz" lIns="91440" tIns="45720" rIns="91440" bIns="45720" rtlCol="0">
            <a:normAutofit/>
          </a:bodyPr>
          <a:lstStyle/>
          <a:p>
            <a:r>
              <a:rPr lang="en-US"/>
              <a:t>What is Probability?</a:t>
            </a:r>
          </a:p>
        </p:txBody>
      </p:sp>
      <p:pic>
        <p:nvPicPr>
          <p:cNvPr id="1026" name="Picture 2" descr="Probability in Maths - Formula, Theorems, Definition, Types, Examples">
            <a:extLst>
              <a:ext uri="{FF2B5EF4-FFF2-40B4-BE49-F238E27FC236}">
                <a16:creationId xmlns:a16="http://schemas.microsoft.com/office/drawing/2014/main" id="{FC51796A-3EC2-2676-57F7-6EA1D69F33A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172202" y="2983665"/>
            <a:ext cx="5181600" cy="2432824"/>
          </a:xfrm>
          <a:prstGeom prst="rect">
            <a:avLst/>
          </a:prstGeom>
          <a:solidFill>
            <a:srgbClr val="FFFFFF"/>
          </a:solid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511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Number and symbol computer keys">
            <a:extLst>
              <a:ext uri="{FF2B5EF4-FFF2-40B4-BE49-F238E27FC236}">
                <a16:creationId xmlns:a16="http://schemas.microsoft.com/office/drawing/2014/main" id="{2ADC2974-F171-2B86-A435-4AB85ECB238B}"/>
              </a:ext>
            </a:extLst>
          </p:cNvPr>
          <p:cNvPicPr>
            <a:picLocks noGrp="1" noChangeAspect="1"/>
          </p:cNvPicPr>
          <p:nvPr>
            <p:ph sz="half" idx="1"/>
          </p:nvPr>
        </p:nvPicPr>
        <p:blipFill rotWithShape="1">
          <a:blip r:embed="rId3"/>
          <a:stretch/>
        </p:blipFill>
        <p:spPr>
          <a:xfrm>
            <a:off x="838200" y="2478013"/>
            <a:ext cx="5181600" cy="3443436"/>
          </a:xfrm>
          <a:prstGeom prst="rect">
            <a:avLst/>
          </a:prstGeom>
        </p:spPr>
      </p:pic>
      <p:sp>
        <p:nvSpPr>
          <p:cNvPr id="2" name="Title 1">
            <a:extLst>
              <a:ext uri="{FF2B5EF4-FFF2-40B4-BE49-F238E27FC236}">
                <a16:creationId xmlns:a16="http://schemas.microsoft.com/office/drawing/2014/main" id="{AE4DABD2-A2D5-8701-34C0-0C96DFC3750E}"/>
              </a:ext>
            </a:extLst>
          </p:cNvPr>
          <p:cNvSpPr>
            <a:spLocks noGrp="1"/>
          </p:cNvSpPr>
          <p:nvPr>
            <p:ph type="title"/>
          </p:nvPr>
        </p:nvSpPr>
        <p:spPr/>
        <p:txBody>
          <a:bodyPr vert="horz" lIns="91440" tIns="45720" rIns="91440" bIns="45720" rtlCol="0" anchor="ctr">
            <a:normAutofit fontScale="90000"/>
          </a:bodyPr>
          <a:lstStyle/>
          <a:p>
            <a:pPr>
              <a:lnSpc>
                <a:spcPct val="100000"/>
              </a:lnSpc>
            </a:pPr>
            <a:r>
              <a:rPr lang="en-US" dirty="0"/>
              <a:t>How Do We Calculate Probability of a Compound Event?</a:t>
            </a:r>
          </a:p>
        </p:txBody>
      </p:sp>
      <p:sp>
        <p:nvSpPr>
          <p:cNvPr id="4" name="Content Placeholder 3">
            <a:extLst>
              <a:ext uri="{FF2B5EF4-FFF2-40B4-BE49-F238E27FC236}">
                <a16:creationId xmlns:a16="http://schemas.microsoft.com/office/drawing/2014/main" id="{A0D07013-B983-6A91-BCEE-3555DC2B60EE}"/>
              </a:ext>
            </a:extLst>
          </p:cNvPr>
          <p:cNvSpPr>
            <a:spLocks noGrp="1"/>
          </p:cNvSpPr>
          <p:nvPr>
            <p:ph sz="half" idx="13"/>
          </p:nvPr>
        </p:nvSpPr>
        <p:spPr/>
        <p:txBody>
          <a:bodyPr vert="horz" lIns="91440" tIns="45720" rIns="91440" bIns="45720" rtlCol="0" anchor="t">
            <a:normAutofit/>
          </a:bodyPr>
          <a:lstStyle/>
          <a:p>
            <a:r>
              <a:rPr lang="en-US"/>
              <a:t>To calculate the probability of a compound event, we need to find the number of outcomes in the compound event and the total number of outcomes in the sample space.</a:t>
            </a:r>
          </a:p>
          <a:p>
            <a:r>
              <a:rPr lang="en-US"/>
              <a:t>We then express this as a ratio - the number of outcomes in the compound event divided by the total number of outcomes in the sample space.</a:t>
            </a:r>
          </a:p>
        </p:txBody>
      </p:sp>
    </p:spTree>
    <p:extLst>
      <p:ext uri="{BB962C8B-B14F-4D97-AF65-F5344CB8AC3E}">
        <p14:creationId xmlns:p14="http://schemas.microsoft.com/office/powerpoint/2010/main" val="4042597136"/>
      </p:ext>
    </p:extLst>
  </p:cSld>
  <p:clrMapOvr>
    <a:masterClrMapping/>
  </p:clrMapOvr>
</p:sld>
</file>

<file path=ppt/theme/theme1.xml><?xml version="1.0" encoding="utf-8"?>
<a:theme xmlns:a="http://schemas.openxmlformats.org/drawingml/2006/main" name="Math Theme 2">
  <a:themeElements>
    <a:clrScheme name="Custom 2">
      <a:dk1>
        <a:srgbClr val="000000"/>
      </a:dk1>
      <a:lt1>
        <a:srgbClr val="FFFFFF"/>
      </a:lt1>
      <a:dk2>
        <a:srgbClr val="5C194D"/>
      </a:dk2>
      <a:lt2>
        <a:srgbClr val="4FC0BE"/>
      </a:lt2>
      <a:accent1>
        <a:srgbClr val="752156"/>
      </a:accent1>
      <a:accent2>
        <a:srgbClr val="74D4D3"/>
      </a:accent2>
      <a:accent3>
        <a:srgbClr val="E9057E"/>
      </a:accent3>
      <a:accent4>
        <a:srgbClr val="E5A61A"/>
      </a:accent4>
      <a:accent5>
        <a:srgbClr val="D1DA0E"/>
      </a:accent5>
      <a:accent6>
        <a:srgbClr val="70AD47"/>
      </a:accent6>
      <a:hlink>
        <a:srgbClr val="BE0367"/>
      </a:hlink>
      <a:folHlink>
        <a:srgbClr val="F6B3D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th Theme 2" id="{97B83439-194E-49F3-BFA4-C1F7005A10E5}" vid="{9352F6CA-5636-492E-A876-3F50E8F4AF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cd61488-c322-43d0-89b6-881a41f9ed06" xsi:nil="true"/>
    <lcf76f155ced4ddcb4097134ff3c332f xmlns="1d252d0b-cd19-4c95-9ea0-58e2e745ab15">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3253CDB32E9C94BAEF96199C7312ABF" ma:contentTypeVersion="18" ma:contentTypeDescription="Create a new document." ma:contentTypeScope="" ma:versionID="ba25de75f5e2d66382cf6327b7200477">
  <xsd:schema xmlns:xsd="http://www.w3.org/2001/XMLSchema" xmlns:xs="http://www.w3.org/2001/XMLSchema" xmlns:p="http://schemas.microsoft.com/office/2006/metadata/properties" xmlns:ns2="1d252d0b-cd19-4c95-9ea0-58e2e745ab15" xmlns:ns3="bcd61488-c322-43d0-89b6-881a41f9ed06" targetNamespace="http://schemas.microsoft.com/office/2006/metadata/properties" ma:root="true" ma:fieldsID="3e20a721a71c1ac7897d10d9a9355766" ns2:_="" ns3:_="">
    <xsd:import namespace="1d252d0b-cd19-4c95-9ea0-58e2e745ab15"/>
    <xsd:import namespace="bcd61488-c322-43d0-89b6-881a41f9ed0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252d0b-cd19-4c95-9ea0-58e2e745ab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46342d94-4a90-4c9b-8c88-cb4c8647e98f"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d61488-c322-43d0-89b6-881a41f9ed0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8c3b31f-b40f-44ce-8907-04bee1560fcd}" ma:internalName="TaxCatchAll" ma:showField="CatchAllData" ma:web="bcd61488-c322-43d0-89b6-881a41f9ed0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0A9D0A-FE23-4D87-895C-5528CCFCCBE5}">
  <ds:schemaRefs>
    <ds:schemaRef ds:uri="http://schemas.microsoft.com/sharepoint/v3/contenttype/forms"/>
  </ds:schemaRefs>
</ds:datastoreItem>
</file>

<file path=customXml/itemProps2.xml><?xml version="1.0" encoding="utf-8"?>
<ds:datastoreItem xmlns:ds="http://schemas.openxmlformats.org/officeDocument/2006/customXml" ds:itemID="{C6B8296A-0E14-4193-BC71-F82533B9B25A}">
  <ds:schemaRefs>
    <ds:schemaRef ds:uri="http://schemas.microsoft.com/office/2006/metadata/properties"/>
    <ds:schemaRef ds:uri="http://schemas.microsoft.com/office/infopath/2007/PartnerControls"/>
    <ds:schemaRef ds:uri="bcd61488-c322-43d0-89b6-881a41f9ed06"/>
    <ds:schemaRef ds:uri="1d252d0b-cd19-4c95-9ea0-58e2e745ab15"/>
  </ds:schemaRefs>
</ds:datastoreItem>
</file>

<file path=customXml/itemProps3.xml><?xml version="1.0" encoding="utf-8"?>
<ds:datastoreItem xmlns:ds="http://schemas.openxmlformats.org/officeDocument/2006/customXml" ds:itemID="{8E5716E5-AD4A-48CA-A880-7314C62B88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252d0b-cd19-4c95-9ea0-58e2e745ab15"/>
    <ds:schemaRef ds:uri="bcd61488-c322-43d0-89b6-881a41f9ed0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Math Theme 2</Template>
  <TotalTime>209</TotalTime>
  <Words>1215</Words>
  <Application>Microsoft Office PowerPoint</Application>
  <PresentationFormat>Widescreen</PresentationFormat>
  <Paragraphs>66</Paragraphs>
  <Slides>17</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Calibri</vt:lpstr>
      <vt:lpstr>Calibri Light</vt:lpstr>
      <vt:lpstr>Open Sans Light</vt:lpstr>
      <vt:lpstr>Open Sans Semibold</vt:lpstr>
      <vt:lpstr>Math Theme 2</vt:lpstr>
      <vt:lpstr>PowerPoint Presentation</vt:lpstr>
      <vt:lpstr> Key words</vt:lpstr>
      <vt:lpstr>What is a Compound Event?</vt:lpstr>
      <vt:lpstr>Dependent Events</vt:lpstr>
      <vt:lpstr>Independent Events</vt:lpstr>
      <vt:lpstr>Mutually Inclusive Events</vt:lpstr>
      <vt:lpstr>Mutually Exclusive Events</vt:lpstr>
      <vt:lpstr>What is Probability?</vt:lpstr>
      <vt:lpstr>How Do We Calculate Probability of a Compound Event?</vt:lpstr>
      <vt:lpstr>Example Problem</vt:lpstr>
      <vt:lpstr>Solve.</vt:lpstr>
      <vt:lpstr>Practice</vt:lpstr>
      <vt:lpstr>Solve</vt:lpstr>
      <vt:lpstr>Practice</vt:lpstr>
      <vt:lpstr>Practice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Rachel Murray</cp:lastModifiedBy>
  <cp:revision>99</cp:revision>
  <dcterms:created xsi:type="dcterms:W3CDTF">2024-01-09T13:31:00Z</dcterms:created>
  <dcterms:modified xsi:type="dcterms:W3CDTF">2024-01-22T21:25:22Z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0x01010013253CDB32E9C94BAEF96199C7312ABF</vt:lpwstr>
  </property>
  <property fmtid="{D5CDD505-2E9C-101B-9397-08002B2CF9AE}" pid="3" name="MediaServiceImageTags">
    <vt:lpwstr/>
  </property>
</Properties>
</file>