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4"/>
  </p:notesMasterIdLst>
  <p:sldIdLst>
    <p:sldId id="256" r:id="rId5"/>
    <p:sldId id="264" r:id="rId6"/>
    <p:sldId id="257" r:id="rId7"/>
    <p:sldId id="261" r:id="rId8"/>
    <p:sldId id="262" r:id="rId9"/>
    <p:sldId id="259" r:id="rId10"/>
    <p:sldId id="263" r:id="rId11"/>
    <p:sldId id="260" r:id="rId12"/>
    <p:sldId id="30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AB9DFD-8DBF-635E-5C7B-EED69A2555B6}" v="77" dt="2024-01-16T19:18:39.3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64" d="100"/>
          <a:sy n="64" d="100"/>
        </p:scale>
        <p:origin x="3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69E031-1CFE-4C46-A49E-C13CE31F389A}" type="doc">
      <dgm:prSet loTypeId="urn:microsoft.com/office/officeart/2005/8/layout/hierarchy1" loCatId="hierarchy" qsTypeId="urn:microsoft.com/office/officeart/2005/8/quickstyle/simple2" qsCatId="simple" csTypeId="urn:microsoft.com/office/officeart/2005/8/colors/accent3_2" csCatId="accent3"/>
      <dgm:spPr/>
      <dgm:t>
        <a:bodyPr/>
        <a:lstStyle/>
        <a:p>
          <a:endParaRPr lang="en-US"/>
        </a:p>
      </dgm:t>
    </dgm:pt>
    <dgm:pt modelId="{E01056CF-4DE8-4010-971B-2D7AF21AE26E}">
      <dgm:prSet/>
      <dgm:spPr/>
      <dgm:t>
        <a:bodyPr/>
        <a:lstStyle/>
        <a:p>
          <a:r>
            <a:rPr lang="en-US"/>
            <a:t>The Triangle Inequality Theorem states that the sum of the lengths of any two sides of a triangle must be greater than the length of the remaining side.</a:t>
          </a:r>
        </a:p>
      </dgm:t>
    </dgm:pt>
    <dgm:pt modelId="{E3E7CD88-B299-44BA-B5A0-E27202E5DE85}" type="parTrans" cxnId="{78A25C75-5A1E-4C7A-92F7-F03567693F0C}">
      <dgm:prSet/>
      <dgm:spPr/>
      <dgm:t>
        <a:bodyPr/>
        <a:lstStyle/>
        <a:p>
          <a:endParaRPr lang="en-US"/>
        </a:p>
      </dgm:t>
    </dgm:pt>
    <dgm:pt modelId="{6C251333-7B34-4AA0-8709-09C387D585BD}" type="sibTrans" cxnId="{78A25C75-5A1E-4C7A-92F7-F03567693F0C}">
      <dgm:prSet/>
      <dgm:spPr/>
      <dgm:t>
        <a:bodyPr/>
        <a:lstStyle/>
        <a:p>
          <a:endParaRPr lang="en-US"/>
        </a:p>
      </dgm:t>
    </dgm:pt>
    <dgm:pt modelId="{889372A6-7C9C-4BBE-B7EF-B1897F4E7AA3}">
      <dgm:prSet/>
      <dgm:spPr/>
      <dgm:t>
        <a:bodyPr/>
        <a:lstStyle/>
        <a:p>
          <a:r>
            <a:rPr lang="en-US"/>
            <a:t>This theorem helps us determine whether three segments can form a triangle or not.</a:t>
          </a:r>
        </a:p>
      </dgm:t>
    </dgm:pt>
    <dgm:pt modelId="{EBF3A951-E76A-41A5-86CB-6D23B34417DA}" type="parTrans" cxnId="{1B6A5AC9-6709-43F5-86B8-173EE418C873}">
      <dgm:prSet/>
      <dgm:spPr/>
      <dgm:t>
        <a:bodyPr/>
        <a:lstStyle/>
        <a:p>
          <a:endParaRPr lang="en-US"/>
        </a:p>
      </dgm:t>
    </dgm:pt>
    <dgm:pt modelId="{31E0DDF0-69B9-4D8F-A072-5B355A351428}" type="sibTrans" cxnId="{1B6A5AC9-6709-43F5-86B8-173EE418C873}">
      <dgm:prSet/>
      <dgm:spPr/>
      <dgm:t>
        <a:bodyPr/>
        <a:lstStyle/>
        <a:p>
          <a:endParaRPr lang="en-US"/>
        </a:p>
      </dgm:t>
    </dgm:pt>
    <dgm:pt modelId="{7FD03C51-8BBB-4602-8155-13FFCD55142F}" type="pres">
      <dgm:prSet presAssocID="{E369E031-1CFE-4C46-A49E-C13CE31F389A}" presName="hierChild1" presStyleCnt="0">
        <dgm:presLayoutVars>
          <dgm:chPref val="1"/>
          <dgm:dir/>
          <dgm:animOne val="branch"/>
          <dgm:animLvl val="lvl"/>
          <dgm:resizeHandles/>
        </dgm:presLayoutVars>
      </dgm:prSet>
      <dgm:spPr/>
    </dgm:pt>
    <dgm:pt modelId="{BBE58174-1EB0-43FC-9285-9536FA6DDEED}" type="pres">
      <dgm:prSet presAssocID="{E01056CF-4DE8-4010-971B-2D7AF21AE26E}" presName="hierRoot1" presStyleCnt="0"/>
      <dgm:spPr/>
    </dgm:pt>
    <dgm:pt modelId="{A22DAED8-0B55-4E19-87C2-29EB0B2C9DF4}" type="pres">
      <dgm:prSet presAssocID="{E01056CF-4DE8-4010-971B-2D7AF21AE26E}" presName="composite" presStyleCnt="0"/>
      <dgm:spPr/>
    </dgm:pt>
    <dgm:pt modelId="{3A85B35C-1070-43EA-B1F1-14507AD5D9A6}" type="pres">
      <dgm:prSet presAssocID="{E01056CF-4DE8-4010-971B-2D7AF21AE26E}" presName="background" presStyleLbl="node0" presStyleIdx="0" presStyleCnt="2"/>
      <dgm:spPr/>
    </dgm:pt>
    <dgm:pt modelId="{AE471323-4FAD-4D23-BB18-97E64F29274E}" type="pres">
      <dgm:prSet presAssocID="{E01056CF-4DE8-4010-971B-2D7AF21AE26E}" presName="text" presStyleLbl="fgAcc0" presStyleIdx="0" presStyleCnt="2">
        <dgm:presLayoutVars>
          <dgm:chPref val="3"/>
        </dgm:presLayoutVars>
      </dgm:prSet>
      <dgm:spPr/>
    </dgm:pt>
    <dgm:pt modelId="{24446956-E260-40D4-8047-535053312797}" type="pres">
      <dgm:prSet presAssocID="{E01056CF-4DE8-4010-971B-2D7AF21AE26E}" presName="hierChild2" presStyleCnt="0"/>
      <dgm:spPr/>
    </dgm:pt>
    <dgm:pt modelId="{115EA46B-2C7D-47C5-8DAE-B656BDD1D0FA}" type="pres">
      <dgm:prSet presAssocID="{889372A6-7C9C-4BBE-B7EF-B1897F4E7AA3}" presName="hierRoot1" presStyleCnt="0"/>
      <dgm:spPr/>
    </dgm:pt>
    <dgm:pt modelId="{C787A51B-DEED-4D7B-A848-B7354A95A2C8}" type="pres">
      <dgm:prSet presAssocID="{889372A6-7C9C-4BBE-B7EF-B1897F4E7AA3}" presName="composite" presStyleCnt="0"/>
      <dgm:spPr/>
    </dgm:pt>
    <dgm:pt modelId="{4ABA62AA-9C49-47D3-8FBD-A82696EEBD26}" type="pres">
      <dgm:prSet presAssocID="{889372A6-7C9C-4BBE-B7EF-B1897F4E7AA3}" presName="background" presStyleLbl="node0" presStyleIdx="1" presStyleCnt="2"/>
      <dgm:spPr/>
    </dgm:pt>
    <dgm:pt modelId="{109E4891-886A-4346-AEF8-AECF6BFE2695}" type="pres">
      <dgm:prSet presAssocID="{889372A6-7C9C-4BBE-B7EF-B1897F4E7AA3}" presName="text" presStyleLbl="fgAcc0" presStyleIdx="1" presStyleCnt="2">
        <dgm:presLayoutVars>
          <dgm:chPref val="3"/>
        </dgm:presLayoutVars>
      </dgm:prSet>
      <dgm:spPr/>
    </dgm:pt>
    <dgm:pt modelId="{D0188A20-2C3D-4862-B6A4-5CD96DD92374}" type="pres">
      <dgm:prSet presAssocID="{889372A6-7C9C-4BBE-B7EF-B1897F4E7AA3}" presName="hierChild2" presStyleCnt="0"/>
      <dgm:spPr/>
    </dgm:pt>
  </dgm:ptLst>
  <dgm:cxnLst>
    <dgm:cxn modelId="{78A25C75-5A1E-4C7A-92F7-F03567693F0C}" srcId="{E369E031-1CFE-4C46-A49E-C13CE31F389A}" destId="{E01056CF-4DE8-4010-971B-2D7AF21AE26E}" srcOrd="0" destOrd="0" parTransId="{E3E7CD88-B299-44BA-B5A0-E27202E5DE85}" sibTransId="{6C251333-7B34-4AA0-8709-09C387D585BD}"/>
    <dgm:cxn modelId="{1B6A5AC9-6709-43F5-86B8-173EE418C873}" srcId="{E369E031-1CFE-4C46-A49E-C13CE31F389A}" destId="{889372A6-7C9C-4BBE-B7EF-B1897F4E7AA3}" srcOrd="1" destOrd="0" parTransId="{EBF3A951-E76A-41A5-86CB-6D23B34417DA}" sibTransId="{31E0DDF0-69B9-4D8F-A072-5B355A351428}"/>
    <dgm:cxn modelId="{CF27ECD0-6D4A-4459-8F94-87467EF9FF3F}" type="presOf" srcId="{889372A6-7C9C-4BBE-B7EF-B1897F4E7AA3}" destId="{109E4891-886A-4346-AEF8-AECF6BFE2695}" srcOrd="0" destOrd="0" presId="urn:microsoft.com/office/officeart/2005/8/layout/hierarchy1"/>
    <dgm:cxn modelId="{4E0354D6-0D09-4769-9A47-50AAB9801A29}" type="presOf" srcId="{E01056CF-4DE8-4010-971B-2D7AF21AE26E}" destId="{AE471323-4FAD-4D23-BB18-97E64F29274E}" srcOrd="0" destOrd="0" presId="urn:microsoft.com/office/officeart/2005/8/layout/hierarchy1"/>
    <dgm:cxn modelId="{E3EB69F3-80F8-47BF-AB48-E0985C0ED757}" type="presOf" srcId="{E369E031-1CFE-4C46-A49E-C13CE31F389A}" destId="{7FD03C51-8BBB-4602-8155-13FFCD55142F}" srcOrd="0" destOrd="0" presId="urn:microsoft.com/office/officeart/2005/8/layout/hierarchy1"/>
    <dgm:cxn modelId="{2C9CC18B-F774-44FC-AD44-92789536BD43}" type="presParOf" srcId="{7FD03C51-8BBB-4602-8155-13FFCD55142F}" destId="{BBE58174-1EB0-43FC-9285-9536FA6DDEED}" srcOrd="0" destOrd="0" presId="urn:microsoft.com/office/officeart/2005/8/layout/hierarchy1"/>
    <dgm:cxn modelId="{AFC60AD0-6CDD-4305-BD93-AD036D5ADE4D}" type="presParOf" srcId="{BBE58174-1EB0-43FC-9285-9536FA6DDEED}" destId="{A22DAED8-0B55-4E19-87C2-29EB0B2C9DF4}" srcOrd="0" destOrd="0" presId="urn:microsoft.com/office/officeart/2005/8/layout/hierarchy1"/>
    <dgm:cxn modelId="{C1C81283-0AEE-4AA2-8499-C73FBC5C414A}" type="presParOf" srcId="{A22DAED8-0B55-4E19-87C2-29EB0B2C9DF4}" destId="{3A85B35C-1070-43EA-B1F1-14507AD5D9A6}" srcOrd="0" destOrd="0" presId="urn:microsoft.com/office/officeart/2005/8/layout/hierarchy1"/>
    <dgm:cxn modelId="{2DD1C538-3DB7-450E-9B03-47ABF296F743}" type="presParOf" srcId="{A22DAED8-0B55-4E19-87C2-29EB0B2C9DF4}" destId="{AE471323-4FAD-4D23-BB18-97E64F29274E}" srcOrd="1" destOrd="0" presId="urn:microsoft.com/office/officeart/2005/8/layout/hierarchy1"/>
    <dgm:cxn modelId="{AA6AF36B-DA7E-4A10-9411-A6A127880B2E}" type="presParOf" srcId="{BBE58174-1EB0-43FC-9285-9536FA6DDEED}" destId="{24446956-E260-40D4-8047-535053312797}" srcOrd="1" destOrd="0" presId="urn:microsoft.com/office/officeart/2005/8/layout/hierarchy1"/>
    <dgm:cxn modelId="{584B6C54-A6AA-4B2F-ADEE-F4DBE08F879A}" type="presParOf" srcId="{7FD03C51-8BBB-4602-8155-13FFCD55142F}" destId="{115EA46B-2C7D-47C5-8DAE-B656BDD1D0FA}" srcOrd="1" destOrd="0" presId="urn:microsoft.com/office/officeart/2005/8/layout/hierarchy1"/>
    <dgm:cxn modelId="{A520ACF7-1BD7-41CE-AD25-782509962313}" type="presParOf" srcId="{115EA46B-2C7D-47C5-8DAE-B656BDD1D0FA}" destId="{C787A51B-DEED-4D7B-A848-B7354A95A2C8}" srcOrd="0" destOrd="0" presId="urn:microsoft.com/office/officeart/2005/8/layout/hierarchy1"/>
    <dgm:cxn modelId="{EC510768-9D86-406A-A92C-1FDD41D18846}" type="presParOf" srcId="{C787A51B-DEED-4D7B-A848-B7354A95A2C8}" destId="{4ABA62AA-9C49-47D3-8FBD-A82696EEBD26}" srcOrd="0" destOrd="0" presId="urn:microsoft.com/office/officeart/2005/8/layout/hierarchy1"/>
    <dgm:cxn modelId="{8CCAAB09-14DD-44CD-BB4F-B435BE7DA227}" type="presParOf" srcId="{C787A51B-DEED-4D7B-A848-B7354A95A2C8}" destId="{109E4891-886A-4346-AEF8-AECF6BFE2695}" srcOrd="1" destOrd="0" presId="urn:microsoft.com/office/officeart/2005/8/layout/hierarchy1"/>
    <dgm:cxn modelId="{4224E58B-059C-4034-9E97-12F60CD26EF7}" type="presParOf" srcId="{115EA46B-2C7D-47C5-8DAE-B656BDD1D0FA}" destId="{D0188A20-2C3D-4862-B6A4-5CD96DD9237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7B17C7-AE88-4055-B6D3-8CF6330AE3C0}" type="doc">
      <dgm:prSet loTypeId="urn:microsoft.com/office/officeart/2018/2/layout/IconVerticalSolidList" loCatId="icon" qsTypeId="urn:microsoft.com/office/officeart/2005/8/quickstyle/simple1" qsCatId="simple" csTypeId="urn:microsoft.com/office/officeart/2005/8/colors/accent0_1" csCatId="mainScheme" phldr="1"/>
      <dgm:spPr/>
      <dgm:t>
        <a:bodyPr/>
        <a:lstStyle/>
        <a:p>
          <a:endParaRPr lang="en-US"/>
        </a:p>
      </dgm:t>
    </dgm:pt>
    <dgm:pt modelId="{C2E2AFE6-DC39-47BE-970D-F243E176B7EA}">
      <dgm:prSet/>
      <dgm:spPr/>
      <dgm:t>
        <a:bodyPr/>
        <a:lstStyle/>
        <a:p>
          <a:r>
            <a:rPr lang="en-US"/>
            <a:t>The Triangle Inequality Theorem helps us determine whether three segments can form a triangle.</a:t>
          </a:r>
        </a:p>
      </dgm:t>
    </dgm:pt>
    <dgm:pt modelId="{6BB5D823-00A5-4009-8193-6559A0F899AA}" type="parTrans" cxnId="{419EF46E-62AC-4EAA-8F57-29E38F687B1B}">
      <dgm:prSet/>
      <dgm:spPr/>
      <dgm:t>
        <a:bodyPr/>
        <a:lstStyle/>
        <a:p>
          <a:endParaRPr lang="en-US"/>
        </a:p>
      </dgm:t>
    </dgm:pt>
    <dgm:pt modelId="{A4D34791-2E32-4B2B-B572-127E8D9E0270}" type="sibTrans" cxnId="{419EF46E-62AC-4EAA-8F57-29E38F687B1B}">
      <dgm:prSet/>
      <dgm:spPr/>
      <dgm:t>
        <a:bodyPr/>
        <a:lstStyle/>
        <a:p>
          <a:endParaRPr lang="en-US"/>
        </a:p>
      </dgm:t>
    </dgm:pt>
    <dgm:pt modelId="{C14300E2-322D-4D5B-B009-79C8DD632CEA}">
      <dgm:prSet/>
      <dgm:spPr/>
      <dgm:t>
        <a:bodyPr/>
        <a:lstStyle/>
        <a:p>
          <a:r>
            <a:rPr lang="en-US"/>
            <a:t>To apply the theorem, we take any two lengths, add them together, and compare the sum to the remaining length.</a:t>
          </a:r>
        </a:p>
      </dgm:t>
    </dgm:pt>
    <dgm:pt modelId="{106D17EB-6E65-4D78-AED2-395A77279A92}" type="parTrans" cxnId="{A458518F-A284-4AEF-82F1-1F20DAC2BAB4}">
      <dgm:prSet/>
      <dgm:spPr/>
      <dgm:t>
        <a:bodyPr/>
        <a:lstStyle/>
        <a:p>
          <a:endParaRPr lang="en-US"/>
        </a:p>
      </dgm:t>
    </dgm:pt>
    <dgm:pt modelId="{E9E02A1F-D271-4DCF-B967-28733F974573}" type="sibTrans" cxnId="{A458518F-A284-4AEF-82F1-1F20DAC2BAB4}">
      <dgm:prSet/>
      <dgm:spPr/>
      <dgm:t>
        <a:bodyPr/>
        <a:lstStyle/>
        <a:p>
          <a:endParaRPr lang="en-US"/>
        </a:p>
      </dgm:t>
    </dgm:pt>
    <dgm:pt modelId="{3DD6DF40-ACB0-4FB8-AF2A-DACA8064900F}">
      <dgm:prSet/>
      <dgm:spPr/>
      <dgm:t>
        <a:bodyPr/>
        <a:lstStyle/>
        <a:p>
          <a:r>
            <a:rPr lang="en-US"/>
            <a:t>If the sum is greater than the remaining length, then the three segments can form a triangle.</a:t>
          </a:r>
        </a:p>
      </dgm:t>
    </dgm:pt>
    <dgm:pt modelId="{F93F23DC-0663-4B8E-834C-5403A1A3F334}" type="parTrans" cxnId="{D8A424D2-A86F-44B3-B1DF-FEB95A3805C4}">
      <dgm:prSet/>
      <dgm:spPr/>
      <dgm:t>
        <a:bodyPr/>
        <a:lstStyle/>
        <a:p>
          <a:endParaRPr lang="en-US"/>
        </a:p>
      </dgm:t>
    </dgm:pt>
    <dgm:pt modelId="{FF2E27A9-CD7F-4C72-8F44-6669F282AB1B}" type="sibTrans" cxnId="{D8A424D2-A86F-44B3-B1DF-FEB95A3805C4}">
      <dgm:prSet/>
      <dgm:spPr/>
      <dgm:t>
        <a:bodyPr/>
        <a:lstStyle/>
        <a:p>
          <a:endParaRPr lang="en-US"/>
        </a:p>
      </dgm:t>
    </dgm:pt>
    <dgm:pt modelId="{A74F45BD-A26C-41D7-920D-E0CBD2D85DD2}" type="pres">
      <dgm:prSet presAssocID="{A77B17C7-AE88-4055-B6D3-8CF6330AE3C0}" presName="root" presStyleCnt="0">
        <dgm:presLayoutVars>
          <dgm:dir/>
          <dgm:resizeHandles val="exact"/>
        </dgm:presLayoutVars>
      </dgm:prSet>
      <dgm:spPr/>
    </dgm:pt>
    <dgm:pt modelId="{3EAF9FD3-B590-4714-8227-1ADD2760132F}" type="pres">
      <dgm:prSet presAssocID="{C2E2AFE6-DC39-47BE-970D-F243E176B7EA}" presName="compNode" presStyleCnt="0"/>
      <dgm:spPr/>
    </dgm:pt>
    <dgm:pt modelId="{F28F8BDC-20C0-42A3-B061-AA17E9DCD575}" type="pres">
      <dgm:prSet presAssocID="{C2E2AFE6-DC39-47BE-970D-F243E176B7EA}" presName="bgRect" presStyleLbl="bgShp" presStyleIdx="0" presStyleCnt="3"/>
      <dgm:spPr/>
    </dgm:pt>
    <dgm:pt modelId="{A0462F85-9170-44CB-BE41-344763D08FDB}" type="pres">
      <dgm:prSet presAssocID="{C2E2AFE6-DC39-47BE-970D-F243E176B7E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8D37C945-B8DC-429D-8AAF-06D45095EE3F}" type="pres">
      <dgm:prSet presAssocID="{C2E2AFE6-DC39-47BE-970D-F243E176B7EA}" presName="spaceRect" presStyleCnt="0"/>
      <dgm:spPr/>
    </dgm:pt>
    <dgm:pt modelId="{B48B13AF-3627-4337-9AAE-84E0145FD9C5}" type="pres">
      <dgm:prSet presAssocID="{C2E2AFE6-DC39-47BE-970D-F243E176B7EA}" presName="parTx" presStyleLbl="revTx" presStyleIdx="0" presStyleCnt="3">
        <dgm:presLayoutVars>
          <dgm:chMax val="0"/>
          <dgm:chPref val="0"/>
        </dgm:presLayoutVars>
      </dgm:prSet>
      <dgm:spPr/>
    </dgm:pt>
    <dgm:pt modelId="{FA959CBA-0CAB-410D-BD47-BE12D0134C51}" type="pres">
      <dgm:prSet presAssocID="{A4D34791-2E32-4B2B-B572-127E8D9E0270}" presName="sibTrans" presStyleCnt="0"/>
      <dgm:spPr/>
    </dgm:pt>
    <dgm:pt modelId="{085D3918-1A91-49B8-B9B7-5BACD5610663}" type="pres">
      <dgm:prSet presAssocID="{C14300E2-322D-4D5B-B009-79C8DD632CEA}" presName="compNode" presStyleCnt="0"/>
      <dgm:spPr/>
    </dgm:pt>
    <dgm:pt modelId="{0F1BABB1-0C76-44C1-9620-AAD366D8E653}" type="pres">
      <dgm:prSet presAssocID="{C14300E2-322D-4D5B-B009-79C8DD632CEA}" presName="bgRect" presStyleLbl="bgShp" presStyleIdx="1" presStyleCnt="3"/>
      <dgm:spPr/>
    </dgm:pt>
    <dgm:pt modelId="{E8E30765-7B79-4C9A-BC72-0EC61AB4F60F}" type="pres">
      <dgm:prSet presAssocID="{C14300E2-322D-4D5B-B009-79C8DD632CE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thematics"/>
        </a:ext>
      </dgm:extLst>
    </dgm:pt>
    <dgm:pt modelId="{789C1BB0-B172-4416-B3F2-53F25876802D}" type="pres">
      <dgm:prSet presAssocID="{C14300E2-322D-4D5B-B009-79C8DD632CEA}" presName="spaceRect" presStyleCnt="0"/>
      <dgm:spPr/>
    </dgm:pt>
    <dgm:pt modelId="{1F16B7EA-2F82-4A1B-9D78-25CE2DF33AB1}" type="pres">
      <dgm:prSet presAssocID="{C14300E2-322D-4D5B-B009-79C8DD632CEA}" presName="parTx" presStyleLbl="revTx" presStyleIdx="1" presStyleCnt="3">
        <dgm:presLayoutVars>
          <dgm:chMax val="0"/>
          <dgm:chPref val="0"/>
        </dgm:presLayoutVars>
      </dgm:prSet>
      <dgm:spPr/>
    </dgm:pt>
    <dgm:pt modelId="{189F0221-036B-4F38-A51E-5DA5E58A5739}" type="pres">
      <dgm:prSet presAssocID="{E9E02A1F-D271-4DCF-B967-28733F974573}" presName="sibTrans" presStyleCnt="0"/>
      <dgm:spPr/>
    </dgm:pt>
    <dgm:pt modelId="{4325D05C-3C34-47D8-8DF7-5ECF1EC5F9A3}" type="pres">
      <dgm:prSet presAssocID="{3DD6DF40-ACB0-4FB8-AF2A-DACA8064900F}" presName="compNode" presStyleCnt="0"/>
      <dgm:spPr/>
    </dgm:pt>
    <dgm:pt modelId="{B2C79C52-E41E-476B-8324-324BFE56F384}" type="pres">
      <dgm:prSet presAssocID="{3DD6DF40-ACB0-4FB8-AF2A-DACA8064900F}" presName="bgRect" presStyleLbl="bgShp" presStyleIdx="2" presStyleCnt="3"/>
      <dgm:spPr/>
    </dgm:pt>
    <dgm:pt modelId="{077DE433-530C-4EAE-84B3-8A0ACD0C4BBF}" type="pres">
      <dgm:prSet presAssocID="{3DD6DF40-ACB0-4FB8-AF2A-DACA8064900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rawing Compass"/>
        </a:ext>
      </dgm:extLst>
    </dgm:pt>
    <dgm:pt modelId="{C80C21B2-3EE1-4120-AF09-9AC7473ADDB3}" type="pres">
      <dgm:prSet presAssocID="{3DD6DF40-ACB0-4FB8-AF2A-DACA8064900F}" presName="spaceRect" presStyleCnt="0"/>
      <dgm:spPr/>
    </dgm:pt>
    <dgm:pt modelId="{3F8CF782-C6B0-4FC9-910C-D119EF9FF0A3}" type="pres">
      <dgm:prSet presAssocID="{3DD6DF40-ACB0-4FB8-AF2A-DACA8064900F}" presName="parTx" presStyleLbl="revTx" presStyleIdx="2" presStyleCnt="3">
        <dgm:presLayoutVars>
          <dgm:chMax val="0"/>
          <dgm:chPref val="0"/>
        </dgm:presLayoutVars>
      </dgm:prSet>
      <dgm:spPr/>
    </dgm:pt>
  </dgm:ptLst>
  <dgm:cxnLst>
    <dgm:cxn modelId="{5A9E6135-CD56-472F-9F69-CAE6763D6DF7}" type="presOf" srcId="{C14300E2-322D-4D5B-B009-79C8DD632CEA}" destId="{1F16B7EA-2F82-4A1B-9D78-25CE2DF33AB1}" srcOrd="0" destOrd="0" presId="urn:microsoft.com/office/officeart/2018/2/layout/IconVerticalSolidList"/>
    <dgm:cxn modelId="{FA20DA5B-208C-47A4-8F4D-37EC4CE2BDBB}" type="presOf" srcId="{A77B17C7-AE88-4055-B6D3-8CF6330AE3C0}" destId="{A74F45BD-A26C-41D7-920D-E0CBD2D85DD2}" srcOrd="0" destOrd="0" presId="urn:microsoft.com/office/officeart/2018/2/layout/IconVerticalSolidList"/>
    <dgm:cxn modelId="{CB2EB06A-670D-4672-8F1D-69E371B9F6B2}" type="presOf" srcId="{3DD6DF40-ACB0-4FB8-AF2A-DACA8064900F}" destId="{3F8CF782-C6B0-4FC9-910C-D119EF9FF0A3}" srcOrd="0" destOrd="0" presId="urn:microsoft.com/office/officeart/2018/2/layout/IconVerticalSolidList"/>
    <dgm:cxn modelId="{419EF46E-62AC-4EAA-8F57-29E38F687B1B}" srcId="{A77B17C7-AE88-4055-B6D3-8CF6330AE3C0}" destId="{C2E2AFE6-DC39-47BE-970D-F243E176B7EA}" srcOrd="0" destOrd="0" parTransId="{6BB5D823-00A5-4009-8193-6559A0F899AA}" sibTransId="{A4D34791-2E32-4B2B-B572-127E8D9E0270}"/>
    <dgm:cxn modelId="{0D4E3B88-2479-4C55-85D2-42AAB334AD4C}" type="presOf" srcId="{C2E2AFE6-DC39-47BE-970D-F243E176B7EA}" destId="{B48B13AF-3627-4337-9AAE-84E0145FD9C5}" srcOrd="0" destOrd="0" presId="urn:microsoft.com/office/officeart/2018/2/layout/IconVerticalSolidList"/>
    <dgm:cxn modelId="{A458518F-A284-4AEF-82F1-1F20DAC2BAB4}" srcId="{A77B17C7-AE88-4055-B6D3-8CF6330AE3C0}" destId="{C14300E2-322D-4D5B-B009-79C8DD632CEA}" srcOrd="1" destOrd="0" parTransId="{106D17EB-6E65-4D78-AED2-395A77279A92}" sibTransId="{E9E02A1F-D271-4DCF-B967-28733F974573}"/>
    <dgm:cxn modelId="{D8A424D2-A86F-44B3-B1DF-FEB95A3805C4}" srcId="{A77B17C7-AE88-4055-B6D3-8CF6330AE3C0}" destId="{3DD6DF40-ACB0-4FB8-AF2A-DACA8064900F}" srcOrd="2" destOrd="0" parTransId="{F93F23DC-0663-4B8E-834C-5403A1A3F334}" sibTransId="{FF2E27A9-CD7F-4C72-8F44-6669F282AB1B}"/>
    <dgm:cxn modelId="{23A7B679-DE99-4182-A874-38046A46B74C}" type="presParOf" srcId="{A74F45BD-A26C-41D7-920D-E0CBD2D85DD2}" destId="{3EAF9FD3-B590-4714-8227-1ADD2760132F}" srcOrd="0" destOrd="0" presId="urn:microsoft.com/office/officeart/2018/2/layout/IconVerticalSolidList"/>
    <dgm:cxn modelId="{B05A5F68-0F0F-4CCA-A83C-F4D2A954D177}" type="presParOf" srcId="{3EAF9FD3-B590-4714-8227-1ADD2760132F}" destId="{F28F8BDC-20C0-42A3-B061-AA17E9DCD575}" srcOrd="0" destOrd="0" presId="urn:microsoft.com/office/officeart/2018/2/layout/IconVerticalSolidList"/>
    <dgm:cxn modelId="{C1EC47DA-AA7E-4AC0-8AC5-320DE9EFD232}" type="presParOf" srcId="{3EAF9FD3-B590-4714-8227-1ADD2760132F}" destId="{A0462F85-9170-44CB-BE41-344763D08FDB}" srcOrd="1" destOrd="0" presId="urn:microsoft.com/office/officeart/2018/2/layout/IconVerticalSolidList"/>
    <dgm:cxn modelId="{183D921C-6693-4AB0-BFE7-56F18967ACA7}" type="presParOf" srcId="{3EAF9FD3-B590-4714-8227-1ADD2760132F}" destId="{8D37C945-B8DC-429D-8AAF-06D45095EE3F}" srcOrd="2" destOrd="0" presId="urn:microsoft.com/office/officeart/2018/2/layout/IconVerticalSolidList"/>
    <dgm:cxn modelId="{9DB13D63-57DC-471A-A58A-9A95A56ABC65}" type="presParOf" srcId="{3EAF9FD3-B590-4714-8227-1ADD2760132F}" destId="{B48B13AF-3627-4337-9AAE-84E0145FD9C5}" srcOrd="3" destOrd="0" presId="urn:microsoft.com/office/officeart/2018/2/layout/IconVerticalSolidList"/>
    <dgm:cxn modelId="{570144A3-D003-4942-9A33-80EE9F526108}" type="presParOf" srcId="{A74F45BD-A26C-41D7-920D-E0CBD2D85DD2}" destId="{FA959CBA-0CAB-410D-BD47-BE12D0134C51}" srcOrd="1" destOrd="0" presId="urn:microsoft.com/office/officeart/2018/2/layout/IconVerticalSolidList"/>
    <dgm:cxn modelId="{768333F8-8679-48BE-A2CF-AAD084A418C5}" type="presParOf" srcId="{A74F45BD-A26C-41D7-920D-E0CBD2D85DD2}" destId="{085D3918-1A91-49B8-B9B7-5BACD5610663}" srcOrd="2" destOrd="0" presId="urn:microsoft.com/office/officeart/2018/2/layout/IconVerticalSolidList"/>
    <dgm:cxn modelId="{568788F7-21E1-42C8-9986-04EB1626D510}" type="presParOf" srcId="{085D3918-1A91-49B8-B9B7-5BACD5610663}" destId="{0F1BABB1-0C76-44C1-9620-AAD366D8E653}" srcOrd="0" destOrd="0" presId="urn:microsoft.com/office/officeart/2018/2/layout/IconVerticalSolidList"/>
    <dgm:cxn modelId="{599C1BF1-8B44-4B9F-9C07-8E421055CE63}" type="presParOf" srcId="{085D3918-1A91-49B8-B9B7-5BACD5610663}" destId="{E8E30765-7B79-4C9A-BC72-0EC61AB4F60F}" srcOrd="1" destOrd="0" presId="urn:microsoft.com/office/officeart/2018/2/layout/IconVerticalSolidList"/>
    <dgm:cxn modelId="{72A501D8-8A40-4A42-A36C-22BEFF94A2E0}" type="presParOf" srcId="{085D3918-1A91-49B8-B9B7-5BACD5610663}" destId="{789C1BB0-B172-4416-B3F2-53F25876802D}" srcOrd="2" destOrd="0" presId="urn:microsoft.com/office/officeart/2018/2/layout/IconVerticalSolidList"/>
    <dgm:cxn modelId="{8A49E846-0A6A-4234-88F8-FDF73DE4C21D}" type="presParOf" srcId="{085D3918-1A91-49B8-B9B7-5BACD5610663}" destId="{1F16B7EA-2F82-4A1B-9D78-25CE2DF33AB1}" srcOrd="3" destOrd="0" presId="urn:microsoft.com/office/officeart/2018/2/layout/IconVerticalSolidList"/>
    <dgm:cxn modelId="{AF1E36C7-16FB-4349-9D64-58000757CCB0}" type="presParOf" srcId="{A74F45BD-A26C-41D7-920D-E0CBD2D85DD2}" destId="{189F0221-036B-4F38-A51E-5DA5E58A5739}" srcOrd="3" destOrd="0" presId="urn:microsoft.com/office/officeart/2018/2/layout/IconVerticalSolidList"/>
    <dgm:cxn modelId="{AEE227E9-7315-4EDC-9D88-8C629969D5C9}" type="presParOf" srcId="{A74F45BD-A26C-41D7-920D-E0CBD2D85DD2}" destId="{4325D05C-3C34-47D8-8DF7-5ECF1EC5F9A3}" srcOrd="4" destOrd="0" presId="urn:microsoft.com/office/officeart/2018/2/layout/IconVerticalSolidList"/>
    <dgm:cxn modelId="{FFA9DBEE-E3F7-4270-B468-2414F36B8F21}" type="presParOf" srcId="{4325D05C-3C34-47D8-8DF7-5ECF1EC5F9A3}" destId="{B2C79C52-E41E-476B-8324-324BFE56F384}" srcOrd="0" destOrd="0" presId="urn:microsoft.com/office/officeart/2018/2/layout/IconVerticalSolidList"/>
    <dgm:cxn modelId="{9926DCE2-92F7-40DE-93B9-2AB4D67B4CCF}" type="presParOf" srcId="{4325D05C-3C34-47D8-8DF7-5ECF1EC5F9A3}" destId="{077DE433-530C-4EAE-84B3-8A0ACD0C4BBF}" srcOrd="1" destOrd="0" presId="urn:microsoft.com/office/officeart/2018/2/layout/IconVerticalSolidList"/>
    <dgm:cxn modelId="{12207F9C-2D0F-4A9E-9F45-189E6E6F72BA}" type="presParOf" srcId="{4325D05C-3C34-47D8-8DF7-5ECF1EC5F9A3}" destId="{C80C21B2-3EE1-4120-AF09-9AC7473ADDB3}" srcOrd="2" destOrd="0" presId="urn:microsoft.com/office/officeart/2018/2/layout/IconVerticalSolidList"/>
    <dgm:cxn modelId="{6F97D947-1DAF-4CEF-9C28-AF0A90345946}" type="presParOf" srcId="{4325D05C-3C34-47D8-8DF7-5ECF1EC5F9A3}" destId="{3F8CF782-C6B0-4FC9-910C-D119EF9FF0A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5B35C-1070-43EA-B1F1-14507AD5D9A6}">
      <dsp:nvSpPr>
        <dsp:cNvPr id="0" name=""/>
        <dsp:cNvSpPr/>
      </dsp:nvSpPr>
      <dsp:spPr>
        <a:xfrm>
          <a:off x="632" y="1353599"/>
          <a:ext cx="2220143" cy="1409791"/>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E471323-4FAD-4D23-BB18-97E64F29274E}">
      <dsp:nvSpPr>
        <dsp:cNvPr id="0" name=""/>
        <dsp:cNvSpPr/>
      </dsp:nvSpPr>
      <dsp:spPr>
        <a:xfrm>
          <a:off x="247315" y="1587947"/>
          <a:ext cx="2220143" cy="1409791"/>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The Triangle Inequality Theorem states that the sum of the lengths of any two sides of a triangle must be greater than the length of the remaining side.</a:t>
          </a:r>
        </a:p>
      </dsp:txBody>
      <dsp:txXfrm>
        <a:off x="288606" y="1629238"/>
        <a:ext cx="2137561" cy="1327209"/>
      </dsp:txXfrm>
    </dsp:sp>
    <dsp:sp modelId="{4ABA62AA-9C49-47D3-8FBD-A82696EEBD26}">
      <dsp:nvSpPr>
        <dsp:cNvPr id="0" name=""/>
        <dsp:cNvSpPr/>
      </dsp:nvSpPr>
      <dsp:spPr>
        <a:xfrm>
          <a:off x="2714141" y="1353599"/>
          <a:ext cx="2220143" cy="1409791"/>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09E4891-886A-4346-AEF8-AECF6BFE2695}">
      <dsp:nvSpPr>
        <dsp:cNvPr id="0" name=""/>
        <dsp:cNvSpPr/>
      </dsp:nvSpPr>
      <dsp:spPr>
        <a:xfrm>
          <a:off x="2960823" y="1587947"/>
          <a:ext cx="2220143" cy="1409791"/>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This theorem helps us determine whether three segments can form a triangle or not.</a:t>
          </a:r>
        </a:p>
      </dsp:txBody>
      <dsp:txXfrm>
        <a:off x="3002114" y="1629238"/>
        <a:ext cx="2137561" cy="13272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8F8BDC-20C0-42A3-B061-AA17E9DCD575}">
      <dsp:nvSpPr>
        <dsp:cNvPr id="0" name=""/>
        <dsp:cNvSpPr/>
      </dsp:nvSpPr>
      <dsp:spPr>
        <a:xfrm>
          <a:off x="0" y="669"/>
          <a:ext cx="6629400" cy="1567160"/>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462F85-9170-44CB-BE41-344763D08FDB}">
      <dsp:nvSpPr>
        <dsp:cNvPr id="0" name=""/>
        <dsp:cNvSpPr/>
      </dsp:nvSpPr>
      <dsp:spPr>
        <a:xfrm>
          <a:off x="474065" y="353280"/>
          <a:ext cx="861938" cy="8619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8B13AF-3627-4337-9AAE-84E0145FD9C5}">
      <dsp:nvSpPr>
        <dsp:cNvPr id="0" name=""/>
        <dsp:cNvSpPr/>
      </dsp:nvSpPr>
      <dsp:spPr>
        <a:xfrm>
          <a:off x="1810069" y="669"/>
          <a:ext cx="4819330" cy="1567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858" tIns="165858" rIns="165858" bIns="165858" numCol="1" spcCol="1270" anchor="ctr" anchorCtr="0">
          <a:noAutofit/>
        </a:bodyPr>
        <a:lstStyle/>
        <a:p>
          <a:pPr marL="0" lvl="0" indent="0" algn="l" defTabSz="977900">
            <a:lnSpc>
              <a:spcPct val="90000"/>
            </a:lnSpc>
            <a:spcBef>
              <a:spcPct val="0"/>
            </a:spcBef>
            <a:spcAft>
              <a:spcPct val="35000"/>
            </a:spcAft>
            <a:buNone/>
          </a:pPr>
          <a:r>
            <a:rPr lang="en-US" sz="2200" kern="1200"/>
            <a:t>The Triangle Inequality Theorem helps us determine whether three segments can form a triangle.</a:t>
          </a:r>
        </a:p>
      </dsp:txBody>
      <dsp:txXfrm>
        <a:off x="1810069" y="669"/>
        <a:ext cx="4819330" cy="1567160"/>
      </dsp:txXfrm>
    </dsp:sp>
    <dsp:sp modelId="{0F1BABB1-0C76-44C1-9620-AAD366D8E653}">
      <dsp:nvSpPr>
        <dsp:cNvPr id="0" name=""/>
        <dsp:cNvSpPr/>
      </dsp:nvSpPr>
      <dsp:spPr>
        <a:xfrm>
          <a:off x="0" y="1959619"/>
          <a:ext cx="6629400" cy="1567160"/>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E30765-7B79-4C9A-BC72-0EC61AB4F60F}">
      <dsp:nvSpPr>
        <dsp:cNvPr id="0" name=""/>
        <dsp:cNvSpPr/>
      </dsp:nvSpPr>
      <dsp:spPr>
        <a:xfrm>
          <a:off x="474065" y="2312230"/>
          <a:ext cx="861938" cy="8619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16B7EA-2F82-4A1B-9D78-25CE2DF33AB1}">
      <dsp:nvSpPr>
        <dsp:cNvPr id="0" name=""/>
        <dsp:cNvSpPr/>
      </dsp:nvSpPr>
      <dsp:spPr>
        <a:xfrm>
          <a:off x="1810069" y="1959619"/>
          <a:ext cx="4819330" cy="1567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858" tIns="165858" rIns="165858" bIns="165858" numCol="1" spcCol="1270" anchor="ctr" anchorCtr="0">
          <a:noAutofit/>
        </a:bodyPr>
        <a:lstStyle/>
        <a:p>
          <a:pPr marL="0" lvl="0" indent="0" algn="l" defTabSz="977900">
            <a:lnSpc>
              <a:spcPct val="90000"/>
            </a:lnSpc>
            <a:spcBef>
              <a:spcPct val="0"/>
            </a:spcBef>
            <a:spcAft>
              <a:spcPct val="35000"/>
            </a:spcAft>
            <a:buNone/>
          </a:pPr>
          <a:r>
            <a:rPr lang="en-US" sz="2200" kern="1200"/>
            <a:t>To apply the theorem, we take any two lengths, add them together, and compare the sum to the remaining length.</a:t>
          </a:r>
        </a:p>
      </dsp:txBody>
      <dsp:txXfrm>
        <a:off x="1810069" y="1959619"/>
        <a:ext cx="4819330" cy="1567160"/>
      </dsp:txXfrm>
    </dsp:sp>
    <dsp:sp modelId="{B2C79C52-E41E-476B-8324-324BFE56F384}">
      <dsp:nvSpPr>
        <dsp:cNvPr id="0" name=""/>
        <dsp:cNvSpPr/>
      </dsp:nvSpPr>
      <dsp:spPr>
        <a:xfrm>
          <a:off x="0" y="3918570"/>
          <a:ext cx="6629400" cy="1567160"/>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7DE433-530C-4EAE-84B3-8A0ACD0C4BBF}">
      <dsp:nvSpPr>
        <dsp:cNvPr id="0" name=""/>
        <dsp:cNvSpPr/>
      </dsp:nvSpPr>
      <dsp:spPr>
        <a:xfrm>
          <a:off x="474065" y="4271181"/>
          <a:ext cx="861938" cy="86193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8CF782-C6B0-4FC9-910C-D119EF9FF0A3}">
      <dsp:nvSpPr>
        <dsp:cNvPr id="0" name=""/>
        <dsp:cNvSpPr/>
      </dsp:nvSpPr>
      <dsp:spPr>
        <a:xfrm>
          <a:off x="1810069" y="3918570"/>
          <a:ext cx="4819330" cy="1567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858" tIns="165858" rIns="165858" bIns="165858" numCol="1" spcCol="1270" anchor="ctr" anchorCtr="0">
          <a:noAutofit/>
        </a:bodyPr>
        <a:lstStyle/>
        <a:p>
          <a:pPr marL="0" lvl="0" indent="0" algn="l" defTabSz="977900">
            <a:lnSpc>
              <a:spcPct val="90000"/>
            </a:lnSpc>
            <a:spcBef>
              <a:spcPct val="0"/>
            </a:spcBef>
            <a:spcAft>
              <a:spcPct val="35000"/>
            </a:spcAft>
            <a:buNone/>
          </a:pPr>
          <a:r>
            <a:rPr lang="en-US" sz="2200" kern="1200"/>
            <a:t>If the sum is greater than the remaining length, then the three segments can form a triangle.</a:t>
          </a:r>
        </a:p>
      </dsp:txBody>
      <dsp:txXfrm>
        <a:off x="1810069" y="3918570"/>
        <a:ext cx="4819330" cy="156716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646FD-6C90-4168-A84E-07F7BB693BF6}" type="datetimeFigureOut">
              <a:t>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ED8A26-E9F4-4CD8-8AFE-A103B047241D}" type="slidenum">
              <a:t>‹#›</a:t>
            </a:fld>
            <a:endParaRPr lang="en-US"/>
          </a:p>
        </p:txBody>
      </p:sp>
    </p:spTree>
    <p:extLst>
      <p:ext uri="{BB962C8B-B14F-4D97-AF65-F5344CB8AC3E}">
        <p14:creationId xmlns:p14="http://schemas.microsoft.com/office/powerpoint/2010/main" val="1677135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our lesson on the Triangle Inequality Theorem. By the end of this presentation, you will be able to determine the conditions relating to whether three segments can form a triangle, using the Triangle Inequality Theorem. Let's get started!</a:t>
            </a:r>
          </a:p>
        </p:txBody>
      </p:sp>
      <p:sp>
        <p:nvSpPr>
          <p:cNvPr id="4" name="Slide Number Placeholder 3"/>
          <p:cNvSpPr>
            <a:spLocks noGrp="1"/>
          </p:cNvSpPr>
          <p:nvPr>
            <p:ph type="sldNum" sz="quarter" idx="5"/>
          </p:nvPr>
        </p:nvSpPr>
        <p:spPr/>
        <p:txBody>
          <a:bodyPr/>
          <a:lstStyle/>
          <a:p>
            <a:fld id="{7616CE23-45D0-499E-BAED-540141CC8BD9}" type="slidenum">
              <a:t>1</a:t>
            </a:fld>
            <a:endParaRPr lang="en-US"/>
          </a:p>
        </p:txBody>
      </p:sp>
    </p:spTree>
    <p:extLst>
      <p:ext uri="{BB962C8B-B14F-4D97-AF65-F5344CB8AC3E}">
        <p14:creationId xmlns:p14="http://schemas.microsoft.com/office/powerpoint/2010/main" val="1320096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Triangle Inequality Theorem is a fundamental concept in geometry that helps us decide whether three segments can form a triangle. The theorem states that the sum of the lengths of any two sides of a triangle must be greater than the length of the third side. To illustrate this concept, imagine we have three sticks of different lengths: 5 cm, 8 cm, and 11 cm. Can these sticks form a triangle? Let's use the Triangle Inequality Theorem to find out.</a:t>
            </a:r>
          </a:p>
        </p:txBody>
      </p:sp>
      <p:sp>
        <p:nvSpPr>
          <p:cNvPr id="4" name="Slide Number Placeholder 3"/>
          <p:cNvSpPr>
            <a:spLocks noGrp="1"/>
          </p:cNvSpPr>
          <p:nvPr>
            <p:ph type="sldNum" sz="quarter" idx="5"/>
          </p:nvPr>
        </p:nvSpPr>
        <p:spPr/>
        <p:txBody>
          <a:bodyPr/>
          <a:lstStyle/>
          <a:p>
            <a:fld id="{7616CE23-45D0-499E-BAED-540141CC8BD9}" type="slidenum">
              <a:t>3</a:t>
            </a:fld>
            <a:endParaRPr lang="en-US"/>
          </a:p>
        </p:txBody>
      </p:sp>
    </p:spTree>
    <p:extLst>
      <p:ext uri="{BB962C8B-B14F-4D97-AF65-F5344CB8AC3E}">
        <p14:creationId xmlns:p14="http://schemas.microsoft.com/office/powerpoint/2010/main" val="4225393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Triangle Inequality Theorem is not just a math concept. Its applications are vast and varied. From sports to engineering to aviation, this theorem helps us make better decisions, increase efficiency, and improve safety.</a:t>
            </a:r>
          </a:p>
        </p:txBody>
      </p:sp>
      <p:sp>
        <p:nvSpPr>
          <p:cNvPr id="4" name="Slide Number Placeholder 3"/>
          <p:cNvSpPr>
            <a:spLocks noGrp="1"/>
          </p:cNvSpPr>
          <p:nvPr>
            <p:ph type="sldNum" sz="quarter" idx="5"/>
          </p:nvPr>
        </p:nvSpPr>
        <p:spPr/>
        <p:txBody>
          <a:bodyPr/>
          <a:lstStyle/>
          <a:p>
            <a:fld id="{A9ED8A26-E9F4-4CD8-8AFE-A103B047241D}" type="slidenum">
              <a:t>4</a:t>
            </a:fld>
            <a:endParaRPr lang="en-US"/>
          </a:p>
        </p:txBody>
      </p:sp>
    </p:spTree>
    <p:extLst>
      <p:ext uri="{BB962C8B-B14F-4D97-AF65-F5344CB8AC3E}">
        <p14:creationId xmlns:p14="http://schemas.microsoft.com/office/powerpoint/2010/main" val="1927581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apply the Triangle Inequality Theorem, let's consider two examples. In Example 1, we have three segments with lengths 3 cm, 4 cm, and 6 cm. We take the first two lengths, 3 cm and 4 cm, and add them together to get 7 cm. We then compare this sum to the remaining length, 6 cm. Since 7 cm is greater than 6 cm, these three segments can form a triangle. In Example 2, we have three segments with lengths 2 cm, 7 cm, and 10 cm. Again, we take the first two lengths, 2 cm and 7 cm, and add them together to get 9 cm. We then compare this sum to the remaining length, 10 cm. Since 9 cm is less than 10 cm, these three segments cannot form a triangle.</a:t>
            </a:r>
          </a:p>
        </p:txBody>
      </p:sp>
      <p:sp>
        <p:nvSpPr>
          <p:cNvPr id="4" name="Slide Number Placeholder 3"/>
          <p:cNvSpPr>
            <a:spLocks noGrp="1"/>
          </p:cNvSpPr>
          <p:nvPr>
            <p:ph type="sldNum" sz="quarter" idx="5"/>
          </p:nvPr>
        </p:nvSpPr>
        <p:spPr/>
        <p:txBody>
          <a:bodyPr/>
          <a:lstStyle/>
          <a:p>
            <a:fld id="{A9ED8A26-E9F4-4CD8-8AFE-A103B047241D}" type="slidenum">
              <a:t>5</a:t>
            </a:fld>
            <a:endParaRPr lang="en-US"/>
          </a:p>
        </p:txBody>
      </p:sp>
    </p:spTree>
    <p:extLst>
      <p:ext uri="{BB962C8B-B14F-4D97-AF65-F5344CB8AC3E}">
        <p14:creationId xmlns:p14="http://schemas.microsoft.com/office/powerpoint/2010/main" val="3812895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try another example using the Triangle Inequality Theorem. We have three segments of lengths 4 cm, 7 cm, and 12 cm. Can we form a triangle using these segments? We take the first two segments, 4 cm and 7 cm, and add them together: 4 + 7 = 11. We then compare this sum to the remaining length of 12 cm. Is 11 greater than 12? No, it is not! Therefore, these three segments cannot form a triangle.</a:t>
            </a:r>
          </a:p>
        </p:txBody>
      </p:sp>
      <p:sp>
        <p:nvSpPr>
          <p:cNvPr id="4" name="Slide Number Placeholder 3"/>
          <p:cNvSpPr>
            <a:spLocks noGrp="1"/>
          </p:cNvSpPr>
          <p:nvPr>
            <p:ph type="sldNum" sz="quarter" idx="5"/>
          </p:nvPr>
        </p:nvSpPr>
        <p:spPr/>
        <p:txBody>
          <a:bodyPr/>
          <a:lstStyle/>
          <a:p>
            <a:fld id="{7616CE23-45D0-499E-BAED-540141CC8BD9}" type="slidenum">
              <a:t>6</a:t>
            </a:fld>
            <a:endParaRPr lang="en-US"/>
          </a:p>
        </p:txBody>
      </p:sp>
    </p:spTree>
    <p:extLst>
      <p:ext uri="{BB962C8B-B14F-4D97-AF65-F5344CB8AC3E}">
        <p14:creationId xmlns:p14="http://schemas.microsoft.com/office/powerpoint/2010/main" val="2303377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308BD-56C8-D0BF-48EB-B017361EAC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390815-EBCE-3644-5CDC-EA4B65AE3C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17F28F-B1BA-C761-6821-03E6E5E72CB2}"/>
              </a:ext>
            </a:extLst>
          </p:cNvPr>
          <p:cNvSpPr>
            <a:spLocks noGrp="1"/>
          </p:cNvSpPr>
          <p:nvPr>
            <p:ph type="body" idx="1"/>
          </p:nvPr>
        </p:nvSpPr>
        <p:spPr/>
        <p:txBody>
          <a:bodyPr/>
          <a:lstStyle/>
          <a:p>
            <a:r>
              <a:rPr lang="en-US"/>
              <a:t>Now, let's try another example using the Triangle Inequality Theorem. We have three segments of lengths 4 cm, 7 cm, and 12 cm. Can we form a triangle using these segments? We take the first two segments, 4 cm and 7 cm, and add them together: 4 + 7 = 11. We then compare this sum to the remaining length of 12 cm. Is 11 greater than 12? No, it is not! Therefore, these three segments cannot form a triangle.</a:t>
            </a:r>
          </a:p>
        </p:txBody>
      </p:sp>
      <p:sp>
        <p:nvSpPr>
          <p:cNvPr id="4" name="Slide Number Placeholder 3">
            <a:extLst>
              <a:ext uri="{FF2B5EF4-FFF2-40B4-BE49-F238E27FC236}">
                <a16:creationId xmlns:a16="http://schemas.microsoft.com/office/drawing/2014/main" id="{8CB7C699-C028-F8B8-5F87-8AA180B99585}"/>
              </a:ext>
            </a:extLst>
          </p:cNvPr>
          <p:cNvSpPr>
            <a:spLocks noGrp="1"/>
          </p:cNvSpPr>
          <p:nvPr>
            <p:ph type="sldNum" sz="quarter" idx="5"/>
          </p:nvPr>
        </p:nvSpPr>
        <p:spPr/>
        <p:txBody>
          <a:bodyPr/>
          <a:lstStyle/>
          <a:p>
            <a:fld id="{7616CE23-45D0-499E-BAED-540141CC8BD9}" type="slidenum">
              <a:t>7</a:t>
            </a:fld>
            <a:endParaRPr lang="en-US"/>
          </a:p>
        </p:txBody>
      </p:sp>
    </p:spTree>
    <p:extLst>
      <p:ext uri="{BB962C8B-B14F-4D97-AF65-F5344CB8AC3E}">
        <p14:creationId xmlns:p14="http://schemas.microsoft.com/office/powerpoint/2010/main" val="3554987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Congratulations, you now know how to use the Triangle Inequality Theorem to determine whether three segments can form a triangle or not. Remember, to apply the theorem, we take any two lengths, add them together, and compare the sum to the remaining length. If the sum is greater than the remaining length, then the three segments can form a triangle. Keep practicing, and good luck!</a:t>
            </a:r>
          </a:p>
        </p:txBody>
      </p:sp>
      <p:sp>
        <p:nvSpPr>
          <p:cNvPr id="4" name="Slide Number Placeholder 3"/>
          <p:cNvSpPr>
            <a:spLocks noGrp="1"/>
          </p:cNvSpPr>
          <p:nvPr>
            <p:ph type="sldNum" sz="quarter" idx="5"/>
          </p:nvPr>
        </p:nvSpPr>
        <p:spPr/>
        <p:txBody>
          <a:bodyPr/>
          <a:lstStyle/>
          <a:p>
            <a:fld id="{7616CE23-45D0-499E-BAED-540141CC8BD9}" type="slidenum">
              <a:t>8</a:t>
            </a:fld>
            <a:endParaRPr lang="en-US"/>
          </a:p>
        </p:txBody>
      </p:sp>
    </p:spTree>
    <p:extLst>
      <p:ext uri="{BB962C8B-B14F-4D97-AF65-F5344CB8AC3E}">
        <p14:creationId xmlns:p14="http://schemas.microsoft.com/office/powerpoint/2010/main" val="63302656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4077588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673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9883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464502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27629068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41466106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t>1/21/2024</a:t>
            </a:fld>
            <a:endParaRPr lang="en-US"/>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10569116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32637B58-87C1-446D-BDA9-B06F4BCF7782}" type="datetimeFigureOut">
              <a:rPr lang="en-US" smtClean="0"/>
              <a:t>1/21/2024</a:t>
            </a:fld>
            <a:endParaRPr lang="en-US"/>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959863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1/21/2024</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533809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583055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653671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877086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880261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476250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22901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024195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373892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94002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D28F77-B9FC-B5F5-D750-C1103893CEAD}"/>
              </a:ext>
            </a:extLst>
          </p:cNvPr>
          <p:cNvSpPr>
            <a:spLocks noGrp="1"/>
          </p:cNvSpPr>
          <p:nvPr>
            <p:ph type="body" sz="quarter" idx="13"/>
          </p:nvPr>
        </p:nvSpPr>
        <p:spPr>
          <a:xfrm>
            <a:off x="2800688" y="1273116"/>
            <a:ext cx="2297424" cy="469900"/>
          </a:xfrm>
        </p:spPr>
        <p:txBody>
          <a:bodyPr/>
          <a:lstStyle/>
          <a:p>
            <a:r>
              <a:rPr lang="en-US" dirty="0"/>
              <a:t>Unit 4 Lesson 3</a:t>
            </a:r>
          </a:p>
        </p:txBody>
      </p:sp>
      <p:sp>
        <p:nvSpPr>
          <p:cNvPr id="2" name="Title 1">
            <a:extLst>
              <a:ext uri="{FF2B5EF4-FFF2-40B4-BE49-F238E27FC236}">
                <a16:creationId xmlns:a16="http://schemas.microsoft.com/office/drawing/2014/main" id="{EE5B75C1-B6D0-471A-A724-A63196F0B535}"/>
              </a:ext>
            </a:extLst>
          </p:cNvPr>
          <p:cNvSpPr>
            <a:spLocks noGrp="1"/>
          </p:cNvSpPr>
          <p:nvPr>
            <p:ph type="ctrTitle" idx="4294967295"/>
          </p:nvPr>
        </p:nvSpPr>
        <p:spPr>
          <a:xfrm>
            <a:off x="583658" y="421434"/>
            <a:ext cx="7470843" cy="736157"/>
          </a:xfrm>
        </p:spPr>
        <p:txBody>
          <a:bodyPr>
            <a:normAutofit fontScale="90000"/>
          </a:bodyPr>
          <a:lstStyle/>
          <a:p>
            <a:r>
              <a:rPr lang="en-US" sz="4400" dirty="0">
                <a:solidFill>
                  <a:srgbClr val="FFFFFF"/>
                </a:solidFill>
              </a:rPr>
              <a:t>The Triangle Inequality Theorem</a:t>
            </a:r>
            <a:br>
              <a:rPr lang="en-US" dirty="0"/>
            </a:br>
            <a:endParaRPr lang="en-US" sz="4400" dirty="0">
              <a:solidFill>
                <a:srgbClr val="FFFFFF"/>
              </a:solidFill>
            </a:endParaRPr>
          </a:p>
        </p:txBody>
      </p:sp>
      <p:pic>
        <p:nvPicPr>
          <p:cNvPr id="5" name="Picture 4">
            <a:extLst>
              <a:ext uri="{FF2B5EF4-FFF2-40B4-BE49-F238E27FC236}">
                <a16:creationId xmlns:a16="http://schemas.microsoft.com/office/drawing/2014/main" id="{558FCAE9-06FD-FB53-1F7C-7889D68CBC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610" y="5836357"/>
            <a:ext cx="1708286" cy="600209"/>
          </a:xfrm>
          <a:prstGeom prst="rect">
            <a:avLst/>
          </a:prstGeom>
        </p:spPr>
      </p:pic>
      <p:pic>
        <p:nvPicPr>
          <p:cNvPr id="2050" name="Picture 2" descr="Lesson: Triangle Inequality | Nagwa">
            <a:extLst>
              <a:ext uri="{FF2B5EF4-FFF2-40B4-BE49-F238E27FC236}">
                <a16:creationId xmlns:a16="http://schemas.microsoft.com/office/drawing/2014/main" id="{3EBD1090-BB55-5ED6-2E02-637DD5D2707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169" y="2305029"/>
            <a:ext cx="4511038" cy="2537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157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A2AD6-629A-EA1B-D579-E06B696036CE}"/>
              </a:ext>
            </a:extLst>
          </p:cNvPr>
          <p:cNvSpPr>
            <a:spLocks noGrp="1"/>
          </p:cNvSpPr>
          <p:nvPr>
            <p:ph type="title"/>
          </p:nvPr>
        </p:nvSpPr>
        <p:spPr>
          <a:xfrm>
            <a:off x="914400" y="1065465"/>
            <a:ext cx="9344578" cy="1156448"/>
          </a:xfrm>
        </p:spPr>
        <p:txBody>
          <a:bodyPr>
            <a:normAutofit/>
          </a:bodyPr>
          <a:lstStyle/>
          <a:p>
            <a:r>
              <a:rPr lang="en-US" dirty="0"/>
              <a:t>Key Words </a:t>
            </a:r>
          </a:p>
        </p:txBody>
      </p:sp>
      <p:sp>
        <p:nvSpPr>
          <p:cNvPr id="3" name="Content Placeholder 2">
            <a:extLst>
              <a:ext uri="{FF2B5EF4-FFF2-40B4-BE49-F238E27FC236}">
                <a16:creationId xmlns:a16="http://schemas.microsoft.com/office/drawing/2014/main" id="{C957E07C-B97A-65B7-D59C-6B2C6F8DFB42}"/>
              </a:ext>
            </a:extLst>
          </p:cNvPr>
          <p:cNvSpPr>
            <a:spLocks noGrp="1"/>
          </p:cNvSpPr>
          <p:nvPr>
            <p:ph idx="1"/>
          </p:nvPr>
        </p:nvSpPr>
        <p:spPr>
          <a:xfrm>
            <a:off x="515566" y="2846525"/>
            <a:ext cx="6293796" cy="3579126"/>
          </a:xfrm>
        </p:spPr>
        <p:txBody>
          <a:bodyPr vert="horz" lIns="91440" tIns="45720" rIns="91440" bIns="45720" rtlCol="0" anchor="t">
            <a:normAutofit/>
          </a:bodyPr>
          <a:lstStyle/>
          <a:p>
            <a:r>
              <a:rPr lang="en-US" b="1" dirty="0"/>
              <a:t>Triangle</a:t>
            </a:r>
            <a:r>
              <a:rPr lang="en-US" dirty="0"/>
              <a:t>:  a three-sided polygon</a:t>
            </a:r>
          </a:p>
          <a:p>
            <a:pPr marL="0" indent="0">
              <a:buNone/>
            </a:pPr>
            <a:endParaRPr lang="en-US" dirty="0"/>
          </a:p>
          <a:p>
            <a:r>
              <a:rPr lang="en-US" b="1" dirty="0"/>
              <a:t>Theorem</a:t>
            </a:r>
            <a:r>
              <a:rPr lang="en-US" dirty="0"/>
              <a:t>:  a statement or rule proven true</a:t>
            </a:r>
          </a:p>
        </p:txBody>
      </p:sp>
      <p:pic>
        <p:nvPicPr>
          <p:cNvPr id="7" name="Graphic 6" descr="Triangle Shape">
            <a:extLst>
              <a:ext uri="{FF2B5EF4-FFF2-40B4-BE49-F238E27FC236}">
                <a16:creationId xmlns:a16="http://schemas.microsoft.com/office/drawing/2014/main" id="{51580A59-1B20-9C16-68D4-6D49C551B4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04457" y="2593075"/>
            <a:ext cx="3583888" cy="3583888"/>
          </a:xfrm>
          <a:prstGeom prst="rect">
            <a:avLst/>
          </a:prstGeom>
        </p:spPr>
      </p:pic>
    </p:spTree>
    <p:extLst>
      <p:ext uri="{BB962C8B-B14F-4D97-AF65-F5344CB8AC3E}">
        <p14:creationId xmlns:p14="http://schemas.microsoft.com/office/powerpoint/2010/main" val="2707162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92252-AEC5-5E54-CAF9-05FA9D021237}"/>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What is the Triangle Inequality Theorem?</a:t>
            </a:r>
          </a:p>
        </p:txBody>
      </p:sp>
      <p:graphicFrame>
        <p:nvGraphicFramePr>
          <p:cNvPr id="6" name="Content Placeholder 3">
            <a:extLst>
              <a:ext uri="{FF2B5EF4-FFF2-40B4-BE49-F238E27FC236}">
                <a16:creationId xmlns:a16="http://schemas.microsoft.com/office/drawing/2014/main" id="{4DE28232-D1FC-F04C-4B7F-5F4CB789A21C}"/>
              </a:ext>
            </a:extLst>
          </p:cNvPr>
          <p:cNvGraphicFramePr>
            <a:graphicFrameLocks noGrp="1"/>
          </p:cNvGraphicFramePr>
          <p:nvPr>
            <p:ph sz="half" idx="1"/>
            <p:extLst>
              <p:ext uri="{D42A27DB-BD31-4B8C-83A1-F6EECF244321}">
                <p14:modId xmlns:p14="http://schemas.microsoft.com/office/powerpoint/2010/main" val="3271793070"/>
              </p:ext>
            </p:extLst>
          </p:nvPr>
        </p:nvGraphicFramePr>
        <p:xfrm>
          <a:off x="838200" y="2024408"/>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30" name="Picture 6" descr="Triangle inequality - Wikipedia">
            <a:extLst>
              <a:ext uri="{FF2B5EF4-FFF2-40B4-BE49-F238E27FC236}">
                <a16:creationId xmlns:a16="http://schemas.microsoft.com/office/drawing/2014/main" id="{495B99AE-369E-E82B-41DE-45CD5B4DA2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77938" y="2811713"/>
            <a:ext cx="4934949" cy="2122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48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3FC48B5-6B9D-BF96-A064-B98236895092}"/>
              </a:ext>
            </a:extLst>
          </p:cNvPr>
          <p:cNvSpPr>
            <a:spLocks noGrp="1"/>
          </p:cNvSpPr>
          <p:nvPr>
            <p:ph sz="half" idx="1"/>
          </p:nvPr>
        </p:nvSpPr>
        <p:spPr>
          <a:xfrm>
            <a:off x="672830" y="2035190"/>
            <a:ext cx="5181600" cy="4351338"/>
          </a:xfrm>
        </p:spPr>
        <p:txBody>
          <a:bodyPr vert="horz" lIns="91440" tIns="45720" rIns="91440" bIns="45720" rtlCol="0">
            <a:normAutofit/>
          </a:bodyPr>
          <a:lstStyle/>
          <a:p>
            <a:pPr marL="457200" indent="-457200">
              <a:buFont typeface="Wingdings" panose="020B0604020202020204" pitchFamily="34" charset="0"/>
              <a:buChar char="v"/>
            </a:pPr>
            <a:r>
              <a:rPr lang="en-US" dirty="0"/>
              <a:t>It helps engineers design stronger bridges and buildings.</a:t>
            </a:r>
          </a:p>
          <a:p>
            <a:pPr marL="457200" indent="-457200">
              <a:buFont typeface="Wingdings" panose="020B0604020202020204" pitchFamily="34" charset="0"/>
              <a:buChar char="v"/>
            </a:pPr>
            <a:r>
              <a:rPr lang="en-US" dirty="0"/>
              <a:t>It helps pilots fly planes safely by ensuring that the right amount of fuel is used.</a:t>
            </a:r>
          </a:p>
          <a:p>
            <a:pPr marL="457200" indent="-457200">
              <a:buFont typeface="Wingdings" panose="020B0604020202020204" pitchFamily="34" charset="0"/>
              <a:buChar char="v"/>
            </a:pPr>
            <a:r>
              <a:rPr lang="en-US" dirty="0"/>
              <a:t>In sports like basketball, it helps players determine the shortest distance between two points on the court.</a:t>
            </a:r>
          </a:p>
        </p:txBody>
      </p:sp>
      <p:sp>
        <p:nvSpPr>
          <p:cNvPr id="2" name="Title 1">
            <a:extLst>
              <a:ext uri="{FF2B5EF4-FFF2-40B4-BE49-F238E27FC236}">
                <a16:creationId xmlns:a16="http://schemas.microsoft.com/office/drawing/2014/main" id="{7F78345B-D0E1-BA62-B72D-093B7DA2387E}"/>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sz="3100"/>
              <a:t>Real World Examples of the Triangle Inequality Theorem</a:t>
            </a:r>
          </a:p>
        </p:txBody>
      </p:sp>
      <p:pic>
        <p:nvPicPr>
          <p:cNvPr id="5" name="Content Placeholder 4" descr="Metal bridge and structures">
            <a:extLst>
              <a:ext uri="{FF2B5EF4-FFF2-40B4-BE49-F238E27FC236}">
                <a16:creationId xmlns:a16="http://schemas.microsoft.com/office/drawing/2014/main" id="{48377955-18D3-51B3-CE45-4029C13B61C0}"/>
              </a:ext>
            </a:extLst>
          </p:cNvPr>
          <p:cNvPicPr>
            <a:picLocks noGrp="1" noChangeAspect="1"/>
          </p:cNvPicPr>
          <p:nvPr>
            <p:ph sz="half" idx="13"/>
          </p:nvPr>
        </p:nvPicPr>
        <p:blipFill rotWithShape="1">
          <a:blip r:embed="rId3"/>
          <a:srcRect l="12196" r="8317" b="-1"/>
          <a:stretch/>
        </p:blipFill>
        <p:spPr>
          <a:xfrm>
            <a:off x="6172202" y="2024408"/>
            <a:ext cx="5181600" cy="4351338"/>
          </a:xfrm>
          <a:prstGeom prst="rect">
            <a:avLst/>
          </a:prstGeom>
          <a:noFill/>
        </p:spPr>
      </p:pic>
    </p:spTree>
    <p:extLst>
      <p:ext uri="{BB962C8B-B14F-4D97-AF65-F5344CB8AC3E}">
        <p14:creationId xmlns:p14="http://schemas.microsoft.com/office/powerpoint/2010/main" val="3288292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30AFCA0-4CFE-61C2-4A12-F1150D024DE5}"/>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a:t>To apply the Triangle Inequality Theorem, take any two lengths and add them together.</a:t>
            </a:r>
          </a:p>
          <a:p>
            <a:r>
              <a:rPr lang="en-US"/>
              <a:t>Compare the sum to the remaining length.</a:t>
            </a:r>
          </a:p>
          <a:p>
            <a:r>
              <a:rPr lang="en-US"/>
              <a:t>If the sum is greater than the remaining length, then the three segments can form a triangle.</a:t>
            </a:r>
          </a:p>
        </p:txBody>
      </p:sp>
      <p:sp>
        <p:nvSpPr>
          <p:cNvPr id="2" name="Title 1">
            <a:extLst>
              <a:ext uri="{FF2B5EF4-FFF2-40B4-BE49-F238E27FC236}">
                <a16:creationId xmlns:a16="http://schemas.microsoft.com/office/drawing/2014/main" id="{6BF24AAB-B520-6785-6543-B701AF1596F2}"/>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Applying the Triangle Inequality Theorem</a:t>
            </a:r>
          </a:p>
        </p:txBody>
      </p:sp>
      <p:pic>
        <p:nvPicPr>
          <p:cNvPr id="8" name="Picture 6" descr="Triangle inequality - Wikipedia">
            <a:extLst>
              <a:ext uri="{FF2B5EF4-FFF2-40B4-BE49-F238E27FC236}">
                <a16:creationId xmlns:a16="http://schemas.microsoft.com/office/drawing/2014/main" id="{B1F1BEB9-ADFE-ACEB-43C8-A9CA2EDF8855}"/>
              </a:ext>
            </a:extLst>
          </p:cNvPr>
          <p:cNvPicPr>
            <a:picLocks noGrp="1" noChangeAspect="1" noChangeArrowheads="1"/>
          </p:cNvPicPr>
          <p:nvPr>
            <p:ph sz="half" idx="13"/>
          </p:nvPr>
        </p:nvPicPr>
        <p:blipFill>
          <a:blip r:embed="rId3">
            <a:extLst>
              <a:ext uri="{28A0092B-C50C-407E-A947-70E740481C1C}">
                <a14:useLocalDpi xmlns:a14="http://schemas.microsoft.com/office/drawing/2010/main" val="0"/>
              </a:ext>
            </a:extLst>
          </a:blip>
          <a:srcRect/>
          <a:stretch>
            <a:fillRect/>
          </a:stretch>
        </p:blipFill>
        <p:spPr bwMode="auto">
          <a:xfrm>
            <a:off x="6475811" y="2296071"/>
            <a:ext cx="5269435" cy="2265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707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0759F-E480-0DB4-D890-41DCCB1A5587}"/>
              </a:ext>
            </a:extLst>
          </p:cNvPr>
          <p:cNvSpPr>
            <a:spLocks noGrp="1"/>
          </p:cNvSpPr>
          <p:nvPr>
            <p:ph type="title"/>
          </p:nvPr>
        </p:nvSpPr>
        <p:spPr/>
        <p:txBody>
          <a:bodyPr vert="horz" lIns="91440" tIns="45720" rIns="91440" bIns="45720" rtlCol="0" anchor="ctr">
            <a:normAutofit fontScale="90000"/>
          </a:bodyPr>
          <a:lstStyle/>
          <a:p>
            <a:pPr>
              <a:lnSpc>
                <a:spcPct val="100000"/>
              </a:lnSpc>
            </a:pPr>
            <a:r>
              <a:rPr lang="en-US" dirty="0"/>
              <a:t>Example 1</a:t>
            </a:r>
          </a:p>
        </p:txBody>
      </p:sp>
      <p:pic>
        <p:nvPicPr>
          <p:cNvPr id="5" name="Content Placeholder 4" descr="Asian beautiful girls who play and blow bubbles happily in the sun">
            <a:extLst>
              <a:ext uri="{FF2B5EF4-FFF2-40B4-BE49-F238E27FC236}">
                <a16:creationId xmlns:a16="http://schemas.microsoft.com/office/drawing/2014/main" id="{51502283-CDD9-C86E-969A-61CC1479AFE0}"/>
              </a:ext>
            </a:extLst>
          </p:cNvPr>
          <p:cNvPicPr>
            <a:picLocks noGrp="1" noChangeAspect="1"/>
          </p:cNvPicPr>
          <p:nvPr>
            <p:ph idx="1"/>
          </p:nvPr>
        </p:nvPicPr>
        <p:blipFill rotWithShape="1">
          <a:blip r:embed="rId3"/>
          <a:stretch/>
        </p:blipFill>
        <p:spPr>
          <a:xfrm>
            <a:off x="7841650" y="1247132"/>
            <a:ext cx="3062380" cy="4593571"/>
          </a:xfrm>
          <a:prstGeom prst="rect">
            <a:avLst/>
          </a:prstGeom>
        </p:spPr>
      </p:pic>
      <p:sp>
        <p:nvSpPr>
          <p:cNvPr id="4" name="Content Placeholder 3">
            <a:extLst>
              <a:ext uri="{FF2B5EF4-FFF2-40B4-BE49-F238E27FC236}">
                <a16:creationId xmlns:a16="http://schemas.microsoft.com/office/drawing/2014/main" id="{646EFD12-B716-5942-FD4A-23C3B75851A2}"/>
              </a:ext>
            </a:extLst>
          </p:cNvPr>
          <p:cNvSpPr>
            <a:spLocks noGrp="1"/>
          </p:cNvSpPr>
          <p:nvPr>
            <p:ph sz="half" idx="4294967295"/>
          </p:nvPr>
        </p:nvSpPr>
        <p:spPr>
          <a:xfrm>
            <a:off x="0" y="2162175"/>
            <a:ext cx="6289675" cy="1501775"/>
          </a:xfrm>
        </p:spPr>
        <p:txBody>
          <a:bodyPr vert="horz" lIns="91440" tIns="45720" rIns="91440" bIns="45720" rtlCol="0" anchor="t">
            <a:normAutofit fontScale="70000" lnSpcReduction="20000"/>
          </a:bodyPr>
          <a:lstStyle/>
          <a:p>
            <a:r>
              <a:rPr lang="en-US" dirty="0"/>
              <a:t>Let's try an example using lengths of 4 cm, 7 cm, and 12 cm.</a:t>
            </a:r>
          </a:p>
          <a:p>
            <a:pPr marL="0" indent="0">
              <a:buNone/>
            </a:pPr>
            <a:endParaRPr lang="en-US" dirty="0"/>
          </a:p>
          <a:p>
            <a:r>
              <a:rPr lang="en-US" dirty="0"/>
              <a:t>Can these three segments form a triangle?  How do you know your answer is correct?</a:t>
            </a:r>
          </a:p>
        </p:txBody>
      </p:sp>
      <p:sp>
        <p:nvSpPr>
          <p:cNvPr id="3" name="Isosceles Triangle 2">
            <a:extLst>
              <a:ext uri="{FF2B5EF4-FFF2-40B4-BE49-F238E27FC236}">
                <a16:creationId xmlns:a16="http://schemas.microsoft.com/office/drawing/2014/main" id="{4622DE99-F766-581C-F0DA-009AB652E778}"/>
              </a:ext>
            </a:extLst>
          </p:cNvPr>
          <p:cNvSpPr/>
          <p:nvPr/>
        </p:nvSpPr>
        <p:spPr>
          <a:xfrm>
            <a:off x="3979421" y="3840664"/>
            <a:ext cx="2558955" cy="2388358"/>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5796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24BF0-C733-E815-B3DE-C89A5BD18A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87FF50-792A-98BE-D02F-0AAA66AB3ECD}"/>
              </a:ext>
            </a:extLst>
          </p:cNvPr>
          <p:cNvSpPr>
            <a:spLocks noGrp="1"/>
          </p:cNvSpPr>
          <p:nvPr>
            <p:ph type="title"/>
          </p:nvPr>
        </p:nvSpPr>
        <p:spPr/>
        <p:txBody>
          <a:bodyPr vert="horz" lIns="91440" tIns="45720" rIns="91440" bIns="45720" rtlCol="0" anchor="ctr">
            <a:normAutofit fontScale="90000"/>
          </a:bodyPr>
          <a:lstStyle/>
          <a:p>
            <a:pPr>
              <a:lnSpc>
                <a:spcPct val="100000"/>
              </a:lnSpc>
            </a:pPr>
            <a:r>
              <a:rPr lang="en-US" dirty="0"/>
              <a:t>Example 2</a:t>
            </a:r>
          </a:p>
        </p:txBody>
      </p:sp>
      <p:pic>
        <p:nvPicPr>
          <p:cNvPr id="5" name="Content Placeholder 4" descr="Asian beautiful girls who play and blow bubbles happily in the sun">
            <a:extLst>
              <a:ext uri="{FF2B5EF4-FFF2-40B4-BE49-F238E27FC236}">
                <a16:creationId xmlns:a16="http://schemas.microsoft.com/office/drawing/2014/main" id="{EBCC7D4D-7452-8F58-8C87-1872A126018F}"/>
              </a:ext>
            </a:extLst>
          </p:cNvPr>
          <p:cNvPicPr>
            <a:picLocks noGrp="1" noChangeAspect="1"/>
          </p:cNvPicPr>
          <p:nvPr>
            <p:ph idx="1"/>
          </p:nvPr>
        </p:nvPicPr>
        <p:blipFill rotWithShape="1">
          <a:blip r:embed="rId3"/>
          <a:stretch/>
        </p:blipFill>
        <p:spPr>
          <a:xfrm>
            <a:off x="8115623" y="1002129"/>
            <a:ext cx="3096663" cy="4644996"/>
          </a:xfrm>
          <a:prstGeom prst="rect">
            <a:avLst/>
          </a:prstGeom>
        </p:spPr>
      </p:pic>
      <p:sp>
        <p:nvSpPr>
          <p:cNvPr id="4" name="Content Placeholder 3">
            <a:extLst>
              <a:ext uri="{FF2B5EF4-FFF2-40B4-BE49-F238E27FC236}">
                <a16:creationId xmlns:a16="http://schemas.microsoft.com/office/drawing/2014/main" id="{E5877F6C-7585-191F-A8F3-B3FA2EB2A933}"/>
              </a:ext>
            </a:extLst>
          </p:cNvPr>
          <p:cNvSpPr>
            <a:spLocks noGrp="1"/>
          </p:cNvSpPr>
          <p:nvPr>
            <p:ph sz="half" idx="4294967295"/>
          </p:nvPr>
        </p:nvSpPr>
        <p:spPr>
          <a:xfrm>
            <a:off x="0" y="2162175"/>
            <a:ext cx="6289675" cy="1796982"/>
          </a:xfrm>
        </p:spPr>
        <p:txBody>
          <a:bodyPr vert="horz" lIns="91440" tIns="45720" rIns="91440" bIns="45720" rtlCol="0" anchor="t">
            <a:normAutofit/>
          </a:bodyPr>
          <a:lstStyle/>
          <a:p>
            <a:r>
              <a:rPr lang="en-US" sz="2000" dirty="0"/>
              <a:t>Let's try another example using lengths of 4 cm, 2 cm, and 15 cm.</a:t>
            </a:r>
          </a:p>
          <a:p>
            <a:r>
              <a:rPr lang="en-US" sz="2000" dirty="0"/>
              <a:t>Can these three segments form a triangle?  </a:t>
            </a:r>
            <a:r>
              <a:rPr lang="en-US" sz="2000" dirty="0">
                <a:ea typeface="+mn-lt"/>
                <a:cs typeface="+mn-lt"/>
              </a:rPr>
              <a:t>How do you know your answer is correct?</a:t>
            </a:r>
          </a:p>
          <a:p>
            <a:endParaRPr lang="en-US" sz="2000" dirty="0"/>
          </a:p>
        </p:txBody>
      </p:sp>
      <p:sp>
        <p:nvSpPr>
          <p:cNvPr id="6" name="Isosceles Triangle 5">
            <a:extLst>
              <a:ext uri="{FF2B5EF4-FFF2-40B4-BE49-F238E27FC236}">
                <a16:creationId xmlns:a16="http://schemas.microsoft.com/office/drawing/2014/main" id="{C9F47503-A768-DEB9-6F95-B385F789C1EC}"/>
              </a:ext>
            </a:extLst>
          </p:cNvPr>
          <p:cNvSpPr/>
          <p:nvPr/>
        </p:nvSpPr>
        <p:spPr>
          <a:xfrm>
            <a:off x="4121381" y="4169569"/>
            <a:ext cx="2558955" cy="2388358"/>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9377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9600A-B6A6-4646-3AD8-315D37AB9DE2}"/>
              </a:ext>
            </a:extLst>
          </p:cNvPr>
          <p:cNvSpPr>
            <a:spLocks noGrp="1"/>
          </p:cNvSpPr>
          <p:nvPr>
            <p:ph type="title"/>
          </p:nvPr>
        </p:nvSpPr>
        <p:spPr>
          <a:xfrm>
            <a:off x="1047344" y="1035996"/>
            <a:ext cx="3346824" cy="763621"/>
          </a:xfrm>
        </p:spPr>
        <p:txBody>
          <a:bodyPr anchor="t">
            <a:normAutofit/>
          </a:bodyPr>
          <a:lstStyle/>
          <a:p>
            <a:r>
              <a:rPr lang="en-US" dirty="0"/>
              <a:t>Recap</a:t>
            </a:r>
          </a:p>
        </p:txBody>
      </p:sp>
      <p:graphicFrame>
        <p:nvGraphicFramePr>
          <p:cNvPr id="5" name="Content Placeholder 2">
            <a:extLst>
              <a:ext uri="{FF2B5EF4-FFF2-40B4-BE49-F238E27FC236}">
                <a16:creationId xmlns:a16="http://schemas.microsoft.com/office/drawing/2014/main" id="{4FE9C13F-3256-9B40-D777-BF5150BCEACE}"/>
              </a:ext>
            </a:extLst>
          </p:cNvPr>
          <p:cNvGraphicFramePr>
            <a:graphicFrameLocks noGrp="1"/>
          </p:cNvGraphicFramePr>
          <p:nvPr>
            <p:ph idx="1"/>
            <p:extLst>
              <p:ext uri="{D42A27DB-BD31-4B8C-83A1-F6EECF244321}">
                <p14:modId xmlns:p14="http://schemas.microsoft.com/office/powerpoint/2010/main" val="2009004679"/>
              </p:ext>
            </p:extLst>
          </p:nvPr>
        </p:nvGraphicFramePr>
        <p:xfrm>
          <a:off x="4953000" y="685801"/>
          <a:ext cx="66294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AB9C3B2C-CC2F-6A66-A110-C1866445BC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4530" y="6172201"/>
            <a:ext cx="1508355" cy="529962"/>
          </a:xfrm>
          <a:prstGeom prst="rect">
            <a:avLst/>
          </a:prstGeom>
        </p:spPr>
      </p:pic>
    </p:spTree>
    <p:extLst>
      <p:ext uri="{BB962C8B-B14F-4D97-AF65-F5344CB8AC3E}">
        <p14:creationId xmlns:p14="http://schemas.microsoft.com/office/powerpoint/2010/main" val="439400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theme/theme1.xml><?xml version="1.0" encoding="utf-8"?>
<a:theme xmlns:a="http://schemas.openxmlformats.org/drawingml/2006/main" name="Pearson Theme">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arson Theme" id="{C9080996-AA16-4B68-A987-23A4610E507D}" vid="{6DAE7AAB-0EE7-488B-BCFF-767A9DD5AB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SharedWithUsers xmlns="bcd61488-c322-43d0-89b6-881a41f9ed06">
      <UserInfo>
        <DisplayName>Ashley Seeley</DisplayName>
        <AccountId>762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8" ma:contentTypeDescription="Create a new document." ma:contentTypeScope="" ma:versionID="ba25de75f5e2d66382cf6327b7200477">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3e20a721a71c1ac7897d10d9a9355766"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D9493C9-B741-4335-BB1A-F8AFAD0E55C2}">
  <ds:schemaRefs>
    <ds:schemaRef ds:uri="http://schemas.microsoft.com/sharepoint/v3/contenttype/forms"/>
  </ds:schemaRefs>
</ds:datastoreItem>
</file>

<file path=customXml/itemProps2.xml><?xml version="1.0" encoding="utf-8"?>
<ds:datastoreItem xmlns:ds="http://schemas.openxmlformats.org/officeDocument/2006/customXml" ds:itemID="{D2CDC0D8-01D0-40E9-B813-E7C329C06973}">
  <ds:schemaRefs>
    <ds:schemaRef ds:uri="http://schemas.microsoft.com/office/2006/metadata/properties"/>
    <ds:schemaRef ds:uri="http://schemas.microsoft.com/office/infopath/2007/PartnerControls"/>
    <ds:schemaRef ds:uri="bcd61488-c322-43d0-89b6-881a41f9ed06"/>
    <ds:schemaRef ds:uri="1d252d0b-cd19-4c95-9ea0-58e2e745ab15"/>
  </ds:schemaRefs>
</ds:datastoreItem>
</file>

<file path=customXml/itemProps3.xml><?xml version="1.0" encoding="utf-8"?>
<ds:datastoreItem xmlns:ds="http://schemas.openxmlformats.org/officeDocument/2006/customXml" ds:itemID="{49B0844B-340C-490B-A843-DC9898E5FB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Pearson Theme</Template>
  <TotalTime>13</TotalTime>
  <Words>915</Words>
  <Application>Microsoft Office PowerPoint</Application>
  <PresentationFormat>Widescreen</PresentationFormat>
  <Paragraphs>42</Paragraphs>
  <Slides>9</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Calibri Light</vt:lpstr>
      <vt:lpstr>Open Sans Light</vt:lpstr>
      <vt:lpstr>Open Sans Semibold</vt:lpstr>
      <vt:lpstr>Wingdings</vt:lpstr>
      <vt:lpstr>Pearson Theme</vt:lpstr>
      <vt:lpstr>The Triangle Inequality Theorem </vt:lpstr>
      <vt:lpstr>Key Words </vt:lpstr>
      <vt:lpstr>What is the Triangle Inequality Theorem?</vt:lpstr>
      <vt:lpstr>Real World Examples of the Triangle Inequality Theorem</vt:lpstr>
      <vt:lpstr>Applying the Triangle Inequality Theorem</vt:lpstr>
      <vt:lpstr>Example 1</vt:lpstr>
      <vt:lpstr>Example 2</vt:lpstr>
      <vt:lpstr>Recap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Murray</dc:creator>
  <cp:lastModifiedBy>Rachel Murray</cp:lastModifiedBy>
  <cp:revision>73</cp:revision>
  <dcterms:created xsi:type="dcterms:W3CDTF">2023-12-14T15:56:54Z</dcterms:created>
  <dcterms:modified xsi:type="dcterms:W3CDTF">2024-01-21T21:08:25Z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