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sldIdLst>
    <p:sldId id="256" r:id="rId5"/>
    <p:sldId id="257" r:id="rId6"/>
    <p:sldId id="258" r:id="rId7"/>
    <p:sldId id="260" r:id="rId8"/>
    <p:sldId id="259" r:id="rId9"/>
    <p:sldId id="262" r:id="rId10"/>
    <p:sldId id="263" r:id="rId11"/>
    <p:sldId id="264" r:id="rId12"/>
    <p:sldId id="266" r:id="rId13"/>
    <p:sldId id="265" r:id="rId14"/>
    <p:sldId id="261" r:id="rId15"/>
    <p:sldId id="30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12D7D-22DB-8C72-88A0-F054EB09E112}" v="57" dt="2024-01-18T16:59:42.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F7E868-D18D-420B-858F-84371E63623D}"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9BBAE133-31AA-482E-BD22-63B9A109C5FD}">
      <dgm:prSet/>
      <dgm:spPr/>
      <dgm:t>
        <a:bodyPr/>
        <a:lstStyle/>
        <a:p>
          <a:pPr>
            <a:defRPr cap="all"/>
          </a:pPr>
          <a:r>
            <a:rPr lang="en-US"/>
            <a:t>A rectangle is a four-sided polygon with all angles measuring 90 degrees.</a:t>
          </a:r>
        </a:p>
      </dgm:t>
    </dgm:pt>
    <dgm:pt modelId="{58318698-E9AB-4B22-AC46-41C64C3C6D54}" type="parTrans" cxnId="{D59460D3-013F-46C6-82ED-E13CEEBA96EC}">
      <dgm:prSet/>
      <dgm:spPr/>
      <dgm:t>
        <a:bodyPr/>
        <a:lstStyle/>
        <a:p>
          <a:endParaRPr lang="en-US"/>
        </a:p>
      </dgm:t>
    </dgm:pt>
    <dgm:pt modelId="{C7249AE6-B5D2-4F20-9ECB-7A3A40CF6AFB}" type="sibTrans" cxnId="{D59460D3-013F-46C6-82ED-E13CEEBA96EC}">
      <dgm:prSet/>
      <dgm:spPr/>
      <dgm:t>
        <a:bodyPr/>
        <a:lstStyle/>
        <a:p>
          <a:endParaRPr lang="en-US"/>
        </a:p>
      </dgm:t>
    </dgm:pt>
    <dgm:pt modelId="{7D355BCB-76C8-46DA-B3B9-59F2F8AA78A2}">
      <dgm:prSet/>
      <dgm:spPr/>
      <dgm:t>
        <a:bodyPr/>
        <a:lstStyle/>
        <a:p>
          <a:pPr>
            <a:defRPr cap="all"/>
          </a:pPr>
          <a:r>
            <a:rPr lang="en-US"/>
            <a:t>A rectangle can be used to compose other polygons.</a:t>
          </a:r>
        </a:p>
      </dgm:t>
    </dgm:pt>
    <dgm:pt modelId="{D08896FC-1F60-4A7C-AB12-1248D10387EE}" type="parTrans" cxnId="{E1A45A3B-32B3-40B0-8E3B-A56A4332DA93}">
      <dgm:prSet/>
      <dgm:spPr/>
      <dgm:t>
        <a:bodyPr/>
        <a:lstStyle/>
        <a:p>
          <a:endParaRPr lang="en-US"/>
        </a:p>
      </dgm:t>
    </dgm:pt>
    <dgm:pt modelId="{AFC63C4C-7DC3-4F74-9E00-B6D3FFC629A0}" type="sibTrans" cxnId="{E1A45A3B-32B3-40B0-8E3B-A56A4332DA93}">
      <dgm:prSet/>
      <dgm:spPr/>
      <dgm:t>
        <a:bodyPr/>
        <a:lstStyle/>
        <a:p>
          <a:endParaRPr lang="en-US"/>
        </a:p>
      </dgm:t>
    </dgm:pt>
    <dgm:pt modelId="{B2CF8B06-650E-466A-9C33-37A1C54301B3}">
      <dgm:prSet/>
      <dgm:spPr/>
      <dgm:t>
        <a:bodyPr/>
        <a:lstStyle/>
        <a:p>
          <a:pPr>
            <a:defRPr cap="all"/>
          </a:pPr>
          <a:r>
            <a:rPr lang="en-US"/>
            <a:t>To find the area of a polygon, we can break it into smaller rectangles and add their areas together.</a:t>
          </a:r>
        </a:p>
      </dgm:t>
    </dgm:pt>
    <dgm:pt modelId="{A99DDBAF-67F2-4BCE-AEA0-F8B4096F3839}" type="parTrans" cxnId="{EE409A69-3280-4A9F-958B-C5509829AFB4}">
      <dgm:prSet/>
      <dgm:spPr/>
      <dgm:t>
        <a:bodyPr/>
        <a:lstStyle/>
        <a:p>
          <a:endParaRPr lang="en-US"/>
        </a:p>
      </dgm:t>
    </dgm:pt>
    <dgm:pt modelId="{987DBB5A-CA73-432A-88C3-A00B67021550}" type="sibTrans" cxnId="{EE409A69-3280-4A9F-958B-C5509829AFB4}">
      <dgm:prSet/>
      <dgm:spPr/>
      <dgm:t>
        <a:bodyPr/>
        <a:lstStyle/>
        <a:p>
          <a:endParaRPr lang="en-US"/>
        </a:p>
      </dgm:t>
    </dgm:pt>
    <dgm:pt modelId="{F470D062-725B-435D-87C5-B5D2C486ED3C}" type="pres">
      <dgm:prSet presAssocID="{5DF7E868-D18D-420B-858F-84371E63623D}" presName="root" presStyleCnt="0">
        <dgm:presLayoutVars>
          <dgm:dir/>
          <dgm:resizeHandles val="exact"/>
        </dgm:presLayoutVars>
      </dgm:prSet>
      <dgm:spPr/>
    </dgm:pt>
    <dgm:pt modelId="{524633E9-DDF8-40C1-9089-131746E3B71D}" type="pres">
      <dgm:prSet presAssocID="{9BBAE133-31AA-482E-BD22-63B9A109C5FD}" presName="compNode" presStyleCnt="0"/>
      <dgm:spPr/>
    </dgm:pt>
    <dgm:pt modelId="{8DAC44A2-2DB5-4D55-B19E-7A878AA40D21}" type="pres">
      <dgm:prSet presAssocID="{9BBAE133-31AA-482E-BD22-63B9A109C5FD}" presName="iconBgRect" presStyleLbl="bgShp" presStyleIdx="0" presStyleCnt="3"/>
      <dgm:spPr/>
    </dgm:pt>
    <dgm:pt modelId="{3655F6DD-9CF7-4D7F-B517-8A562EDB7FF7}" type="pres">
      <dgm:prSet presAssocID="{9BBAE133-31AA-482E-BD22-63B9A109C5F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uler"/>
        </a:ext>
      </dgm:extLst>
    </dgm:pt>
    <dgm:pt modelId="{3EE45404-2BA9-479C-A98E-9485EAA101F3}" type="pres">
      <dgm:prSet presAssocID="{9BBAE133-31AA-482E-BD22-63B9A109C5FD}" presName="spaceRect" presStyleCnt="0"/>
      <dgm:spPr/>
    </dgm:pt>
    <dgm:pt modelId="{F347C2D4-D28E-452D-85EF-E307E5E2FC67}" type="pres">
      <dgm:prSet presAssocID="{9BBAE133-31AA-482E-BD22-63B9A109C5FD}" presName="textRect" presStyleLbl="revTx" presStyleIdx="0" presStyleCnt="3">
        <dgm:presLayoutVars>
          <dgm:chMax val="1"/>
          <dgm:chPref val="1"/>
        </dgm:presLayoutVars>
      </dgm:prSet>
      <dgm:spPr/>
    </dgm:pt>
    <dgm:pt modelId="{76CC1E60-E513-4042-B473-CC7D02E2FE58}" type="pres">
      <dgm:prSet presAssocID="{C7249AE6-B5D2-4F20-9ECB-7A3A40CF6AFB}" presName="sibTrans" presStyleCnt="0"/>
      <dgm:spPr/>
    </dgm:pt>
    <dgm:pt modelId="{8EF4C54D-C987-4A48-A509-70972D6E16C4}" type="pres">
      <dgm:prSet presAssocID="{7D355BCB-76C8-46DA-B3B9-59F2F8AA78A2}" presName="compNode" presStyleCnt="0"/>
      <dgm:spPr/>
    </dgm:pt>
    <dgm:pt modelId="{8D59FA74-AC43-4263-8173-095F943A8BF7}" type="pres">
      <dgm:prSet presAssocID="{7D355BCB-76C8-46DA-B3B9-59F2F8AA78A2}" presName="iconBgRect" presStyleLbl="bgShp" presStyleIdx="1" presStyleCnt="3"/>
      <dgm:spPr/>
    </dgm:pt>
    <dgm:pt modelId="{EB5040C3-5830-4CDF-88AA-0D2467C9CC40}" type="pres">
      <dgm:prSet presAssocID="{7D355BCB-76C8-46DA-B3B9-59F2F8AA78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4FE48693-9B1B-478D-89A9-3B77D27E7CBE}" type="pres">
      <dgm:prSet presAssocID="{7D355BCB-76C8-46DA-B3B9-59F2F8AA78A2}" presName="spaceRect" presStyleCnt="0"/>
      <dgm:spPr/>
    </dgm:pt>
    <dgm:pt modelId="{C07E4837-B682-4665-B2ED-111BC512A339}" type="pres">
      <dgm:prSet presAssocID="{7D355BCB-76C8-46DA-B3B9-59F2F8AA78A2}" presName="textRect" presStyleLbl="revTx" presStyleIdx="1" presStyleCnt="3">
        <dgm:presLayoutVars>
          <dgm:chMax val="1"/>
          <dgm:chPref val="1"/>
        </dgm:presLayoutVars>
      </dgm:prSet>
      <dgm:spPr/>
    </dgm:pt>
    <dgm:pt modelId="{4EA9793B-A838-422D-BEBB-C9285AA1A2EF}" type="pres">
      <dgm:prSet presAssocID="{AFC63C4C-7DC3-4F74-9E00-B6D3FFC629A0}" presName="sibTrans" presStyleCnt="0"/>
      <dgm:spPr/>
    </dgm:pt>
    <dgm:pt modelId="{4CC80E6C-E3B5-4C24-ADFF-6FB7915B547D}" type="pres">
      <dgm:prSet presAssocID="{B2CF8B06-650E-466A-9C33-37A1C54301B3}" presName="compNode" presStyleCnt="0"/>
      <dgm:spPr/>
    </dgm:pt>
    <dgm:pt modelId="{B1D7CB60-167A-40C7-A3DD-AE1A5AB3AA8A}" type="pres">
      <dgm:prSet presAssocID="{B2CF8B06-650E-466A-9C33-37A1C54301B3}" presName="iconBgRect" presStyleLbl="bgShp" presStyleIdx="2" presStyleCnt="3"/>
      <dgm:spPr/>
    </dgm:pt>
    <dgm:pt modelId="{6D4C75A8-1434-4DD3-9C2A-B1E44B845F1A}" type="pres">
      <dgm:prSet presAssocID="{B2CF8B06-650E-466A-9C33-37A1C54301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wing Compass"/>
        </a:ext>
      </dgm:extLst>
    </dgm:pt>
    <dgm:pt modelId="{B40B8D70-4083-4D8B-832E-A14160637683}" type="pres">
      <dgm:prSet presAssocID="{B2CF8B06-650E-466A-9C33-37A1C54301B3}" presName="spaceRect" presStyleCnt="0"/>
      <dgm:spPr/>
    </dgm:pt>
    <dgm:pt modelId="{3AFC739C-0287-47E0-906F-114180F84F2E}" type="pres">
      <dgm:prSet presAssocID="{B2CF8B06-650E-466A-9C33-37A1C54301B3}" presName="textRect" presStyleLbl="revTx" presStyleIdx="2" presStyleCnt="3">
        <dgm:presLayoutVars>
          <dgm:chMax val="1"/>
          <dgm:chPref val="1"/>
        </dgm:presLayoutVars>
      </dgm:prSet>
      <dgm:spPr/>
    </dgm:pt>
  </dgm:ptLst>
  <dgm:cxnLst>
    <dgm:cxn modelId="{E1A45A3B-32B3-40B0-8E3B-A56A4332DA93}" srcId="{5DF7E868-D18D-420B-858F-84371E63623D}" destId="{7D355BCB-76C8-46DA-B3B9-59F2F8AA78A2}" srcOrd="1" destOrd="0" parTransId="{D08896FC-1F60-4A7C-AB12-1248D10387EE}" sibTransId="{AFC63C4C-7DC3-4F74-9E00-B6D3FFC629A0}"/>
    <dgm:cxn modelId="{E24FEA3D-D819-47AE-8935-2BDC059AF70F}" type="presOf" srcId="{7D355BCB-76C8-46DA-B3B9-59F2F8AA78A2}" destId="{C07E4837-B682-4665-B2ED-111BC512A339}" srcOrd="0" destOrd="0" presId="urn:microsoft.com/office/officeart/2018/5/layout/IconCircleLabelList"/>
    <dgm:cxn modelId="{EE409A69-3280-4A9F-958B-C5509829AFB4}" srcId="{5DF7E868-D18D-420B-858F-84371E63623D}" destId="{B2CF8B06-650E-466A-9C33-37A1C54301B3}" srcOrd="2" destOrd="0" parTransId="{A99DDBAF-67F2-4BCE-AEA0-F8B4096F3839}" sibTransId="{987DBB5A-CA73-432A-88C3-A00B67021550}"/>
    <dgm:cxn modelId="{8A5E39BC-9C46-424F-9367-1817A7D325F9}" type="presOf" srcId="{B2CF8B06-650E-466A-9C33-37A1C54301B3}" destId="{3AFC739C-0287-47E0-906F-114180F84F2E}" srcOrd="0" destOrd="0" presId="urn:microsoft.com/office/officeart/2018/5/layout/IconCircleLabelList"/>
    <dgm:cxn modelId="{D59460D3-013F-46C6-82ED-E13CEEBA96EC}" srcId="{5DF7E868-D18D-420B-858F-84371E63623D}" destId="{9BBAE133-31AA-482E-BD22-63B9A109C5FD}" srcOrd="0" destOrd="0" parTransId="{58318698-E9AB-4B22-AC46-41C64C3C6D54}" sibTransId="{C7249AE6-B5D2-4F20-9ECB-7A3A40CF6AFB}"/>
    <dgm:cxn modelId="{4BF064E5-EE64-4673-9090-7EA31C1D20D7}" type="presOf" srcId="{5DF7E868-D18D-420B-858F-84371E63623D}" destId="{F470D062-725B-435D-87C5-B5D2C486ED3C}" srcOrd="0" destOrd="0" presId="urn:microsoft.com/office/officeart/2018/5/layout/IconCircleLabelList"/>
    <dgm:cxn modelId="{F73BD4FB-8BDD-4851-9682-9199DA085067}" type="presOf" srcId="{9BBAE133-31AA-482E-BD22-63B9A109C5FD}" destId="{F347C2D4-D28E-452D-85EF-E307E5E2FC67}" srcOrd="0" destOrd="0" presId="urn:microsoft.com/office/officeart/2018/5/layout/IconCircleLabelList"/>
    <dgm:cxn modelId="{46184551-0FEB-4271-AD22-8141BCFE3321}" type="presParOf" srcId="{F470D062-725B-435D-87C5-B5D2C486ED3C}" destId="{524633E9-DDF8-40C1-9089-131746E3B71D}" srcOrd="0" destOrd="0" presId="urn:microsoft.com/office/officeart/2018/5/layout/IconCircleLabelList"/>
    <dgm:cxn modelId="{4F95CED9-832D-40C3-80DE-7BDD1B4270A9}" type="presParOf" srcId="{524633E9-DDF8-40C1-9089-131746E3B71D}" destId="{8DAC44A2-2DB5-4D55-B19E-7A878AA40D21}" srcOrd="0" destOrd="0" presId="urn:microsoft.com/office/officeart/2018/5/layout/IconCircleLabelList"/>
    <dgm:cxn modelId="{74DF93B8-BA7C-45DE-9480-08540CE24C26}" type="presParOf" srcId="{524633E9-DDF8-40C1-9089-131746E3B71D}" destId="{3655F6DD-9CF7-4D7F-B517-8A562EDB7FF7}" srcOrd="1" destOrd="0" presId="urn:microsoft.com/office/officeart/2018/5/layout/IconCircleLabelList"/>
    <dgm:cxn modelId="{3061330F-4B6E-46BC-AF85-0180F1329B83}" type="presParOf" srcId="{524633E9-DDF8-40C1-9089-131746E3B71D}" destId="{3EE45404-2BA9-479C-A98E-9485EAA101F3}" srcOrd="2" destOrd="0" presId="urn:microsoft.com/office/officeart/2018/5/layout/IconCircleLabelList"/>
    <dgm:cxn modelId="{98B38AC6-E2F4-42A4-A66C-4715B0659834}" type="presParOf" srcId="{524633E9-DDF8-40C1-9089-131746E3B71D}" destId="{F347C2D4-D28E-452D-85EF-E307E5E2FC67}" srcOrd="3" destOrd="0" presId="urn:microsoft.com/office/officeart/2018/5/layout/IconCircleLabelList"/>
    <dgm:cxn modelId="{301CA9F1-8D85-49B1-A545-DE7C0E422B23}" type="presParOf" srcId="{F470D062-725B-435D-87C5-B5D2C486ED3C}" destId="{76CC1E60-E513-4042-B473-CC7D02E2FE58}" srcOrd="1" destOrd="0" presId="urn:microsoft.com/office/officeart/2018/5/layout/IconCircleLabelList"/>
    <dgm:cxn modelId="{1E6C44F6-3315-4A5A-B49D-4595E44C048A}" type="presParOf" srcId="{F470D062-725B-435D-87C5-B5D2C486ED3C}" destId="{8EF4C54D-C987-4A48-A509-70972D6E16C4}" srcOrd="2" destOrd="0" presId="urn:microsoft.com/office/officeart/2018/5/layout/IconCircleLabelList"/>
    <dgm:cxn modelId="{BC100D88-0DD6-43A2-B0CF-F42B1C449567}" type="presParOf" srcId="{8EF4C54D-C987-4A48-A509-70972D6E16C4}" destId="{8D59FA74-AC43-4263-8173-095F943A8BF7}" srcOrd="0" destOrd="0" presId="urn:microsoft.com/office/officeart/2018/5/layout/IconCircleLabelList"/>
    <dgm:cxn modelId="{378D597C-BA04-47B0-99C2-1C1FBF7B1D05}" type="presParOf" srcId="{8EF4C54D-C987-4A48-A509-70972D6E16C4}" destId="{EB5040C3-5830-4CDF-88AA-0D2467C9CC40}" srcOrd="1" destOrd="0" presId="urn:microsoft.com/office/officeart/2018/5/layout/IconCircleLabelList"/>
    <dgm:cxn modelId="{72A3ED99-5548-4888-B149-8E78BEAB4105}" type="presParOf" srcId="{8EF4C54D-C987-4A48-A509-70972D6E16C4}" destId="{4FE48693-9B1B-478D-89A9-3B77D27E7CBE}" srcOrd="2" destOrd="0" presId="urn:microsoft.com/office/officeart/2018/5/layout/IconCircleLabelList"/>
    <dgm:cxn modelId="{4EFD88F0-830A-4930-B598-B61039DA07F9}" type="presParOf" srcId="{8EF4C54D-C987-4A48-A509-70972D6E16C4}" destId="{C07E4837-B682-4665-B2ED-111BC512A339}" srcOrd="3" destOrd="0" presId="urn:microsoft.com/office/officeart/2018/5/layout/IconCircleLabelList"/>
    <dgm:cxn modelId="{51D76AC3-1582-4D4B-9D51-C828BF655951}" type="presParOf" srcId="{F470D062-725B-435D-87C5-B5D2C486ED3C}" destId="{4EA9793B-A838-422D-BEBB-C9285AA1A2EF}" srcOrd="3" destOrd="0" presId="urn:microsoft.com/office/officeart/2018/5/layout/IconCircleLabelList"/>
    <dgm:cxn modelId="{10B049D7-925D-432B-AC91-5861470E65BA}" type="presParOf" srcId="{F470D062-725B-435D-87C5-B5D2C486ED3C}" destId="{4CC80E6C-E3B5-4C24-ADFF-6FB7915B547D}" srcOrd="4" destOrd="0" presId="urn:microsoft.com/office/officeart/2018/5/layout/IconCircleLabelList"/>
    <dgm:cxn modelId="{C8EE54CA-64DE-40D8-8D90-76579C343C43}" type="presParOf" srcId="{4CC80E6C-E3B5-4C24-ADFF-6FB7915B547D}" destId="{B1D7CB60-167A-40C7-A3DD-AE1A5AB3AA8A}" srcOrd="0" destOrd="0" presId="urn:microsoft.com/office/officeart/2018/5/layout/IconCircleLabelList"/>
    <dgm:cxn modelId="{F490EE21-BB2D-4D87-B172-6CD8E18DD8F8}" type="presParOf" srcId="{4CC80E6C-E3B5-4C24-ADFF-6FB7915B547D}" destId="{6D4C75A8-1434-4DD3-9C2A-B1E44B845F1A}" srcOrd="1" destOrd="0" presId="urn:microsoft.com/office/officeart/2018/5/layout/IconCircleLabelList"/>
    <dgm:cxn modelId="{5790FBC6-8894-4A90-A2F6-0F597A8E44DE}" type="presParOf" srcId="{4CC80E6C-E3B5-4C24-ADFF-6FB7915B547D}" destId="{B40B8D70-4083-4D8B-832E-A14160637683}" srcOrd="2" destOrd="0" presId="urn:microsoft.com/office/officeart/2018/5/layout/IconCircleLabelList"/>
    <dgm:cxn modelId="{DC7E60DC-9E36-42DC-8889-C15A359AF82F}" type="presParOf" srcId="{4CC80E6C-E3B5-4C24-ADFF-6FB7915B547D}" destId="{3AFC739C-0287-47E0-906F-114180F84F2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E4C41D-620F-4A2A-9464-A42DF92EB0DA}"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0F4714AE-8B7D-49A9-8115-48DE24EE0196}">
      <dgm:prSet/>
      <dgm:spPr/>
      <dgm:t>
        <a:bodyPr/>
        <a:lstStyle/>
        <a:p>
          <a:r>
            <a:rPr lang="en-US"/>
            <a:t>A triangle is a three-sided polygon with the sum of its angles always equaling 180 degrees.</a:t>
          </a:r>
        </a:p>
      </dgm:t>
    </dgm:pt>
    <dgm:pt modelId="{5544B820-AB0C-4379-9DEF-9572D9297E37}" type="parTrans" cxnId="{56E156CA-B347-4488-A84A-32D6CBCD1F59}">
      <dgm:prSet/>
      <dgm:spPr/>
      <dgm:t>
        <a:bodyPr/>
        <a:lstStyle/>
        <a:p>
          <a:endParaRPr lang="en-US"/>
        </a:p>
      </dgm:t>
    </dgm:pt>
    <dgm:pt modelId="{F4B146AC-6762-4910-8AFA-56E7B4DA8035}" type="sibTrans" cxnId="{56E156CA-B347-4488-A84A-32D6CBCD1F59}">
      <dgm:prSet/>
      <dgm:spPr/>
      <dgm:t>
        <a:bodyPr/>
        <a:lstStyle/>
        <a:p>
          <a:endParaRPr lang="en-US"/>
        </a:p>
      </dgm:t>
    </dgm:pt>
    <dgm:pt modelId="{959E352A-C272-4284-8129-20A15354B369}">
      <dgm:prSet/>
      <dgm:spPr/>
      <dgm:t>
        <a:bodyPr/>
        <a:lstStyle/>
        <a:p>
          <a:r>
            <a:rPr lang="en-US"/>
            <a:t>Polygons can be broken down into triangles and other shapes to find their area.</a:t>
          </a:r>
        </a:p>
      </dgm:t>
    </dgm:pt>
    <dgm:pt modelId="{B836A527-3214-4C68-8482-397853F1219C}" type="parTrans" cxnId="{CF3C1439-F011-4566-8222-EC60316109CB}">
      <dgm:prSet/>
      <dgm:spPr/>
      <dgm:t>
        <a:bodyPr/>
        <a:lstStyle/>
        <a:p>
          <a:endParaRPr lang="en-US"/>
        </a:p>
      </dgm:t>
    </dgm:pt>
    <dgm:pt modelId="{9908378B-882D-4AC2-98FC-E3DC727041DE}" type="sibTrans" cxnId="{CF3C1439-F011-4566-8222-EC60316109CB}">
      <dgm:prSet/>
      <dgm:spPr/>
      <dgm:t>
        <a:bodyPr/>
        <a:lstStyle/>
        <a:p>
          <a:endParaRPr lang="en-US"/>
        </a:p>
      </dgm:t>
    </dgm:pt>
    <dgm:pt modelId="{BF667A61-B0C7-4C76-8914-4C4385A9A0F4}">
      <dgm:prSet/>
      <dgm:spPr/>
      <dgm:t>
        <a:bodyPr/>
        <a:lstStyle/>
        <a:p>
          <a:r>
            <a:rPr lang="en-US"/>
            <a:t>To find the area of a polygon, we break it into triangles and other shapes and then add their areas together.</a:t>
          </a:r>
        </a:p>
      </dgm:t>
    </dgm:pt>
    <dgm:pt modelId="{C64EA56A-2241-4CAA-B218-BEEBC36803FB}" type="parTrans" cxnId="{E8453DFA-260A-4647-9490-2B1E83C065D6}">
      <dgm:prSet/>
      <dgm:spPr/>
      <dgm:t>
        <a:bodyPr/>
        <a:lstStyle/>
        <a:p>
          <a:endParaRPr lang="en-US"/>
        </a:p>
      </dgm:t>
    </dgm:pt>
    <dgm:pt modelId="{5D52F5A9-7AAD-4523-A25F-BBAB384CC254}" type="sibTrans" cxnId="{E8453DFA-260A-4647-9490-2B1E83C065D6}">
      <dgm:prSet/>
      <dgm:spPr/>
      <dgm:t>
        <a:bodyPr/>
        <a:lstStyle/>
        <a:p>
          <a:endParaRPr lang="en-US"/>
        </a:p>
      </dgm:t>
    </dgm:pt>
    <dgm:pt modelId="{CFB86B4E-6AA8-427F-A573-C0ECFA66055B}" type="pres">
      <dgm:prSet presAssocID="{F6E4C41D-620F-4A2A-9464-A42DF92EB0DA}" presName="outerComposite" presStyleCnt="0">
        <dgm:presLayoutVars>
          <dgm:chMax val="5"/>
          <dgm:dir/>
          <dgm:resizeHandles val="exact"/>
        </dgm:presLayoutVars>
      </dgm:prSet>
      <dgm:spPr/>
    </dgm:pt>
    <dgm:pt modelId="{BB27D7D2-6EBA-421E-9F1E-477943F07B75}" type="pres">
      <dgm:prSet presAssocID="{F6E4C41D-620F-4A2A-9464-A42DF92EB0DA}" presName="dummyMaxCanvas" presStyleCnt="0">
        <dgm:presLayoutVars/>
      </dgm:prSet>
      <dgm:spPr/>
    </dgm:pt>
    <dgm:pt modelId="{CDE529B5-050D-4BCF-89CD-0654107072E8}" type="pres">
      <dgm:prSet presAssocID="{F6E4C41D-620F-4A2A-9464-A42DF92EB0DA}" presName="ThreeNodes_1" presStyleLbl="node1" presStyleIdx="0" presStyleCnt="3">
        <dgm:presLayoutVars>
          <dgm:bulletEnabled val="1"/>
        </dgm:presLayoutVars>
      </dgm:prSet>
      <dgm:spPr/>
    </dgm:pt>
    <dgm:pt modelId="{FDF0D3F4-5684-4641-9467-BCFFE912D29D}" type="pres">
      <dgm:prSet presAssocID="{F6E4C41D-620F-4A2A-9464-A42DF92EB0DA}" presName="ThreeNodes_2" presStyleLbl="node1" presStyleIdx="1" presStyleCnt="3">
        <dgm:presLayoutVars>
          <dgm:bulletEnabled val="1"/>
        </dgm:presLayoutVars>
      </dgm:prSet>
      <dgm:spPr/>
    </dgm:pt>
    <dgm:pt modelId="{A4FC0988-9753-4249-87B4-01AAD3477F07}" type="pres">
      <dgm:prSet presAssocID="{F6E4C41D-620F-4A2A-9464-A42DF92EB0DA}" presName="ThreeNodes_3" presStyleLbl="node1" presStyleIdx="2" presStyleCnt="3">
        <dgm:presLayoutVars>
          <dgm:bulletEnabled val="1"/>
        </dgm:presLayoutVars>
      </dgm:prSet>
      <dgm:spPr/>
    </dgm:pt>
    <dgm:pt modelId="{B3BF1DBF-1647-4D3A-AB6D-64B5B3A304BE}" type="pres">
      <dgm:prSet presAssocID="{F6E4C41D-620F-4A2A-9464-A42DF92EB0DA}" presName="ThreeConn_1-2" presStyleLbl="fgAccFollowNode1" presStyleIdx="0" presStyleCnt="2">
        <dgm:presLayoutVars>
          <dgm:bulletEnabled val="1"/>
        </dgm:presLayoutVars>
      </dgm:prSet>
      <dgm:spPr/>
    </dgm:pt>
    <dgm:pt modelId="{3557C7B0-FC5C-4273-98D0-0E8535401FC3}" type="pres">
      <dgm:prSet presAssocID="{F6E4C41D-620F-4A2A-9464-A42DF92EB0DA}" presName="ThreeConn_2-3" presStyleLbl="fgAccFollowNode1" presStyleIdx="1" presStyleCnt="2">
        <dgm:presLayoutVars>
          <dgm:bulletEnabled val="1"/>
        </dgm:presLayoutVars>
      </dgm:prSet>
      <dgm:spPr/>
    </dgm:pt>
    <dgm:pt modelId="{9302DEE3-FFC8-4286-8D4F-AAD9A820425F}" type="pres">
      <dgm:prSet presAssocID="{F6E4C41D-620F-4A2A-9464-A42DF92EB0DA}" presName="ThreeNodes_1_text" presStyleLbl="node1" presStyleIdx="2" presStyleCnt="3">
        <dgm:presLayoutVars>
          <dgm:bulletEnabled val="1"/>
        </dgm:presLayoutVars>
      </dgm:prSet>
      <dgm:spPr/>
    </dgm:pt>
    <dgm:pt modelId="{C146E9A0-BACE-461C-BFB1-5668C704CF06}" type="pres">
      <dgm:prSet presAssocID="{F6E4C41D-620F-4A2A-9464-A42DF92EB0DA}" presName="ThreeNodes_2_text" presStyleLbl="node1" presStyleIdx="2" presStyleCnt="3">
        <dgm:presLayoutVars>
          <dgm:bulletEnabled val="1"/>
        </dgm:presLayoutVars>
      </dgm:prSet>
      <dgm:spPr/>
    </dgm:pt>
    <dgm:pt modelId="{8F8020BA-C330-4173-893C-803CEB9D3C66}" type="pres">
      <dgm:prSet presAssocID="{F6E4C41D-620F-4A2A-9464-A42DF92EB0DA}" presName="ThreeNodes_3_text" presStyleLbl="node1" presStyleIdx="2" presStyleCnt="3">
        <dgm:presLayoutVars>
          <dgm:bulletEnabled val="1"/>
        </dgm:presLayoutVars>
      </dgm:prSet>
      <dgm:spPr/>
    </dgm:pt>
  </dgm:ptLst>
  <dgm:cxnLst>
    <dgm:cxn modelId="{C018CC11-4A19-4CF1-A9EA-A7B5A59AD7D7}" type="presOf" srcId="{959E352A-C272-4284-8129-20A15354B369}" destId="{C146E9A0-BACE-461C-BFB1-5668C704CF06}" srcOrd="1" destOrd="0" presId="urn:microsoft.com/office/officeart/2005/8/layout/vProcess5"/>
    <dgm:cxn modelId="{8FD14135-46C1-4CEA-9EDE-2BBBE44423CA}" type="presOf" srcId="{959E352A-C272-4284-8129-20A15354B369}" destId="{FDF0D3F4-5684-4641-9467-BCFFE912D29D}" srcOrd="0" destOrd="0" presId="urn:microsoft.com/office/officeart/2005/8/layout/vProcess5"/>
    <dgm:cxn modelId="{CF3C1439-F011-4566-8222-EC60316109CB}" srcId="{F6E4C41D-620F-4A2A-9464-A42DF92EB0DA}" destId="{959E352A-C272-4284-8129-20A15354B369}" srcOrd="1" destOrd="0" parTransId="{B836A527-3214-4C68-8482-397853F1219C}" sibTransId="{9908378B-882D-4AC2-98FC-E3DC727041DE}"/>
    <dgm:cxn modelId="{6508FA6D-03AA-415F-A3B7-1717A1AFF70A}" type="presOf" srcId="{0F4714AE-8B7D-49A9-8115-48DE24EE0196}" destId="{CDE529B5-050D-4BCF-89CD-0654107072E8}" srcOrd="0" destOrd="0" presId="urn:microsoft.com/office/officeart/2005/8/layout/vProcess5"/>
    <dgm:cxn modelId="{419AA46E-0F5E-423E-875A-44FF38845183}" type="presOf" srcId="{BF667A61-B0C7-4C76-8914-4C4385A9A0F4}" destId="{8F8020BA-C330-4173-893C-803CEB9D3C66}" srcOrd="1" destOrd="0" presId="urn:microsoft.com/office/officeart/2005/8/layout/vProcess5"/>
    <dgm:cxn modelId="{0B4B2579-A405-4640-AD1C-81F7064C0A19}" type="presOf" srcId="{F6E4C41D-620F-4A2A-9464-A42DF92EB0DA}" destId="{CFB86B4E-6AA8-427F-A573-C0ECFA66055B}" srcOrd="0" destOrd="0" presId="urn:microsoft.com/office/officeart/2005/8/layout/vProcess5"/>
    <dgm:cxn modelId="{F963BD95-BCF4-4C71-ADE6-2D7800E434B8}" type="presOf" srcId="{BF667A61-B0C7-4C76-8914-4C4385A9A0F4}" destId="{A4FC0988-9753-4249-87B4-01AAD3477F07}" srcOrd="0" destOrd="0" presId="urn:microsoft.com/office/officeart/2005/8/layout/vProcess5"/>
    <dgm:cxn modelId="{56E156CA-B347-4488-A84A-32D6CBCD1F59}" srcId="{F6E4C41D-620F-4A2A-9464-A42DF92EB0DA}" destId="{0F4714AE-8B7D-49A9-8115-48DE24EE0196}" srcOrd="0" destOrd="0" parTransId="{5544B820-AB0C-4379-9DEF-9572D9297E37}" sibTransId="{F4B146AC-6762-4910-8AFA-56E7B4DA8035}"/>
    <dgm:cxn modelId="{12F071CF-C737-4987-8A60-28E629E56392}" type="presOf" srcId="{9908378B-882D-4AC2-98FC-E3DC727041DE}" destId="{3557C7B0-FC5C-4273-98D0-0E8535401FC3}" srcOrd="0" destOrd="0" presId="urn:microsoft.com/office/officeart/2005/8/layout/vProcess5"/>
    <dgm:cxn modelId="{B57CD3EF-468B-42A1-8F2D-5F75BC73AFBA}" type="presOf" srcId="{F4B146AC-6762-4910-8AFA-56E7B4DA8035}" destId="{B3BF1DBF-1647-4D3A-AB6D-64B5B3A304BE}" srcOrd="0" destOrd="0" presId="urn:microsoft.com/office/officeart/2005/8/layout/vProcess5"/>
    <dgm:cxn modelId="{E8453DFA-260A-4647-9490-2B1E83C065D6}" srcId="{F6E4C41D-620F-4A2A-9464-A42DF92EB0DA}" destId="{BF667A61-B0C7-4C76-8914-4C4385A9A0F4}" srcOrd="2" destOrd="0" parTransId="{C64EA56A-2241-4CAA-B218-BEEBC36803FB}" sibTransId="{5D52F5A9-7AAD-4523-A25F-BBAB384CC254}"/>
    <dgm:cxn modelId="{10C749FF-28CA-48ED-AB30-D5B14C0EDF19}" type="presOf" srcId="{0F4714AE-8B7D-49A9-8115-48DE24EE0196}" destId="{9302DEE3-FFC8-4286-8D4F-AAD9A820425F}" srcOrd="1" destOrd="0" presId="urn:microsoft.com/office/officeart/2005/8/layout/vProcess5"/>
    <dgm:cxn modelId="{414DAF0E-7778-49BB-9C64-3CFF45FC0836}" type="presParOf" srcId="{CFB86B4E-6AA8-427F-A573-C0ECFA66055B}" destId="{BB27D7D2-6EBA-421E-9F1E-477943F07B75}" srcOrd="0" destOrd="0" presId="urn:microsoft.com/office/officeart/2005/8/layout/vProcess5"/>
    <dgm:cxn modelId="{89743AB5-0719-4BA4-8DF2-6E0DE2721C23}" type="presParOf" srcId="{CFB86B4E-6AA8-427F-A573-C0ECFA66055B}" destId="{CDE529B5-050D-4BCF-89CD-0654107072E8}" srcOrd="1" destOrd="0" presId="urn:microsoft.com/office/officeart/2005/8/layout/vProcess5"/>
    <dgm:cxn modelId="{88D9307B-8BBD-4553-B711-0321114325D8}" type="presParOf" srcId="{CFB86B4E-6AA8-427F-A573-C0ECFA66055B}" destId="{FDF0D3F4-5684-4641-9467-BCFFE912D29D}" srcOrd="2" destOrd="0" presId="urn:microsoft.com/office/officeart/2005/8/layout/vProcess5"/>
    <dgm:cxn modelId="{B4A13D69-D4A3-43C0-92F7-A92A351DEA9E}" type="presParOf" srcId="{CFB86B4E-6AA8-427F-A573-C0ECFA66055B}" destId="{A4FC0988-9753-4249-87B4-01AAD3477F07}" srcOrd="3" destOrd="0" presId="urn:microsoft.com/office/officeart/2005/8/layout/vProcess5"/>
    <dgm:cxn modelId="{C95786FF-F4BB-4FB9-81D3-B9DE4CDF5500}" type="presParOf" srcId="{CFB86B4E-6AA8-427F-A573-C0ECFA66055B}" destId="{B3BF1DBF-1647-4D3A-AB6D-64B5B3A304BE}" srcOrd="4" destOrd="0" presId="urn:microsoft.com/office/officeart/2005/8/layout/vProcess5"/>
    <dgm:cxn modelId="{E73A2ABA-504E-4966-9F04-EE07D92A903E}" type="presParOf" srcId="{CFB86B4E-6AA8-427F-A573-C0ECFA66055B}" destId="{3557C7B0-FC5C-4273-98D0-0E8535401FC3}" srcOrd="5" destOrd="0" presId="urn:microsoft.com/office/officeart/2005/8/layout/vProcess5"/>
    <dgm:cxn modelId="{80037B8A-1F32-42D5-8659-0BDA10723AE1}" type="presParOf" srcId="{CFB86B4E-6AA8-427F-A573-C0ECFA66055B}" destId="{9302DEE3-FFC8-4286-8D4F-AAD9A820425F}" srcOrd="6" destOrd="0" presId="urn:microsoft.com/office/officeart/2005/8/layout/vProcess5"/>
    <dgm:cxn modelId="{31FF69D3-5308-44B3-9C35-46B2611DCA18}" type="presParOf" srcId="{CFB86B4E-6AA8-427F-A573-C0ECFA66055B}" destId="{C146E9A0-BACE-461C-BFB1-5668C704CF06}" srcOrd="7" destOrd="0" presId="urn:microsoft.com/office/officeart/2005/8/layout/vProcess5"/>
    <dgm:cxn modelId="{299A623D-1A1F-44EA-BE34-69C900284FE5}" type="presParOf" srcId="{CFB86B4E-6AA8-427F-A573-C0ECFA66055B}" destId="{8F8020BA-C330-4173-893C-803CEB9D3C6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C44A2-2DB5-4D55-B19E-7A878AA40D21}">
      <dsp:nvSpPr>
        <dsp:cNvPr id="0" name=""/>
        <dsp:cNvSpPr/>
      </dsp:nvSpPr>
      <dsp:spPr>
        <a:xfrm>
          <a:off x="679050"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55F6DD-9CF7-4D7F-B517-8A562EDB7FF7}">
      <dsp:nvSpPr>
        <dsp:cNvPr id="0" name=""/>
        <dsp:cNvSpPr/>
      </dsp:nvSpPr>
      <dsp:spPr>
        <a:xfrm>
          <a:off x="1081237" y="811435"/>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47C2D4-D28E-452D-85EF-E307E5E2FC67}">
      <dsp:nvSpPr>
        <dsp:cNvPr id="0" name=""/>
        <dsp:cNvSpPr/>
      </dsp:nvSpPr>
      <dsp:spPr>
        <a:xfrm>
          <a:off x="75768"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a:t>A rectangle is a four-sided polygon with all angles measuring 90 degrees.</a:t>
          </a:r>
        </a:p>
      </dsp:txBody>
      <dsp:txXfrm>
        <a:off x="75768" y="2884248"/>
        <a:ext cx="3093750" cy="720000"/>
      </dsp:txXfrm>
    </dsp:sp>
    <dsp:sp modelId="{8D59FA74-AC43-4263-8173-095F943A8BF7}">
      <dsp:nvSpPr>
        <dsp:cNvPr id="0" name=""/>
        <dsp:cNvSpPr/>
      </dsp:nvSpPr>
      <dsp:spPr>
        <a:xfrm>
          <a:off x="4314206"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5040C3-5830-4CDF-88AA-0D2467C9CC40}">
      <dsp:nvSpPr>
        <dsp:cNvPr id="0" name=""/>
        <dsp:cNvSpPr/>
      </dsp:nvSpPr>
      <dsp:spPr>
        <a:xfrm>
          <a:off x="4716393" y="811435"/>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7E4837-B682-4665-B2ED-111BC512A339}">
      <dsp:nvSpPr>
        <dsp:cNvPr id="0" name=""/>
        <dsp:cNvSpPr/>
      </dsp:nvSpPr>
      <dsp:spPr>
        <a:xfrm>
          <a:off x="3710925"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a:t>A rectangle can be used to compose other polygons.</a:t>
          </a:r>
        </a:p>
      </dsp:txBody>
      <dsp:txXfrm>
        <a:off x="3710925" y="2884248"/>
        <a:ext cx="3093750" cy="720000"/>
      </dsp:txXfrm>
    </dsp:sp>
    <dsp:sp modelId="{B1D7CB60-167A-40C7-A3DD-AE1A5AB3AA8A}">
      <dsp:nvSpPr>
        <dsp:cNvPr id="0" name=""/>
        <dsp:cNvSpPr/>
      </dsp:nvSpPr>
      <dsp:spPr>
        <a:xfrm>
          <a:off x="7949362"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4C75A8-1434-4DD3-9C2A-B1E44B845F1A}">
      <dsp:nvSpPr>
        <dsp:cNvPr id="0" name=""/>
        <dsp:cNvSpPr/>
      </dsp:nvSpPr>
      <dsp:spPr>
        <a:xfrm>
          <a:off x="8351550" y="811435"/>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FC739C-0287-47E0-906F-114180F84F2E}">
      <dsp:nvSpPr>
        <dsp:cNvPr id="0" name=""/>
        <dsp:cNvSpPr/>
      </dsp:nvSpPr>
      <dsp:spPr>
        <a:xfrm>
          <a:off x="7346081"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a:t>To find the area of a polygon, we can break it into smaller rectangles and add their areas together.</a:t>
          </a:r>
        </a:p>
      </dsp:txBody>
      <dsp:txXfrm>
        <a:off x="7346081" y="2884248"/>
        <a:ext cx="309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E529B5-050D-4BCF-89CD-0654107072E8}">
      <dsp:nvSpPr>
        <dsp:cNvPr id="0" name=""/>
        <dsp:cNvSpPr/>
      </dsp:nvSpPr>
      <dsp:spPr>
        <a:xfrm>
          <a:off x="0" y="0"/>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 triangle is a three-sided polygon with the sum of its angles always equaling 180 degrees.</a:t>
          </a:r>
        </a:p>
      </dsp:txBody>
      <dsp:txXfrm>
        <a:off x="35265" y="35265"/>
        <a:ext cx="7638998" cy="1133518"/>
      </dsp:txXfrm>
    </dsp:sp>
    <dsp:sp modelId="{FDF0D3F4-5684-4641-9467-BCFFE912D29D}">
      <dsp:nvSpPr>
        <dsp:cNvPr id="0" name=""/>
        <dsp:cNvSpPr/>
      </dsp:nvSpPr>
      <dsp:spPr>
        <a:xfrm>
          <a:off x="788669" y="1404723"/>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Polygons can be broken down into triangles and other shapes to find their area.</a:t>
          </a:r>
        </a:p>
      </dsp:txBody>
      <dsp:txXfrm>
        <a:off x="823934" y="1439988"/>
        <a:ext cx="7296428" cy="1133518"/>
      </dsp:txXfrm>
    </dsp:sp>
    <dsp:sp modelId="{A4FC0988-9753-4249-87B4-01AAD3477F07}">
      <dsp:nvSpPr>
        <dsp:cNvPr id="0" name=""/>
        <dsp:cNvSpPr/>
      </dsp:nvSpPr>
      <dsp:spPr>
        <a:xfrm>
          <a:off x="1577339" y="2809447"/>
          <a:ext cx="8938260" cy="12040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find the area of a polygon, we break it into triangles and other shapes and then add their areas together.</a:t>
          </a:r>
        </a:p>
      </dsp:txBody>
      <dsp:txXfrm>
        <a:off x="1612604" y="2844712"/>
        <a:ext cx="7296428" cy="1133518"/>
      </dsp:txXfrm>
    </dsp:sp>
    <dsp:sp modelId="{B3BF1DBF-1647-4D3A-AB6D-64B5B3A304BE}">
      <dsp:nvSpPr>
        <dsp:cNvPr id="0" name=""/>
        <dsp:cNvSpPr/>
      </dsp:nvSpPr>
      <dsp:spPr>
        <a:xfrm>
          <a:off x="8155628" y="913070"/>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8331720" y="913070"/>
        <a:ext cx="430447" cy="588930"/>
      </dsp:txXfrm>
    </dsp:sp>
    <dsp:sp modelId="{3557C7B0-FC5C-4273-98D0-0E8535401FC3}">
      <dsp:nvSpPr>
        <dsp:cNvPr id="0" name=""/>
        <dsp:cNvSpPr/>
      </dsp:nvSpPr>
      <dsp:spPr>
        <a:xfrm>
          <a:off x="8944298" y="2309766"/>
          <a:ext cx="782631" cy="782631"/>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9120390" y="2309766"/>
        <a:ext cx="430447" cy="58893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F1947-18AD-44B9-8932-463C03994D95}"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48E7FD-71B9-469F-B744-EF3ACF5CB2E2}" type="slidenum">
              <a:t>‹#›</a:t>
            </a:fld>
            <a:endParaRPr lang="en-US"/>
          </a:p>
        </p:txBody>
      </p:sp>
    </p:spTree>
    <p:extLst>
      <p:ext uri="{BB962C8B-B14F-4D97-AF65-F5344CB8AC3E}">
        <p14:creationId xmlns:p14="http://schemas.microsoft.com/office/powerpoint/2010/main" val="521111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how to find the area of polygons using different methods. Area is the measure of the amount of space enclosed by a two-dimensional shape. It is important to understand how to find area because it helps us determine the amount of material required to cover a surface.</a:t>
            </a:r>
          </a:p>
        </p:txBody>
      </p:sp>
      <p:sp>
        <p:nvSpPr>
          <p:cNvPr id="4" name="Slide Number Placeholder 3"/>
          <p:cNvSpPr>
            <a:spLocks noGrp="1"/>
          </p:cNvSpPr>
          <p:nvPr>
            <p:ph type="sldNum" sz="quarter" idx="5"/>
          </p:nvPr>
        </p:nvSpPr>
        <p:spPr/>
        <p:txBody>
          <a:bodyPr/>
          <a:lstStyle/>
          <a:p>
            <a:fld id="{56AFB41D-F066-4D83-B8C9-CC0F0E82DB58}" type="slidenum">
              <a:t>1</a:t>
            </a:fld>
            <a:endParaRPr lang="en-US"/>
          </a:p>
        </p:txBody>
      </p:sp>
    </p:spTree>
    <p:extLst>
      <p:ext uri="{BB962C8B-B14F-4D97-AF65-F5344CB8AC3E}">
        <p14:creationId xmlns:p14="http://schemas.microsoft.com/office/powerpoint/2010/main" val="285344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way to find the area of polygons is to compose them into rectangles. To do this, we draw a rectangle that completely encloses the polygon and then divide the rectangle into smaller rectangles that can be added together to find the area of the original polygon. This method works for polygons with straight sides and right angles. </a:t>
            </a:r>
          </a:p>
        </p:txBody>
      </p:sp>
      <p:sp>
        <p:nvSpPr>
          <p:cNvPr id="4" name="Slide Number Placeholder 3"/>
          <p:cNvSpPr>
            <a:spLocks noGrp="1"/>
          </p:cNvSpPr>
          <p:nvPr>
            <p:ph type="sldNum" sz="quarter" idx="5"/>
          </p:nvPr>
        </p:nvSpPr>
        <p:spPr/>
        <p:txBody>
          <a:bodyPr/>
          <a:lstStyle/>
          <a:p>
            <a:fld id="{56AFB41D-F066-4D83-B8C9-CC0F0E82DB58}" type="slidenum">
              <a:t>2</a:t>
            </a:fld>
            <a:endParaRPr lang="en-US"/>
          </a:p>
        </p:txBody>
      </p:sp>
    </p:spTree>
    <p:extLst>
      <p:ext uri="{BB962C8B-B14F-4D97-AF65-F5344CB8AC3E}">
        <p14:creationId xmlns:p14="http://schemas.microsoft.com/office/powerpoint/2010/main" val="3328443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way to find the area of polygons is to decompose them into triangles and other shapes. We can do this by drawing lines inside the polygon that divide it into triangles and other shapes. We then find the area of each triangle and other shape and add them together to find the area of the original polygon.</a:t>
            </a:r>
          </a:p>
        </p:txBody>
      </p:sp>
      <p:sp>
        <p:nvSpPr>
          <p:cNvPr id="4" name="Slide Number Placeholder 3"/>
          <p:cNvSpPr>
            <a:spLocks noGrp="1"/>
          </p:cNvSpPr>
          <p:nvPr>
            <p:ph type="sldNum" sz="quarter" idx="5"/>
          </p:nvPr>
        </p:nvSpPr>
        <p:spPr/>
        <p:txBody>
          <a:bodyPr/>
          <a:lstStyle/>
          <a:p>
            <a:fld id="{56AFB41D-F066-4D83-B8C9-CC0F0E82DB58}" type="slidenum">
              <a:t>3</a:t>
            </a:fld>
            <a:endParaRPr lang="en-US"/>
          </a:p>
        </p:txBody>
      </p:sp>
    </p:spTree>
    <p:extLst>
      <p:ext uri="{BB962C8B-B14F-4D97-AF65-F5344CB8AC3E}">
        <p14:creationId xmlns:p14="http://schemas.microsoft.com/office/powerpoint/2010/main" val="3451035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Finding the area of polygons is an important skill that we can use in many real-world applications. For example, in construction, we need to determine how much material is needed to cover a surface such as walls or floors. In agriculture, we need to determine the area of land and measure the amount of fertilizer or pesticide needed to treat the land.</a:t>
            </a:r>
          </a:p>
        </p:txBody>
      </p:sp>
      <p:sp>
        <p:nvSpPr>
          <p:cNvPr id="4" name="Slide Number Placeholder 3"/>
          <p:cNvSpPr>
            <a:spLocks noGrp="1"/>
          </p:cNvSpPr>
          <p:nvPr>
            <p:ph type="sldNum" sz="quarter" idx="5"/>
          </p:nvPr>
        </p:nvSpPr>
        <p:spPr/>
        <p:txBody>
          <a:bodyPr/>
          <a:lstStyle/>
          <a:p>
            <a:fld id="{56AFB41D-F066-4D83-B8C9-CC0F0E82DB58}" type="slidenum">
              <a:t>4</a:t>
            </a:fld>
            <a:endParaRPr lang="en-US"/>
          </a:p>
        </p:txBody>
      </p:sp>
    </p:spTree>
    <p:extLst>
      <p:ext uri="{BB962C8B-B14F-4D97-AF65-F5344CB8AC3E}">
        <p14:creationId xmlns:p14="http://schemas.microsoft.com/office/powerpoint/2010/main" val="1700411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time to put our knowledge to the test! We will practice finding the area of different polygons using the two methods we have learned. Remember to use the formulas for the different shapes and add their areas together. You can work on these problems alone or with a partner.</a:t>
            </a:r>
          </a:p>
        </p:txBody>
      </p:sp>
      <p:sp>
        <p:nvSpPr>
          <p:cNvPr id="4" name="Slide Number Placeholder 3"/>
          <p:cNvSpPr>
            <a:spLocks noGrp="1"/>
          </p:cNvSpPr>
          <p:nvPr>
            <p:ph type="sldNum" sz="quarter" idx="5"/>
          </p:nvPr>
        </p:nvSpPr>
        <p:spPr/>
        <p:txBody>
          <a:bodyPr/>
          <a:lstStyle/>
          <a:p>
            <a:fld id="{56AFB41D-F066-4D83-B8C9-CC0F0E82DB58}" type="slidenum">
              <a:t>5</a:t>
            </a:fld>
            <a:endParaRPr lang="en-US"/>
          </a:p>
        </p:txBody>
      </p:sp>
    </p:spTree>
    <p:extLst>
      <p:ext uri="{BB962C8B-B14F-4D97-AF65-F5344CB8AC3E}">
        <p14:creationId xmlns:p14="http://schemas.microsoft.com/office/powerpoint/2010/main" val="2360733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have learned different methods for finding the area of polygons. We can compose polygons into rectangles or decompose them into triangles and other shapes. It is important to understand how to find area because it helps us determine the amount of material required to cover a surface. We have also seen that finding the area of polygons is important in many real-world applications such as construction and agriculture.</a:t>
            </a:r>
          </a:p>
        </p:txBody>
      </p:sp>
      <p:sp>
        <p:nvSpPr>
          <p:cNvPr id="4" name="Slide Number Placeholder 3"/>
          <p:cNvSpPr>
            <a:spLocks noGrp="1"/>
          </p:cNvSpPr>
          <p:nvPr>
            <p:ph type="sldNum" sz="quarter" idx="5"/>
          </p:nvPr>
        </p:nvSpPr>
        <p:spPr/>
        <p:txBody>
          <a:bodyPr/>
          <a:lstStyle/>
          <a:p>
            <a:fld id="{56AFB41D-F066-4D83-B8C9-CC0F0E82DB58}" type="slidenum">
              <a:t>11</a:t>
            </a:fld>
            <a:endParaRPr lang="en-US"/>
          </a:p>
        </p:txBody>
      </p:sp>
    </p:spTree>
    <p:extLst>
      <p:ext uri="{BB962C8B-B14F-4D97-AF65-F5344CB8AC3E}">
        <p14:creationId xmlns:p14="http://schemas.microsoft.com/office/powerpoint/2010/main" val="171579488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114926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20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43295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7838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750072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54233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816697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037885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1207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21266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185111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8590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1626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50931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94820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91055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646216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8755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57.jpeg"/></Relationships>
</file>

<file path=ppt/slides/_rels/slide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www.geogebra.org/m/QUwWt9nU" TargetMode="External"/><Relationship Id="rId2" Type="http://schemas.openxmlformats.org/officeDocument/2006/relationships/hyperlink" Target="https://www.geogebra.org/m/E7RtHHBS" TargetMode="External"/><Relationship Id="rId1" Type="http://schemas.openxmlformats.org/officeDocument/2006/relationships/slideLayout" Target="../slideLayouts/slideLayout12.xml"/><Relationship Id="rId4" Type="http://schemas.openxmlformats.org/officeDocument/2006/relationships/hyperlink" Target="https://www.geogebra.org/m/bxszfffj"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72C92-C540-5D1D-6B89-9E4BDC8BB9E1}"/>
              </a:ext>
            </a:extLst>
          </p:cNvPr>
          <p:cNvSpPr>
            <a:spLocks noGrp="1"/>
          </p:cNvSpPr>
          <p:nvPr>
            <p:ph type="body" sz="quarter" idx="13"/>
          </p:nvPr>
        </p:nvSpPr>
        <p:spPr>
          <a:xfrm>
            <a:off x="892971" y="2234512"/>
            <a:ext cx="4906019" cy="1238250"/>
          </a:xfrm>
        </p:spPr>
        <p:txBody>
          <a:bodyPr>
            <a:normAutofit/>
          </a:bodyPr>
          <a:lstStyle/>
          <a:p>
            <a:r>
              <a:rPr lang="en-US" sz="3800"/>
              <a:t>Welcome to Finding the Area of Polygons</a:t>
            </a:r>
          </a:p>
        </p:txBody>
      </p:sp>
      <p:sp>
        <p:nvSpPr>
          <p:cNvPr id="4" name="Text Placeholder 2">
            <a:extLst>
              <a:ext uri="{FF2B5EF4-FFF2-40B4-BE49-F238E27FC236}">
                <a16:creationId xmlns:a16="http://schemas.microsoft.com/office/drawing/2014/main" id="{1F5521FA-E739-0CDF-26AE-71FEB2DBEBCC}"/>
              </a:ext>
            </a:extLst>
          </p:cNvPr>
          <p:cNvSpPr>
            <a:spLocks noGrp="1"/>
          </p:cNvSpPr>
          <p:nvPr>
            <p:ph type="body" sz="quarter" idx="14"/>
          </p:nvPr>
        </p:nvSpPr>
        <p:spPr>
          <a:xfrm>
            <a:off x="1589248" y="3472762"/>
            <a:ext cx="2972813" cy="469900"/>
          </a:xfrm>
        </p:spPr>
        <p:txBody>
          <a:bodyPr/>
          <a:lstStyle/>
          <a:p>
            <a:r>
              <a:rPr lang="en-US" dirty="0"/>
              <a:t>Math 6B Unit 6 Lesson 5</a:t>
            </a:r>
          </a:p>
        </p:txBody>
      </p:sp>
    </p:spTree>
    <p:extLst>
      <p:ext uri="{BB962C8B-B14F-4D97-AF65-F5344CB8AC3E}">
        <p14:creationId xmlns:p14="http://schemas.microsoft.com/office/powerpoint/2010/main" val="1258775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99EA8-5834-614E-0A40-B72F5923D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C498F2-C029-0A1F-B9E3-28603E43E409}"/>
              </a:ext>
            </a:extLst>
          </p:cNvPr>
          <p:cNvSpPr>
            <a:spLocks noGrp="1"/>
          </p:cNvSpPr>
          <p:nvPr>
            <p:ph type="title"/>
          </p:nvPr>
        </p:nvSpPr>
        <p:spPr/>
        <p:txBody>
          <a:bodyPr/>
          <a:lstStyle/>
          <a:p>
            <a:r>
              <a:rPr lang="en-US" dirty="0"/>
              <a:t>Answer</a:t>
            </a:r>
          </a:p>
        </p:txBody>
      </p:sp>
      <p:pic>
        <p:nvPicPr>
          <p:cNvPr id="5" name="Content Placeholder 4">
            <a:extLst>
              <a:ext uri="{FF2B5EF4-FFF2-40B4-BE49-F238E27FC236}">
                <a16:creationId xmlns:a16="http://schemas.microsoft.com/office/drawing/2014/main" id="{DF8115DB-985D-6431-BE6C-FD58D17B65D7}"/>
              </a:ext>
            </a:extLst>
          </p:cNvPr>
          <p:cNvPicPr>
            <a:picLocks noGrp="1" noChangeAspect="1"/>
          </p:cNvPicPr>
          <p:nvPr>
            <p:ph idx="1"/>
          </p:nvPr>
        </p:nvPicPr>
        <p:blipFill>
          <a:blip r:embed="rId2"/>
          <a:stretch>
            <a:fillRect/>
          </a:stretch>
        </p:blipFill>
        <p:spPr>
          <a:xfrm>
            <a:off x="4320457" y="410050"/>
            <a:ext cx="4137913" cy="6049884"/>
          </a:xfrm>
        </p:spPr>
      </p:pic>
    </p:spTree>
    <p:extLst>
      <p:ext uri="{BB962C8B-B14F-4D97-AF65-F5344CB8AC3E}">
        <p14:creationId xmlns:p14="http://schemas.microsoft.com/office/powerpoint/2010/main" val="104752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33E9F02-44DC-039B-5DC5-FDCC6B7D1552}"/>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We have learned different methods for finding the area of polygons.</a:t>
            </a:r>
          </a:p>
          <a:p>
            <a:r>
              <a:rPr lang="en-US"/>
              <a:t>We can compose polygons into rectangles or decompose them into triangles and other shapes.</a:t>
            </a:r>
          </a:p>
          <a:p>
            <a:r>
              <a:rPr lang="en-US"/>
              <a:t>Finding the area of polygons is important in many real-world applications.</a:t>
            </a:r>
          </a:p>
        </p:txBody>
      </p:sp>
      <p:sp>
        <p:nvSpPr>
          <p:cNvPr id="2" name="Title 1">
            <a:extLst>
              <a:ext uri="{FF2B5EF4-FFF2-40B4-BE49-F238E27FC236}">
                <a16:creationId xmlns:a16="http://schemas.microsoft.com/office/drawing/2014/main" id="{AF2744BD-7C13-2E58-EF20-F061BEB6764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Conclusion</a:t>
            </a:r>
          </a:p>
        </p:txBody>
      </p:sp>
      <p:pic>
        <p:nvPicPr>
          <p:cNvPr id="5" name="Content Placeholder 4" descr="Circular jigsaw puzzle">
            <a:extLst>
              <a:ext uri="{FF2B5EF4-FFF2-40B4-BE49-F238E27FC236}">
                <a16:creationId xmlns:a16="http://schemas.microsoft.com/office/drawing/2014/main" id="{0FC82FDD-0459-E1B9-7EB9-C11E350BD793}"/>
              </a:ext>
            </a:extLst>
          </p:cNvPr>
          <p:cNvPicPr>
            <a:picLocks noGrp="1" noChangeAspect="1"/>
          </p:cNvPicPr>
          <p:nvPr>
            <p:ph sz="half" idx="13"/>
          </p:nvPr>
        </p:nvPicPr>
        <p:blipFill rotWithShape="1">
          <a:blip r:embed="rId3"/>
          <a:srcRect r="20513" b="-1"/>
          <a:stretch/>
        </p:blipFill>
        <p:spPr>
          <a:xfrm>
            <a:off x="6172202" y="2024408"/>
            <a:ext cx="5181600" cy="4351338"/>
          </a:xfrm>
          <a:prstGeom prst="rect">
            <a:avLst/>
          </a:prstGeom>
          <a:noFill/>
        </p:spPr>
      </p:pic>
    </p:spTree>
    <p:extLst>
      <p:ext uri="{BB962C8B-B14F-4D97-AF65-F5344CB8AC3E}">
        <p14:creationId xmlns:p14="http://schemas.microsoft.com/office/powerpoint/2010/main" val="3170258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6D665-0B3D-1873-A7E9-2AFB8E5BFD37}"/>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Composing Polygons into Rectangles</a:t>
            </a:r>
          </a:p>
        </p:txBody>
      </p:sp>
      <p:graphicFrame>
        <p:nvGraphicFramePr>
          <p:cNvPr id="8" name="Content Placeholder 3">
            <a:extLst>
              <a:ext uri="{FF2B5EF4-FFF2-40B4-BE49-F238E27FC236}">
                <a16:creationId xmlns:a16="http://schemas.microsoft.com/office/drawing/2014/main" id="{BC6C6380-3906-712E-F8F9-6D1506D43DFF}"/>
              </a:ext>
            </a:extLst>
          </p:cNvPr>
          <p:cNvGraphicFramePr>
            <a:graphicFrameLocks noGrp="1"/>
          </p:cNvGraphicFramePr>
          <p:nvPr>
            <p:ph idx="1"/>
            <p:extLst>
              <p:ext uri="{D42A27DB-BD31-4B8C-83A1-F6EECF244321}">
                <p14:modId xmlns:p14="http://schemas.microsoft.com/office/powerpoint/2010/main" val="361491131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594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6D26-1371-0CB8-B8BC-8571097D89AD}"/>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100"/>
              <a:t>Decomposing Polygons into Triangles and other Shapes</a:t>
            </a:r>
          </a:p>
        </p:txBody>
      </p:sp>
      <p:graphicFrame>
        <p:nvGraphicFramePr>
          <p:cNvPr id="8" name="Content Placeholder 3">
            <a:extLst>
              <a:ext uri="{FF2B5EF4-FFF2-40B4-BE49-F238E27FC236}">
                <a16:creationId xmlns:a16="http://schemas.microsoft.com/office/drawing/2014/main" id="{C07AE9CE-FCCE-0C18-3A10-A4C451B939B2}"/>
              </a:ext>
            </a:extLst>
          </p:cNvPr>
          <p:cNvGraphicFramePr>
            <a:graphicFrameLocks noGrp="1"/>
          </p:cNvGraphicFramePr>
          <p:nvPr>
            <p:ph idx="1"/>
            <p:extLst>
              <p:ext uri="{D42A27DB-BD31-4B8C-83A1-F6EECF244321}">
                <p14:modId xmlns:p14="http://schemas.microsoft.com/office/powerpoint/2010/main" val="131826286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832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A062-CC99-583D-14FF-4B9A363405B1}"/>
              </a:ext>
            </a:extLst>
          </p:cNvPr>
          <p:cNvSpPr>
            <a:spLocks noGrp="1"/>
          </p:cNvSpPr>
          <p:nvPr>
            <p:ph type="title"/>
          </p:nvPr>
        </p:nvSpPr>
        <p:spPr>
          <a:xfrm>
            <a:off x="609601" y="685801"/>
            <a:ext cx="3162299" cy="4314824"/>
          </a:xfrm>
        </p:spPr>
        <p:txBody>
          <a:bodyPr vert="horz" lIns="91440" tIns="45720" rIns="91440" bIns="45720" rtlCol="0" anchor="t">
            <a:normAutofit/>
          </a:bodyPr>
          <a:lstStyle/>
          <a:p>
            <a:pPr>
              <a:lnSpc>
                <a:spcPct val="100000"/>
              </a:lnSpc>
            </a:pPr>
            <a:r>
              <a:rPr lang="en-US" sz="3700">
                <a:solidFill>
                  <a:srgbClr val="FFFFFF"/>
                </a:solidFill>
              </a:rPr>
              <a:t>Real World Applications</a:t>
            </a:r>
          </a:p>
        </p:txBody>
      </p:sp>
      <p:sp>
        <p:nvSpPr>
          <p:cNvPr id="4" name="Content Placeholder 3">
            <a:extLst>
              <a:ext uri="{FF2B5EF4-FFF2-40B4-BE49-F238E27FC236}">
                <a16:creationId xmlns:a16="http://schemas.microsoft.com/office/drawing/2014/main" id="{98883C2F-3925-AB5F-3515-23C5E327DA7A}"/>
              </a:ext>
            </a:extLst>
          </p:cNvPr>
          <p:cNvSpPr>
            <a:spLocks noGrp="1"/>
          </p:cNvSpPr>
          <p:nvPr>
            <p:ph sz="half" idx="2"/>
          </p:nvPr>
        </p:nvSpPr>
        <p:spPr>
          <a:xfrm>
            <a:off x="124762" y="2032735"/>
            <a:ext cx="6385661" cy="3663417"/>
          </a:xfrm>
        </p:spPr>
        <p:txBody>
          <a:bodyPr vert="horz" lIns="91440" tIns="45720" rIns="91440" bIns="45720" rtlCol="0">
            <a:normAutofit/>
          </a:bodyPr>
          <a:lstStyle/>
          <a:p>
            <a:r>
              <a:rPr lang="en-US" dirty="0"/>
              <a:t>Finding the area of polygons is important in many real-world applications.</a:t>
            </a:r>
          </a:p>
          <a:p>
            <a:r>
              <a:rPr lang="en-US" dirty="0"/>
              <a:t>It is used in construction to determine how much material is needed to build something.</a:t>
            </a:r>
          </a:p>
          <a:p>
            <a:r>
              <a:rPr lang="en-US" dirty="0"/>
              <a:t>It is also used in agriculture to determine the area of land and measure the amount of fertilizer or pesticide needed.</a:t>
            </a:r>
          </a:p>
        </p:txBody>
      </p:sp>
      <p:sp>
        <p:nvSpPr>
          <p:cNvPr id="6" name="Content Placeholder 5">
            <a:extLst>
              <a:ext uri="{FF2B5EF4-FFF2-40B4-BE49-F238E27FC236}">
                <a16:creationId xmlns:a16="http://schemas.microsoft.com/office/drawing/2014/main" id="{FEB0C3D7-C5E9-0557-EB6E-C04AA70B47D5}"/>
              </a:ext>
            </a:extLst>
          </p:cNvPr>
          <p:cNvSpPr>
            <a:spLocks noGrp="1"/>
          </p:cNvSpPr>
          <p:nvPr>
            <p:ph sz="half" idx="1"/>
          </p:nvPr>
        </p:nvSpPr>
        <p:spPr>
          <a:xfrm>
            <a:off x="1012099" y="685801"/>
            <a:ext cx="4610986" cy="783755"/>
          </a:xfrm>
        </p:spPr>
        <p:txBody>
          <a:bodyPr/>
          <a:lstStyle/>
          <a:p>
            <a:pPr marL="0" indent="0">
              <a:buNone/>
            </a:pPr>
            <a:r>
              <a:rPr lang="en-US" sz="3600" dirty="0"/>
              <a:t>Real World Examples</a:t>
            </a:r>
          </a:p>
        </p:txBody>
      </p:sp>
      <p:pic>
        <p:nvPicPr>
          <p:cNvPr id="1026" name="Picture 2" descr="2022 Farmland Values | Agricultural Economics">
            <a:extLst>
              <a:ext uri="{FF2B5EF4-FFF2-40B4-BE49-F238E27FC236}">
                <a16:creationId xmlns:a16="http://schemas.microsoft.com/office/drawing/2014/main" id="{330B1CCF-71C3-38D2-24B1-3C3F16F07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8179" y="3864444"/>
            <a:ext cx="5223821" cy="22723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Cost of Commercial Construction in Phoenix Arizona - Bleuwave">
            <a:extLst>
              <a:ext uri="{FF2B5EF4-FFF2-40B4-BE49-F238E27FC236}">
                <a16:creationId xmlns:a16="http://schemas.microsoft.com/office/drawing/2014/main" id="{99AF5360-FAF8-A2F4-DDA7-5E04ABDED8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7612" y="172970"/>
            <a:ext cx="4747098" cy="2670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480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occer Table Game">
            <a:extLst>
              <a:ext uri="{FF2B5EF4-FFF2-40B4-BE49-F238E27FC236}">
                <a16:creationId xmlns:a16="http://schemas.microsoft.com/office/drawing/2014/main" id="{98CC1C48-DF74-C6ED-DBAA-517841268D8D}"/>
              </a:ext>
            </a:extLst>
          </p:cNvPr>
          <p:cNvPicPr>
            <a:picLocks noGrp="1" noChangeAspect="1"/>
          </p:cNvPicPr>
          <p:nvPr>
            <p:ph sz="half" idx="1"/>
          </p:nvPr>
        </p:nvPicPr>
        <p:blipFill rotWithShape="1">
          <a:blip r:embed="rId3"/>
          <a:srcRect r="20513" b="-1"/>
          <a:stretch/>
        </p:blipFill>
        <p:spPr>
          <a:xfrm>
            <a:off x="838200" y="2024408"/>
            <a:ext cx="5181600" cy="4351338"/>
          </a:xfrm>
          <a:prstGeom prst="rect">
            <a:avLst/>
          </a:prstGeom>
          <a:noFill/>
        </p:spPr>
      </p:pic>
      <p:sp>
        <p:nvSpPr>
          <p:cNvPr id="2" name="Title 1">
            <a:extLst>
              <a:ext uri="{FF2B5EF4-FFF2-40B4-BE49-F238E27FC236}">
                <a16:creationId xmlns:a16="http://schemas.microsoft.com/office/drawing/2014/main" id="{40FB9121-DCD7-4B7D-0D37-F5C1DF2C579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Finding the Area of Polygons</a:t>
            </a:r>
          </a:p>
        </p:txBody>
      </p:sp>
      <p:sp>
        <p:nvSpPr>
          <p:cNvPr id="4" name="Content Placeholder 3">
            <a:extLst>
              <a:ext uri="{FF2B5EF4-FFF2-40B4-BE49-F238E27FC236}">
                <a16:creationId xmlns:a16="http://schemas.microsoft.com/office/drawing/2014/main" id="{41FD8B4E-E3BD-E185-B976-9EE7FF6075C1}"/>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Practice makes perfect!</a:t>
            </a:r>
          </a:p>
          <a:p>
            <a:r>
              <a:rPr lang="en-US"/>
              <a:t>Let's try to find the area of different polygons using the methods we have learned.</a:t>
            </a:r>
          </a:p>
          <a:p>
            <a:r>
              <a:rPr lang="en-US"/>
              <a:t>Remember to use the formulas for the different shapes and add their areas together.</a:t>
            </a:r>
          </a:p>
        </p:txBody>
      </p:sp>
    </p:spTree>
    <p:extLst>
      <p:ext uri="{BB962C8B-B14F-4D97-AF65-F5344CB8AC3E}">
        <p14:creationId xmlns:p14="http://schemas.microsoft.com/office/powerpoint/2010/main" val="32367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B47B3F7-7101-423A-E49E-CA26BB803F5B}"/>
              </a:ext>
            </a:extLst>
          </p:cNvPr>
          <p:cNvSpPr>
            <a:spLocks noGrp="1"/>
          </p:cNvSpPr>
          <p:nvPr>
            <p:ph type="title"/>
          </p:nvPr>
        </p:nvSpPr>
        <p:spPr>
          <a:xfrm>
            <a:off x="961029" y="1006774"/>
            <a:ext cx="10515600" cy="729157"/>
          </a:xfrm>
        </p:spPr>
        <p:txBody>
          <a:bodyPr/>
          <a:lstStyle/>
          <a:p>
            <a:r>
              <a:rPr lang="en-US" dirty="0"/>
              <a:t>GeoGebra Practice</a:t>
            </a:r>
          </a:p>
        </p:txBody>
      </p:sp>
      <p:sp>
        <p:nvSpPr>
          <p:cNvPr id="3" name="Content Placeholder 2">
            <a:extLst>
              <a:ext uri="{FF2B5EF4-FFF2-40B4-BE49-F238E27FC236}">
                <a16:creationId xmlns:a16="http://schemas.microsoft.com/office/drawing/2014/main" id="{1705FD10-3647-32A2-0721-81D93509BB71}"/>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dirty="0"/>
              <a:t>Area of regular polygons: </a:t>
            </a:r>
            <a:r>
              <a:rPr lang="en-US" dirty="0">
                <a:hlinkClick r:id="rId2"/>
              </a:rPr>
              <a:t>https://www.geogebra.org/m/E7RtHHBS</a:t>
            </a:r>
            <a:r>
              <a:rPr lang="en-US" dirty="0"/>
              <a:t> </a:t>
            </a:r>
          </a:p>
          <a:p>
            <a:r>
              <a:rPr lang="en-US" dirty="0"/>
              <a:t>Area Of Polygons Exploration: </a:t>
            </a:r>
            <a:r>
              <a:rPr lang="en-US" dirty="0">
                <a:hlinkClick r:id="rId3"/>
              </a:rPr>
              <a:t>https://www.geogebra.org/m/QUwWt9nU</a:t>
            </a:r>
            <a:r>
              <a:rPr lang="en-US" dirty="0"/>
              <a:t> </a:t>
            </a:r>
          </a:p>
          <a:p>
            <a:r>
              <a:rPr lang="en-US" dirty="0"/>
              <a:t>Finding area: </a:t>
            </a:r>
            <a:r>
              <a:rPr lang="en-US" dirty="0">
                <a:hlinkClick r:id="rId4"/>
              </a:rPr>
              <a:t>https://www.geogebra.org/m/bxszfffj</a:t>
            </a:r>
            <a:r>
              <a:rPr lang="en-US" dirty="0"/>
              <a:t> </a:t>
            </a:r>
            <a:br>
              <a:rPr lang="en-US" dirty="0"/>
            </a:br>
            <a:endParaRPr lang="en-US" dirty="0"/>
          </a:p>
          <a:p>
            <a:endParaRPr lang="en-US" dirty="0"/>
          </a:p>
        </p:txBody>
      </p:sp>
      <p:sp>
        <p:nvSpPr>
          <p:cNvPr id="2" name="Title 1">
            <a:extLst>
              <a:ext uri="{FF2B5EF4-FFF2-40B4-BE49-F238E27FC236}">
                <a16:creationId xmlns:a16="http://schemas.microsoft.com/office/drawing/2014/main" id="{1F1A1F71-33D8-92D5-03E9-B2A05EEE11AA}"/>
              </a:ext>
            </a:extLst>
          </p:cNvPr>
          <p:cNvSpPr>
            <a:spLocks noGrp="1"/>
          </p:cNvSpPr>
          <p:nvPr>
            <p:ph type="title" idx="4294967295"/>
          </p:nvPr>
        </p:nvSpPr>
        <p:spPr/>
        <p:txBody>
          <a:bodyPr/>
          <a:lstStyle/>
          <a:p>
            <a:endParaRPr lang="en-US" dirty="0"/>
          </a:p>
        </p:txBody>
      </p:sp>
    </p:spTree>
    <p:extLst>
      <p:ext uri="{BB962C8B-B14F-4D97-AF65-F5344CB8AC3E}">
        <p14:creationId xmlns:p14="http://schemas.microsoft.com/office/powerpoint/2010/main" val="284535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7E7AE-8A76-FF12-D38E-43623A0E607F}"/>
              </a:ext>
            </a:extLst>
          </p:cNvPr>
          <p:cNvSpPr>
            <a:spLocks noGrp="1"/>
          </p:cNvSpPr>
          <p:nvPr>
            <p:ph type="title"/>
          </p:nvPr>
        </p:nvSpPr>
        <p:spPr/>
        <p:txBody>
          <a:bodyPr/>
          <a:lstStyle/>
          <a:p>
            <a:r>
              <a:rPr lang="en-US" dirty="0"/>
              <a:t>Practice</a:t>
            </a:r>
          </a:p>
        </p:txBody>
      </p:sp>
      <p:pic>
        <p:nvPicPr>
          <p:cNvPr id="5" name="Content Placeholder 4">
            <a:extLst>
              <a:ext uri="{FF2B5EF4-FFF2-40B4-BE49-F238E27FC236}">
                <a16:creationId xmlns:a16="http://schemas.microsoft.com/office/drawing/2014/main" id="{9D98D3EC-B4F0-0898-184C-6868A39381F2}"/>
              </a:ext>
            </a:extLst>
          </p:cNvPr>
          <p:cNvPicPr>
            <a:picLocks noGrp="1" noChangeAspect="1"/>
          </p:cNvPicPr>
          <p:nvPr>
            <p:ph idx="1"/>
          </p:nvPr>
        </p:nvPicPr>
        <p:blipFill>
          <a:blip r:embed="rId2"/>
          <a:stretch>
            <a:fillRect/>
          </a:stretch>
        </p:blipFill>
        <p:spPr>
          <a:xfrm>
            <a:off x="2848322" y="2009775"/>
            <a:ext cx="6755705" cy="4013200"/>
          </a:xfrm>
        </p:spPr>
      </p:pic>
    </p:spTree>
    <p:extLst>
      <p:ext uri="{BB962C8B-B14F-4D97-AF65-F5344CB8AC3E}">
        <p14:creationId xmlns:p14="http://schemas.microsoft.com/office/powerpoint/2010/main" val="231389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52F58-DB1E-6228-AEDA-E1F99A478E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21D6C7-388E-E4DD-9D88-41C933268FF9}"/>
              </a:ext>
            </a:extLst>
          </p:cNvPr>
          <p:cNvSpPr>
            <a:spLocks noGrp="1"/>
          </p:cNvSpPr>
          <p:nvPr>
            <p:ph type="title"/>
          </p:nvPr>
        </p:nvSpPr>
        <p:spPr>
          <a:xfrm>
            <a:off x="961029" y="1006774"/>
            <a:ext cx="10515600" cy="729157"/>
          </a:xfrm>
        </p:spPr>
        <p:txBody>
          <a:bodyPr>
            <a:normAutofit/>
          </a:bodyPr>
          <a:lstStyle/>
          <a:p>
            <a:r>
              <a:rPr lang="en-US" dirty="0"/>
              <a:t>Answer</a:t>
            </a:r>
          </a:p>
        </p:txBody>
      </p:sp>
      <p:pic>
        <p:nvPicPr>
          <p:cNvPr id="6" name="Content Placeholder 5" descr="A diagram of a triangle and a star&#10;&#10;Description automatically generated">
            <a:extLst>
              <a:ext uri="{FF2B5EF4-FFF2-40B4-BE49-F238E27FC236}">
                <a16:creationId xmlns:a16="http://schemas.microsoft.com/office/drawing/2014/main" id="{BA73F948-755A-0208-DC3E-EE6B7F0DB4B3}"/>
              </a:ext>
            </a:extLst>
          </p:cNvPr>
          <p:cNvPicPr>
            <a:picLocks noGrp="1" noChangeAspect="1"/>
          </p:cNvPicPr>
          <p:nvPr>
            <p:ph idx="1"/>
          </p:nvPr>
        </p:nvPicPr>
        <p:blipFill>
          <a:blip r:embed="rId2"/>
          <a:stretch>
            <a:fillRect/>
          </a:stretch>
        </p:blipFill>
        <p:spPr>
          <a:xfrm>
            <a:off x="3694453" y="2009617"/>
            <a:ext cx="5064349" cy="4013496"/>
          </a:xfrm>
          <a:noFill/>
        </p:spPr>
      </p:pic>
    </p:spTree>
    <p:extLst>
      <p:ext uri="{BB962C8B-B14F-4D97-AF65-F5344CB8AC3E}">
        <p14:creationId xmlns:p14="http://schemas.microsoft.com/office/powerpoint/2010/main" val="866626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96CAA-8948-A2F4-2B9A-758F0DAAF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2A0E9-79C4-F43A-453B-33A21BC1D7BD}"/>
              </a:ext>
            </a:extLst>
          </p:cNvPr>
          <p:cNvSpPr>
            <a:spLocks noGrp="1"/>
          </p:cNvSpPr>
          <p:nvPr>
            <p:ph type="title"/>
          </p:nvPr>
        </p:nvSpPr>
        <p:spPr/>
        <p:txBody>
          <a:bodyPr/>
          <a:lstStyle/>
          <a:p>
            <a:r>
              <a:rPr lang="en-US" dirty="0"/>
              <a:t>Practice</a:t>
            </a:r>
          </a:p>
        </p:txBody>
      </p:sp>
      <p:pic>
        <p:nvPicPr>
          <p:cNvPr id="6" name="Content Placeholder 5">
            <a:extLst>
              <a:ext uri="{FF2B5EF4-FFF2-40B4-BE49-F238E27FC236}">
                <a16:creationId xmlns:a16="http://schemas.microsoft.com/office/drawing/2014/main" id="{1EA4C6AC-F461-7FF4-7FFE-8530823C0260}"/>
              </a:ext>
            </a:extLst>
          </p:cNvPr>
          <p:cNvPicPr>
            <a:picLocks noGrp="1" noChangeAspect="1"/>
          </p:cNvPicPr>
          <p:nvPr>
            <p:ph idx="1"/>
          </p:nvPr>
        </p:nvPicPr>
        <p:blipFill>
          <a:blip r:embed="rId2"/>
          <a:stretch>
            <a:fillRect/>
          </a:stretch>
        </p:blipFill>
        <p:spPr>
          <a:xfrm>
            <a:off x="3063875" y="2568575"/>
            <a:ext cx="6324600" cy="2895600"/>
          </a:xfrm>
        </p:spPr>
      </p:pic>
    </p:spTree>
    <p:extLst>
      <p:ext uri="{BB962C8B-B14F-4D97-AF65-F5344CB8AC3E}">
        <p14:creationId xmlns:p14="http://schemas.microsoft.com/office/powerpoint/2010/main" val="159422492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0FB64E-8E92-4F73-B921-40C304043FF1}">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171BF665-99CC-42D4-B6B4-BC7924894F93}">
  <ds:schemaRefs>
    <ds:schemaRef ds:uri="http://schemas.microsoft.com/sharepoint/v3/contenttype/forms"/>
  </ds:schemaRefs>
</ds:datastoreItem>
</file>

<file path=customXml/itemProps3.xml><?xml version="1.0" encoding="utf-8"?>
<ds:datastoreItem xmlns:ds="http://schemas.openxmlformats.org/officeDocument/2006/customXml" ds:itemID="{CE554525-3AC1-4978-88D0-F8AA91E391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Pearson Theme</Template>
  <TotalTime>7</TotalTime>
  <Words>698</Words>
  <Application>Microsoft Office PowerPoint</Application>
  <PresentationFormat>Widescreen</PresentationFormat>
  <Paragraphs>43</Paragraphs>
  <Slides>12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 Sans Light</vt:lpstr>
      <vt:lpstr>Open Sans Semibold</vt:lpstr>
      <vt:lpstr>Pearson Theme</vt:lpstr>
      <vt:lpstr>PowerPoint Presentation</vt:lpstr>
      <vt:lpstr>Composing Polygons into Rectangles</vt:lpstr>
      <vt:lpstr>Decomposing Polygons into Triangles and other Shapes</vt:lpstr>
      <vt:lpstr>Real World Applications</vt:lpstr>
      <vt:lpstr>Practice Finding the Area of Polygons</vt:lpstr>
      <vt:lpstr>PowerPoint Presentation</vt:lpstr>
      <vt:lpstr>Practice</vt:lpstr>
      <vt:lpstr>Answer</vt:lpstr>
      <vt:lpstr>Practice</vt:lpstr>
      <vt:lpstr>Answer</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26</cp:revision>
  <dcterms:created xsi:type="dcterms:W3CDTF">2024-01-18T16:53:48Z</dcterms:created>
  <dcterms:modified xsi:type="dcterms:W3CDTF">2024-01-30T22:07:42Z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