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9"/>
  </p:notesMasterIdLst>
  <p:sldIdLst>
    <p:sldId id="256" r:id="rId5"/>
    <p:sldId id="257" r:id="rId6"/>
    <p:sldId id="258" r:id="rId7"/>
    <p:sldId id="304" r:id="rId8"/>
    <p:sldId id="259" r:id="rId9"/>
    <p:sldId id="260" r:id="rId10"/>
    <p:sldId id="261" r:id="rId11"/>
    <p:sldId id="306" r:id="rId12"/>
    <p:sldId id="305" r:id="rId13"/>
    <p:sldId id="262" r:id="rId14"/>
    <p:sldId id="264" r:id="rId15"/>
    <p:sldId id="263" r:id="rId16"/>
    <p:sldId id="307" r:id="rId17"/>
    <p:sldId id="308" r:id="rId18"/>
    <p:sldId id="309" r:id="rId19"/>
    <p:sldId id="311" r:id="rId20"/>
    <p:sldId id="310" r:id="rId21"/>
    <p:sldId id="312" r:id="rId22"/>
    <p:sldId id="313" r:id="rId23"/>
    <p:sldId id="314" r:id="rId24"/>
    <p:sldId id="315" r:id="rId25"/>
    <p:sldId id="265" r:id="rId26"/>
    <p:sldId id="266" r:id="rId27"/>
    <p:sldId id="3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C04A4-78D2-E73A-F5C1-1D7EB788D405}" v="64" dt="2024-01-18T17:22:22.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3618E-260E-4165-9B89-7F8B395CEA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BBE1261-8772-4ECC-9AC2-75B842F34B8C}">
      <dgm:prSet/>
      <dgm:spPr/>
      <dgm:t>
        <a:bodyPr/>
        <a:lstStyle/>
        <a:p>
          <a:r>
            <a:rPr lang="en-US"/>
            <a:t>The coordinate plane is a two-dimensional plane formed by the intersection of a horizontal number line and a vertical number line</a:t>
          </a:r>
        </a:p>
      </dgm:t>
    </dgm:pt>
    <dgm:pt modelId="{38446713-9F19-48F2-8662-6ACC4385CDDA}" type="parTrans" cxnId="{D07CE313-C15D-4CDF-8529-0C4FCFCC4A24}">
      <dgm:prSet/>
      <dgm:spPr/>
      <dgm:t>
        <a:bodyPr/>
        <a:lstStyle/>
        <a:p>
          <a:endParaRPr lang="en-US"/>
        </a:p>
      </dgm:t>
    </dgm:pt>
    <dgm:pt modelId="{8401C6E6-EE30-41F6-85B1-8720F38024ED}" type="sibTrans" cxnId="{D07CE313-C15D-4CDF-8529-0C4FCFCC4A24}">
      <dgm:prSet/>
      <dgm:spPr/>
      <dgm:t>
        <a:bodyPr/>
        <a:lstStyle/>
        <a:p>
          <a:endParaRPr lang="en-US"/>
        </a:p>
      </dgm:t>
    </dgm:pt>
    <dgm:pt modelId="{43A88F60-D2C6-4A5B-A722-7BA44DACC980}">
      <dgm:prSet/>
      <dgm:spPr/>
      <dgm:t>
        <a:bodyPr/>
        <a:lstStyle/>
        <a:p>
          <a:r>
            <a:rPr lang="en-US"/>
            <a:t>Points on the coordinate plane are identified by their coordinates</a:t>
          </a:r>
        </a:p>
      </dgm:t>
    </dgm:pt>
    <dgm:pt modelId="{A1185535-1398-463F-9E18-7C5590CA3B7C}" type="parTrans" cxnId="{BE34BB03-1C5A-4755-B96F-D7850D6E10A3}">
      <dgm:prSet/>
      <dgm:spPr/>
      <dgm:t>
        <a:bodyPr/>
        <a:lstStyle/>
        <a:p>
          <a:endParaRPr lang="en-US"/>
        </a:p>
      </dgm:t>
    </dgm:pt>
    <dgm:pt modelId="{406F3B12-7C99-40DC-A986-1E270D8AF8D1}" type="sibTrans" cxnId="{BE34BB03-1C5A-4755-B96F-D7850D6E10A3}">
      <dgm:prSet/>
      <dgm:spPr/>
      <dgm:t>
        <a:bodyPr/>
        <a:lstStyle/>
        <a:p>
          <a:endParaRPr lang="en-US"/>
        </a:p>
      </dgm:t>
    </dgm:pt>
    <dgm:pt modelId="{7C97DAB2-64CF-44EC-A5BA-97CBD81C681D}" type="pres">
      <dgm:prSet presAssocID="{1163618E-260E-4165-9B89-7F8B395CEA78}" presName="linear" presStyleCnt="0">
        <dgm:presLayoutVars>
          <dgm:animLvl val="lvl"/>
          <dgm:resizeHandles val="exact"/>
        </dgm:presLayoutVars>
      </dgm:prSet>
      <dgm:spPr/>
    </dgm:pt>
    <dgm:pt modelId="{0E82F44E-B539-4C71-BE1D-32486909CDB9}" type="pres">
      <dgm:prSet presAssocID="{EBBE1261-8772-4ECC-9AC2-75B842F34B8C}" presName="parentText" presStyleLbl="node1" presStyleIdx="0" presStyleCnt="2">
        <dgm:presLayoutVars>
          <dgm:chMax val="0"/>
          <dgm:bulletEnabled val="1"/>
        </dgm:presLayoutVars>
      </dgm:prSet>
      <dgm:spPr/>
    </dgm:pt>
    <dgm:pt modelId="{69100733-ED1D-48EC-A64E-F7915F804C4A}" type="pres">
      <dgm:prSet presAssocID="{8401C6E6-EE30-41F6-85B1-8720F38024ED}" presName="spacer" presStyleCnt="0"/>
      <dgm:spPr/>
    </dgm:pt>
    <dgm:pt modelId="{12A18C51-4A67-456C-9A5B-7C7F80CBDF2E}" type="pres">
      <dgm:prSet presAssocID="{43A88F60-D2C6-4A5B-A722-7BA44DACC980}" presName="parentText" presStyleLbl="node1" presStyleIdx="1" presStyleCnt="2">
        <dgm:presLayoutVars>
          <dgm:chMax val="0"/>
          <dgm:bulletEnabled val="1"/>
        </dgm:presLayoutVars>
      </dgm:prSet>
      <dgm:spPr/>
    </dgm:pt>
  </dgm:ptLst>
  <dgm:cxnLst>
    <dgm:cxn modelId="{BE34BB03-1C5A-4755-B96F-D7850D6E10A3}" srcId="{1163618E-260E-4165-9B89-7F8B395CEA78}" destId="{43A88F60-D2C6-4A5B-A722-7BA44DACC980}" srcOrd="1" destOrd="0" parTransId="{A1185535-1398-463F-9E18-7C5590CA3B7C}" sibTransId="{406F3B12-7C99-40DC-A986-1E270D8AF8D1}"/>
    <dgm:cxn modelId="{AE60230B-D828-4422-9C96-74E06847ED67}" type="presOf" srcId="{1163618E-260E-4165-9B89-7F8B395CEA78}" destId="{7C97DAB2-64CF-44EC-A5BA-97CBD81C681D}" srcOrd="0" destOrd="0" presId="urn:microsoft.com/office/officeart/2005/8/layout/vList2"/>
    <dgm:cxn modelId="{D07CE313-C15D-4CDF-8529-0C4FCFCC4A24}" srcId="{1163618E-260E-4165-9B89-7F8B395CEA78}" destId="{EBBE1261-8772-4ECC-9AC2-75B842F34B8C}" srcOrd="0" destOrd="0" parTransId="{38446713-9F19-48F2-8662-6ACC4385CDDA}" sibTransId="{8401C6E6-EE30-41F6-85B1-8720F38024ED}"/>
    <dgm:cxn modelId="{24BCB085-EDAC-4480-B146-2301CDBE53F1}" type="presOf" srcId="{43A88F60-D2C6-4A5B-A722-7BA44DACC980}" destId="{12A18C51-4A67-456C-9A5B-7C7F80CBDF2E}" srcOrd="0" destOrd="0" presId="urn:microsoft.com/office/officeart/2005/8/layout/vList2"/>
    <dgm:cxn modelId="{937917B0-DE71-462D-8424-90ABE9161981}" type="presOf" srcId="{EBBE1261-8772-4ECC-9AC2-75B842F34B8C}" destId="{0E82F44E-B539-4C71-BE1D-32486909CDB9}" srcOrd="0" destOrd="0" presId="urn:microsoft.com/office/officeart/2005/8/layout/vList2"/>
    <dgm:cxn modelId="{59B50115-38DC-4DCD-A293-E664AF4E31F2}" type="presParOf" srcId="{7C97DAB2-64CF-44EC-A5BA-97CBD81C681D}" destId="{0E82F44E-B539-4C71-BE1D-32486909CDB9}" srcOrd="0" destOrd="0" presId="urn:microsoft.com/office/officeart/2005/8/layout/vList2"/>
    <dgm:cxn modelId="{468546FC-3439-4BC1-8460-AC82BAFE8213}" type="presParOf" srcId="{7C97DAB2-64CF-44EC-A5BA-97CBD81C681D}" destId="{69100733-ED1D-48EC-A64E-F7915F804C4A}" srcOrd="1" destOrd="0" presId="urn:microsoft.com/office/officeart/2005/8/layout/vList2"/>
    <dgm:cxn modelId="{EF1329C1-A016-4E1C-907A-E4AA18DA3E72}" type="presParOf" srcId="{7C97DAB2-64CF-44EC-A5BA-97CBD81C681D}" destId="{12A18C51-4A67-456C-9A5B-7C7F80CBDF2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3618E-260E-4165-9B89-7F8B395CEA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BE1261-8772-4ECC-9AC2-75B842F34B8C}">
      <dgm:prSet/>
      <dgm:spPr/>
      <dgm:t>
        <a:bodyPr/>
        <a:lstStyle/>
        <a:p>
          <a:r>
            <a:rPr lang="en-US" dirty="0"/>
            <a:t>Coordinates – a pair of numbers that indicates the position of a point in a coordinate plane, typically written as (x, y)</a:t>
          </a:r>
        </a:p>
      </dgm:t>
    </dgm:pt>
    <dgm:pt modelId="{38446713-9F19-48F2-8662-6ACC4385CDDA}" type="parTrans" cxnId="{D07CE313-C15D-4CDF-8529-0C4FCFCC4A24}">
      <dgm:prSet/>
      <dgm:spPr/>
      <dgm:t>
        <a:bodyPr/>
        <a:lstStyle/>
        <a:p>
          <a:endParaRPr lang="en-US"/>
        </a:p>
      </dgm:t>
    </dgm:pt>
    <dgm:pt modelId="{8401C6E6-EE30-41F6-85B1-8720F38024ED}" type="sibTrans" cxnId="{D07CE313-C15D-4CDF-8529-0C4FCFCC4A24}">
      <dgm:prSet/>
      <dgm:spPr/>
      <dgm:t>
        <a:bodyPr/>
        <a:lstStyle/>
        <a:p>
          <a:endParaRPr lang="en-US"/>
        </a:p>
      </dgm:t>
    </dgm:pt>
    <dgm:pt modelId="{43A88F60-D2C6-4A5B-A722-7BA44DACC980}">
      <dgm:prSet/>
      <dgm:spPr/>
      <dgm:t>
        <a:bodyPr/>
        <a:lstStyle/>
        <a:p>
          <a:r>
            <a:rPr lang="en-US" i="0" dirty="0"/>
            <a:t>Ordered Pair – the point (</a:t>
          </a:r>
          <a:r>
            <a:rPr lang="en-US" i="1" dirty="0" err="1"/>
            <a:t>x,y</a:t>
          </a:r>
          <a:r>
            <a:rPr lang="en-US" i="0" dirty="0"/>
            <a:t>)</a:t>
          </a:r>
        </a:p>
        <a:p>
          <a:r>
            <a:rPr lang="en-US" i="1" dirty="0"/>
            <a:t>X</a:t>
          </a:r>
          <a:r>
            <a:rPr lang="en-US" i="0" dirty="0"/>
            <a:t>-coordinate – the first number in an ordered pair;</a:t>
          </a:r>
        </a:p>
        <a:p>
          <a:r>
            <a:rPr lang="en-US" i="1" dirty="0"/>
            <a:t>Y</a:t>
          </a:r>
          <a:r>
            <a:rPr lang="en-US" i="0" dirty="0"/>
            <a:t>-coordinate – the second number in an ordered pair.</a:t>
          </a:r>
          <a:endParaRPr lang="en-US" i="1" dirty="0"/>
        </a:p>
      </dgm:t>
    </dgm:pt>
    <dgm:pt modelId="{A1185535-1398-463F-9E18-7C5590CA3B7C}" type="parTrans" cxnId="{BE34BB03-1C5A-4755-B96F-D7850D6E10A3}">
      <dgm:prSet/>
      <dgm:spPr/>
      <dgm:t>
        <a:bodyPr/>
        <a:lstStyle/>
        <a:p>
          <a:endParaRPr lang="en-US"/>
        </a:p>
      </dgm:t>
    </dgm:pt>
    <dgm:pt modelId="{406F3B12-7C99-40DC-A986-1E270D8AF8D1}" type="sibTrans" cxnId="{BE34BB03-1C5A-4755-B96F-D7850D6E10A3}">
      <dgm:prSet/>
      <dgm:spPr/>
      <dgm:t>
        <a:bodyPr/>
        <a:lstStyle/>
        <a:p>
          <a:endParaRPr lang="en-US"/>
        </a:p>
      </dgm:t>
    </dgm:pt>
    <dgm:pt modelId="{7C97DAB2-64CF-44EC-A5BA-97CBD81C681D}" type="pres">
      <dgm:prSet presAssocID="{1163618E-260E-4165-9B89-7F8B395CEA78}" presName="linear" presStyleCnt="0">
        <dgm:presLayoutVars>
          <dgm:animLvl val="lvl"/>
          <dgm:resizeHandles val="exact"/>
        </dgm:presLayoutVars>
      </dgm:prSet>
      <dgm:spPr/>
    </dgm:pt>
    <dgm:pt modelId="{0E82F44E-B539-4C71-BE1D-32486909CDB9}" type="pres">
      <dgm:prSet presAssocID="{EBBE1261-8772-4ECC-9AC2-75B842F34B8C}" presName="parentText" presStyleLbl="node1" presStyleIdx="0" presStyleCnt="2">
        <dgm:presLayoutVars>
          <dgm:chMax val="0"/>
          <dgm:bulletEnabled val="1"/>
        </dgm:presLayoutVars>
      </dgm:prSet>
      <dgm:spPr/>
    </dgm:pt>
    <dgm:pt modelId="{69100733-ED1D-48EC-A64E-F7915F804C4A}" type="pres">
      <dgm:prSet presAssocID="{8401C6E6-EE30-41F6-85B1-8720F38024ED}" presName="spacer" presStyleCnt="0"/>
      <dgm:spPr/>
    </dgm:pt>
    <dgm:pt modelId="{12A18C51-4A67-456C-9A5B-7C7F80CBDF2E}" type="pres">
      <dgm:prSet presAssocID="{43A88F60-D2C6-4A5B-A722-7BA44DACC980}" presName="parentText" presStyleLbl="node1" presStyleIdx="1" presStyleCnt="2">
        <dgm:presLayoutVars>
          <dgm:chMax val="0"/>
          <dgm:bulletEnabled val="1"/>
        </dgm:presLayoutVars>
      </dgm:prSet>
      <dgm:spPr/>
    </dgm:pt>
  </dgm:ptLst>
  <dgm:cxnLst>
    <dgm:cxn modelId="{BE34BB03-1C5A-4755-B96F-D7850D6E10A3}" srcId="{1163618E-260E-4165-9B89-7F8B395CEA78}" destId="{43A88F60-D2C6-4A5B-A722-7BA44DACC980}" srcOrd="1" destOrd="0" parTransId="{A1185535-1398-463F-9E18-7C5590CA3B7C}" sibTransId="{406F3B12-7C99-40DC-A986-1E270D8AF8D1}"/>
    <dgm:cxn modelId="{AE60230B-D828-4422-9C96-74E06847ED67}" type="presOf" srcId="{1163618E-260E-4165-9B89-7F8B395CEA78}" destId="{7C97DAB2-64CF-44EC-A5BA-97CBD81C681D}" srcOrd="0" destOrd="0" presId="urn:microsoft.com/office/officeart/2005/8/layout/vList2"/>
    <dgm:cxn modelId="{D07CE313-C15D-4CDF-8529-0C4FCFCC4A24}" srcId="{1163618E-260E-4165-9B89-7F8B395CEA78}" destId="{EBBE1261-8772-4ECC-9AC2-75B842F34B8C}" srcOrd="0" destOrd="0" parTransId="{38446713-9F19-48F2-8662-6ACC4385CDDA}" sibTransId="{8401C6E6-EE30-41F6-85B1-8720F38024ED}"/>
    <dgm:cxn modelId="{24BCB085-EDAC-4480-B146-2301CDBE53F1}" type="presOf" srcId="{43A88F60-D2C6-4A5B-A722-7BA44DACC980}" destId="{12A18C51-4A67-456C-9A5B-7C7F80CBDF2E}" srcOrd="0" destOrd="0" presId="urn:microsoft.com/office/officeart/2005/8/layout/vList2"/>
    <dgm:cxn modelId="{937917B0-DE71-462D-8424-90ABE9161981}" type="presOf" srcId="{EBBE1261-8772-4ECC-9AC2-75B842F34B8C}" destId="{0E82F44E-B539-4C71-BE1D-32486909CDB9}" srcOrd="0" destOrd="0" presId="urn:microsoft.com/office/officeart/2005/8/layout/vList2"/>
    <dgm:cxn modelId="{59B50115-38DC-4DCD-A293-E664AF4E31F2}" type="presParOf" srcId="{7C97DAB2-64CF-44EC-A5BA-97CBD81C681D}" destId="{0E82F44E-B539-4C71-BE1D-32486909CDB9}" srcOrd="0" destOrd="0" presId="urn:microsoft.com/office/officeart/2005/8/layout/vList2"/>
    <dgm:cxn modelId="{468546FC-3439-4BC1-8460-AC82BAFE8213}" type="presParOf" srcId="{7C97DAB2-64CF-44EC-A5BA-97CBD81C681D}" destId="{69100733-ED1D-48EC-A64E-F7915F804C4A}" srcOrd="1" destOrd="0" presId="urn:microsoft.com/office/officeart/2005/8/layout/vList2"/>
    <dgm:cxn modelId="{EF1329C1-A016-4E1C-907A-E4AA18DA3E72}" type="presParOf" srcId="{7C97DAB2-64CF-44EC-A5BA-97CBD81C681D}" destId="{12A18C51-4A67-456C-9A5B-7C7F80CBDF2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C8209A-CE97-435C-B520-E8520E604932}"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FC9EBF67-50D0-423E-AAD3-D795CF0B7816}">
      <dgm:prSet/>
      <dgm:spPr/>
      <dgm:t>
        <a:bodyPr/>
        <a:lstStyle/>
        <a:p>
          <a:r>
            <a:rPr lang="en-US"/>
            <a:t>Using this technique can help us solve problems related to polygons in the coordinate plane</a:t>
          </a:r>
        </a:p>
      </dgm:t>
    </dgm:pt>
    <dgm:pt modelId="{E5295D57-F8A9-4F68-86EF-DA0BB4E853F6}" type="parTrans" cxnId="{3A335538-47B1-4C22-88EB-F9D52EDFF0D8}">
      <dgm:prSet/>
      <dgm:spPr/>
      <dgm:t>
        <a:bodyPr/>
        <a:lstStyle/>
        <a:p>
          <a:endParaRPr lang="en-US"/>
        </a:p>
      </dgm:t>
    </dgm:pt>
    <dgm:pt modelId="{5B6A0394-2750-4188-AC99-0FE1F398004C}" type="sibTrans" cxnId="{3A335538-47B1-4C22-88EB-F9D52EDFF0D8}">
      <dgm:prSet/>
      <dgm:spPr/>
      <dgm:t>
        <a:bodyPr/>
        <a:lstStyle/>
        <a:p>
          <a:endParaRPr lang="en-US"/>
        </a:p>
      </dgm:t>
    </dgm:pt>
    <dgm:pt modelId="{3B0793A3-5232-4FEB-ACEA-09C133CB6B77}">
      <dgm:prSet/>
      <dgm:spPr/>
      <dgm:t>
        <a:bodyPr/>
        <a:lstStyle/>
        <a:p>
          <a:r>
            <a:rPr lang="en-US"/>
            <a:t>For example, we can use this technique to find the perimeter of a polygon</a:t>
          </a:r>
        </a:p>
      </dgm:t>
    </dgm:pt>
    <dgm:pt modelId="{27BCE7F3-A62E-4ADE-9428-FE4703AD2BE9}" type="parTrans" cxnId="{8699A6E7-5712-4D5B-997E-2CFC49CAB498}">
      <dgm:prSet/>
      <dgm:spPr/>
      <dgm:t>
        <a:bodyPr/>
        <a:lstStyle/>
        <a:p>
          <a:endParaRPr lang="en-US"/>
        </a:p>
      </dgm:t>
    </dgm:pt>
    <dgm:pt modelId="{D46E2CBB-8F3D-4B67-9F1C-84807E0B3DA8}" type="sibTrans" cxnId="{8699A6E7-5712-4D5B-997E-2CFC49CAB498}">
      <dgm:prSet/>
      <dgm:spPr/>
      <dgm:t>
        <a:bodyPr/>
        <a:lstStyle/>
        <a:p>
          <a:endParaRPr lang="en-US"/>
        </a:p>
      </dgm:t>
    </dgm:pt>
    <dgm:pt modelId="{1530C3AE-7F88-4A51-91FF-B1B9A1EBD196}" type="pres">
      <dgm:prSet presAssocID="{23C8209A-CE97-435C-B520-E8520E604932}" presName="outerComposite" presStyleCnt="0">
        <dgm:presLayoutVars>
          <dgm:chMax val="5"/>
          <dgm:dir/>
          <dgm:resizeHandles val="exact"/>
        </dgm:presLayoutVars>
      </dgm:prSet>
      <dgm:spPr/>
    </dgm:pt>
    <dgm:pt modelId="{AD39ED59-E3C2-4995-9714-7408D98DFF80}" type="pres">
      <dgm:prSet presAssocID="{23C8209A-CE97-435C-B520-E8520E604932}" presName="dummyMaxCanvas" presStyleCnt="0">
        <dgm:presLayoutVars/>
      </dgm:prSet>
      <dgm:spPr/>
    </dgm:pt>
    <dgm:pt modelId="{D318452E-0F9F-439C-96E0-37CDE5A2C363}" type="pres">
      <dgm:prSet presAssocID="{23C8209A-CE97-435C-B520-E8520E604932}" presName="TwoNodes_1" presStyleLbl="node1" presStyleIdx="0" presStyleCnt="2">
        <dgm:presLayoutVars>
          <dgm:bulletEnabled val="1"/>
        </dgm:presLayoutVars>
      </dgm:prSet>
      <dgm:spPr/>
    </dgm:pt>
    <dgm:pt modelId="{76E611DE-10B1-4E44-A764-686CD5346F1D}" type="pres">
      <dgm:prSet presAssocID="{23C8209A-CE97-435C-B520-E8520E604932}" presName="TwoNodes_2" presStyleLbl="node1" presStyleIdx="1" presStyleCnt="2">
        <dgm:presLayoutVars>
          <dgm:bulletEnabled val="1"/>
        </dgm:presLayoutVars>
      </dgm:prSet>
      <dgm:spPr/>
    </dgm:pt>
    <dgm:pt modelId="{0E8F9A3A-11C8-4FCE-973E-0E327AB56C36}" type="pres">
      <dgm:prSet presAssocID="{23C8209A-CE97-435C-B520-E8520E604932}" presName="TwoConn_1-2" presStyleLbl="fgAccFollowNode1" presStyleIdx="0" presStyleCnt="1">
        <dgm:presLayoutVars>
          <dgm:bulletEnabled val="1"/>
        </dgm:presLayoutVars>
      </dgm:prSet>
      <dgm:spPr/>
    </dgm:pt>
    <dgm:pt modelId="{325EB61A-5BD8-4BE5-AA01-9986961B9F16}" type="pres">
      <dgm:prSet presAssocID="{23C8209A-CE97-435C-B520-E8520E604932}" presName="TwoNodes_1_text" presStyleLbl="node1" presStyleIdx="1" presStyleCnt="2">
        <dgm:presLayoutVars>
          <dgm:bulletEnabled val="1"/>
        </dgm:presLayoutVars>
      </dgm:prSet>
      <dgm:spPr/>
    </dgm:pt>
    <dgm:pt modelId="{611C0CFB-DE03-4DEC-99DE-0D83988E8309}" type="pres">
      <dgm:prSet presAssocID="{23C8209A-CE97-435C-B520-E8520E604932}" presName="TwoNodes_2_text" presStyleLbl="node1" presStyleIdx="1" presStyleCnt="2">
        <dgm:presLayoutVars>
          <dgm:bulletEnabled val="1"/>
        </dgm:presLayoutVars>
      </dgm:prSet>
      <dgm:spPr/>
    </dgm:pt>
  </dgm:ptLst>
  <dgm:cxnLst>
    <dgm:cxn modelId="{3A763B1F-5EB2-403A-9E39-846356A87C8A}" type="presOf" srcId="{3B0793A3-5232-4FEB-ACEA-09C133CB6B77}" destId="{611C0CFB-DE03-4DEC-99DE-0D83988E8309}" srcOrd="1" destOrd="0" presId="urn:microsoft.com/office/officeart/2005/8/layout/vProcess5"/>
    <dgm:cxn modelId="{64C0AB2F-0122-4977-8BC7-FACC36041260}" type="presOf" srcId="{5B6A0394-2750-4188-AC99-0FE1F398004C}" destId="{0E8F9A3A-11C8-4FCE-973E-0E327AB56C36}" srcOrd="0" destOrd="0" presId="urn:microsoft.com/office/officeart/2005/8/layout/vProcess5"/>
    <dgm:cxn modelId="{3A335538-47B1-4C22-88EB-F9D52EDFF0D8}" srcId="{23C8209A-CE97-435C-B520-E8520E604932}" destId="{FC9EBF67-50D0-423E-AAD3-D795CF0B7816}" srcOrd="0" destOrd="0" parTransId="{E5295D57-F8A9-4F68-86EF-DA0BB4E853F6}" sibTransId="{5B6A0394-2750-4188-AC99-0FE1F398004C}"/>
    <dgm:cxn modelId="{88D7AA4E-A65D-406D-913C-B343651D9F7A}" type="presOf" srcId="{FC9EBF67-50D0-423E-AAD3-D795CF0B7816}" destId="{325EB61A-5BD8-4BE5-AA01-9986961B9F16}" srcOrd="1" destOrd="0" presId="urn:microsoft.com/office/officeart/2005/8/layout/vProcess5"/>
    <dgm:cxn modelId="{59B76587-AF83-455E-8FB1-76CE38C6AE16}" type="presOf" srcId="{23C8209A-CE97-435C-B520-E8520E604932}" destId="{1530C3AE-7F88-4A51-91FF-B1B9A1EBD196}" srcOrd="0" destOrd="0" presId="urn:microsoft.com/office/officeart/2005/8/layout/vProcess5"/>
    <dgm:cxn modelId="{8699A6E7-5712-4D5B-997E-2CFC49CAB498}" srcId="{23C8209A-CE97-435C-B520-E8520E604932}" destId="{3B0793A3-5232-4FEB-ACEA-09C133CB6B77}" srcOrd="1" destOrd="0" parTransId="{27BCE7F3-A62E-4ADE-9428-FE4703AD2BE9}" sibTransId="{D46E2CBB-8F3D-4B67-9F1C-84807E0B3DA8}"/>
    <dgm:cxn modelId="{8F3A30F4-4394-4A33-8EA1-3F682056A5F1}" type="presOf" srcId="{3B0793A3-5232-4FEB-ACEA-09C133CB6B77}" destId="{76E611DE-10B1-4E44-A764-686CD5346F1D}" srcOrd="0" destOrd="0" presId="urn:microsoft.com/office/officeart/2005/8/layout/vProcess5"/>
    <dgm:cxn modelId="{C6BFA9FC-B188-4BD0-B6B0-E6CC402BB2A5}" type="presOf" srcId="{FC9EBF67-50D0-423E-AAD3-D795CF0B7816}" destId="{D318452E-0F9F-439C-96E0-37CDE5A2C363}" srcOrd="0" destOrd="0" presId="urn:microsoft.com/office/officeart/2005/8/layout/vProcess5"/>
    <dgm:cxn modelId="{55879D86-FD70-4B9A-9C5B-F3254B4473D7}" type="presParOf" srcId="{1530C3AE-7F88-4A51-91FF-B1B9A1EBD196}" destId="{AD39ED59-E3C2-4995-9714-7408D98DFF80}" srcOrd="0" destOrd="0" presId="urn:microsoft.com/office/officeart/2005/8/layout/vProcess5"/>
    <dgm:cxn modelId="{7E6A15A9-F51D-473C-B89F-34FAEE1F3F79}" type="presParOf" srcId="{1530C3AE-7F88-4A51-91FF-B1B9A1EBD196}" destId="{D318452E-0F9F-439C-96E0-37CDE5A2C363}" srcOrd="1" destOrd="0" presId="urn:microsoft.com/office/officeart/2005/8/layout/vProcess5"/>
    <dgm:cxn modelId="{EB49EDE0-E8A9-4231-BB39-5A4C21CE4621}" type="presParOf" srcId="{1530C3AE-7F88-4A51-91FF-B1B9A1EBD196}" destId="{76E611DE-10B1-4E44-A764-686CD5346F1D}" srcOrd="2" destOrd="0" presId="urn:microsoft.com/office/officeart/2005/8/layout/vProcess5"/>
    <dgm:cxn modelId="{B9A5A5E2-1149-4DF9-B38D-4731E2B33294}" type="presParOf" srcId="{1530C3AE-7F88-4A51-91FF-B1B9A1EBD196}" destId="{0E8F9A3A-11C8-4FCE-973E-0E327AB56C36}" srcOrd="3" destOrd="0" presId="urn:microsoft.com/office/officeart/2005/8/layout/vProcess5"/>
    <dgm:cxn modelId="{858E9F57-CFEF-4FC0-8258-53CD9E3DBDC5}" type="presParOf" srcId="{1530C3AE-7F88-4A51-91FF-B1B9A1EBD196}" destId="{325EB61A-5BD8-4BE5-AA01-9986961B9F16}" srcOrd="4" destOrd="0" presId="urn:microsoft.com/office/officeart/2005/8/layout/vProcess5"/>
    <dgm:cxn modelId="{1AC4D7DB-7DE4-4C63-9CAF-DB8D5EF2A0F1}" type="presParOf" srcId="{1530C3AE-7F88-4A51-91FF-B1B9A1EBD196}" destId="{611C0CFB-DE03-4DEC-99DE-0D83988E8309}"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C94ABD-80A0-4D87-89FB-51724D5EEB65}" type="doc">
      <dgm:prSet loTypeId="urn:microsoft.com/office/officeart/2005/8/layout/default" loCatId="list" qsTypeId="urn:microsoft.com/office/officeart/2005/8/quickstyle/simple1" qsCatId="simple" csTypeId="urn:microsoft.com/office/officeart/2005/8/colors/accent3_2" csCatId="accent3"/>
      <dgm:spPr/>
      <dgm:t>
        <a:bodyPr/>
        <a:lstStyle/>
        <a:p>
          <a:endParaRPr lang="en-US"/>
        </a:p>
      </dgm:t>
    </dgm:pt>
    <dgm:pt modelId="{479F04EE-3C62-4C38-97F2-336AF45F1BD2}">
      <dgm:prSet/>
      <dgm:spPr/>
      <dgm:t>
        <a:bodyPr/>
        <a:lstStyle/>
        <a:p>
          <a:r>
            <a:rPr lang="en-US"/>
            <a:t>Polygons are closed figures made up of straight line segments</a:t>
          </a:r>
        </a:p>
      </dgm:t>
    </dgm:pt>
    <dgm:pt modelId="{9B2B035B-6AB7-4484-B63A-A507A4D7CCC4}" type="parTrans" cxnId="{40A22DDC-DEE9-4B98-837F-D1A991437857}">
      <dgm:prSet/>
      <dgm:spPr/>
      <dgm:t>
        <a:bodyPr/>
        <a:lstStyle/>
        <a:p>
          <a:endParaRPr lang="en-US"/>
        </a:p>
      </dgm:t>
    </dgm:pt>
    <dgm:pt modelId="{0695B538-E96C-464C-8ACE-A48F13611025}" type="sibTrans" cxnId="{40A22DDC-DEE9-4B98-837F-D1A991437857}">
      <dgm:prSet/>
      <dgm:spPr/>
      <dgm:t>
        <a:bodyPr/>
        <a:lstStyle/>
        <a:p>
          <a:endParaRPr lang="en-US"/>
        </a:p>
      </dgm:t>
    </dgm:pt>
    <dgm:pt modelId="{6DD03B6C-FD2C-46BF-B1A8-CF7CBAD36169}">
      <dgm:prSet/>
      <dgm:spPr/>
      <dgm:t>
        <a:bodyPr/>
        <a:lstStyle/>
        <a:p>
          <a:r>
            <a:rPr lang="en-US"/>
            <a:t>Polygons can be classified by the number of sides they have</a:t>
          </a:r>
        </a:p>
      </dgm:t>
    </dgm:pt>
    <dgm:pt modelId="{99931003-676F-41CB-8C93-CD67B2709ACA}" type="parTrans" cxnId="{BF8BB507-58FC-4944-910C-E22908176BDC}">
      <dgm:prSet/>
      <dgm:spPr/>
      <dgm:t>
        <a:bodyPr/>
        <a:lstStyle/>
        <a:p>
          <a:endParaRPr lang="en-US"/>
        </a:p>
      </dgm:t>
    </dgm:pt>
    <dgm:pt modelId="{CA449F23-3006-4840-9C4B-47FDA821B1B6}" type="sibTrans" cxnId="{BF8BB507-58FC-4944-910C-E22908176BDC}">
      <dgm:prSet/>
      <dgm:spPr/>
      <dgm:t>
        <a:bodyPr/>
        <a:lstStyle/>
        <a:p>
          <a:endParaRPr lang="en-US"/>
        </a:p>
      </dgm:t>
    </dgm:pt>
    <dgm:pt modelId="{532B6326-2232-487B-B4B9-E7B13DF11B78}">
      <dgm:prSet/>
      <dgm:spPr/>
      <dgm:t>
        <a:bodyPr/>
        <a:lstStyle/>
        <a:p>
          <a:r>
            <a:rPr lang="en-US"/>
            <a:t>The coordinate plane is a two-dimensional plane formed by the intersection of a horizontal number line and a vertical number line</a:t>
          </a:r>
        </a:p>
      </dgm:t>
    </dgm:pt>
    <dgm:pt modelId="{1E5E4908-21D9-4902-ACBC-9B63E3468542}" type="parTrans" cxnId="{CD72C6AD-F623-46CE-8E3C-1CBD9BC6A92E}">
      <dgm:prSet/>
      <dgm:spPr/>
      <dgm:t>
        <a:bodyPr/>
        <a:lstStyle/>
        <a:p>
          <a:endParaRPr lang="en-US"/>
        </a:p>
      </dgm:t>
    </dgm:pt>
    <dgm:pt modelId="{79B8EF78-4869-4084-9993-93A0B4D87060}" type="sibTrans" cxnId="{CD72C6AD-F623-46CE-8E3C-1CBD9BC6A92E}">
      <dgm:prSet/>
      <dgm:spPr/>
      <dgm:t>
        <a:bodyPr/>
        <a:lstStyle/>
        <a:p>
          <a:endParaRPr lang="en-US"/>
        </a:p>
      </dgm:t>
    </dgm:pt>
    <dgm:pt modelId="{20779371-FFF3-4736-A258-7264F5879725}">
      <dgm:prSet/>
      <dgm:spPr/>
      <dgm:t>
        <a:bodyPr/>
        <a:lstStyle/>
        <a:p>
          <a:r>
            <a:rPr lang="en-US"/>
            <a:t>Points on the coordinate plane are identified by their coordinates</a:t>
          </a:r>
        </a:p>
      </dgm:t>
    </dgm:pt>
    <dgm:pt modelId="{B33B8521-3991-407C-9866-EEF820D03E33}" type="parTrans" cxnId="{8A1F6A64-3E1C-4E77-8B92-6862F18CEF5D}">
      <dgm:prSet/>
      <dgm:spPr/>
      <dgm:t>
        <a:bodyPr/>
        <a:lstStyle/>
        <a:p>
          <a:endParaRPr lang="en-US"/>
        </a:p>
      </dgm:t>
    </dgm:pt>
    <dgm:pt modelId="{E4FB11A1-C3D9-49F7-A308-C352E79406CF}" type="sibTrans" cxnId="{8A1F6A64-3E1C-4E77-8B92-6862F18CEF5D}">
      <dgm:prSet/>
      <dgm:spPr/>
      <dgm:t>
        <a:bodyPr/>
        <a:lstStyle/>
        <a:p>
          <a:endParaRPr lang="en-US"/>
        </a:p>
      </dgm:t>
    </dgm:pt>
    <dgm:pt modelId="{56DFA68F-B570-4789-BF8B-1458254E9F89}">
      <dgm:prSet/>
      <dgm:spPr/>
      <dgm:t>
        <a:bodyPr/>
        <a:lstStyle/>
        <a:p>
          <a:r>
            <a:rPr lang="en-US"/>
            <a:t>To find the length of a side joining points with the same second coordinate, subtract the x-coordinates of the two points</a:t>
          </a:r>
        </a:p>
      </dgm:t>
    </dgm:pt>
    <dgm:pt modelId="{99BA402A-BB83-4DF2-A9B2-194BC126185C}" type="parTrans" cxnId="{5774B37A-9B39-424A-8684-9CF20B5605EA}">
      <dgm:prSet/>
      <dgm:spPr/>
      <dgm:t>
        <a:bodyPr/>
        <a:lstStyle/>
        <a:p>
          <a:endParaRPr lang="en-US"/>
        </a:p>
      </dgm:t>
    </dgm:pt>
    <dgm:pt modelId="{3E9C34C8-9E7B-41C3-833D-EBFCE2CA05E5}" type="sibTrans" cxnId="{5774B37A-9B39-424A-8684-9CF20B5605EA}">
      <dgm:prSet/>
      <dgm:spPr/>
      <dgm:t>
        <a:bodyPr/>
        <a:lstStyle/>
        <a:p>
          <a:endParaRPr lang="en-US"/>
        </a:p>
      </dgm:t>
    </dgm:pt>
    <dgm:pt modelId="{65EEE9C7-9AE0-42FD-9EAF-37796BBE31B0}">
      <dgm:prSet/>
      <dgm:spPr/>
      <dgm:t>
        <a:bodyPr/>
        <a:lstStyle/>
        <a:p>
          <a:r>
            <a:rPr lang="en-US"/>
            <a:t>The absolute value of the result is the length of the side</a:t>
          </a:r>
        </a:p>
      </dgm:t>
    </dgm:pt>
    <dgm:pt modelId="{59C48F0D-0258-45CA-80A6-A58BD88B9D41}" type="parTrans" cxnId="{68A0343E-CD9D-495C-8946-6337162A71CD}">
      <dgm:prSet/>
      <dgm:spPr/>
      <dgm:t>
        <a:bodyPr/>
        <a:lstStyle/>
        <a:p>
          <a:endParaRPr lang="en-US"/>
        </a:p>
      </dgm:t>
    </dgm:pt>
    <dgm:pt modelId="{DFD13363-824C-4847-8A1D-87529939BA34}" type="sibTrans" cxnId="{68A0343E-CD9D-495C-8946-6337162A71CD}">
      <dgm:prSet/>
      <dgm:spPr/>
      <dgm:t>
        <a:bodyPr/>
        <a:lstStyle/>
        <a:p>
          <a:endParaRPr lang="en-US"/>
        </a:p>
      </dgm:t>
    </dgm:pt>
    <dgm:pt modelId="{6E2A2FF9-CA00-49D1-86BD-8F68F08A9D46}">
      <dgm:prSet/>
      <dgm:spPr/>
      <dgm:t>
        <a:bodyPr/>
        <a:lstStyle/>
        <a:p>
          <a:r>
            <a:rPr lang="en-US"/>
            <a:t>Using this technique can help us solve problems related to polygons in the coordinate plane</a:t>
          </a:r>
        </a:p>
      </dgm:t>
    </dgm:pt>
    <dgm:pt modelId="{AE4E8F73-83C2-41B6-8117-DEA354397500}" type="parTrans" cxnId="{801ABECC-4909-479C-924B-F6F18EE04A6D}">
      <dgm:prSet/>
      <dgm:spPr/>
      <dgm:t>
        <a:bodyPr/>
        <a:lstStyle/>
        <a:p>
          <a:endParaRPr lang="en-US"/>
        </a:p>
      </dgm:t>
    </dgm:pt>
    <dgm:pt modelId="{9BC1C23E-5202-4760-969B-F8768EC3AB57}" type="sibTrans" cxnId="{801ABECC-4909-479C-924B-F6F18EE04A6D}">
      <dgm:prSet/>
      <dgm:spPr/>
      <dgm:t>
        <a:bodyPr/>
        <a:lstStyle/>
        <a:p>
          <a:endParaRPr lang="en-US"/>
        </a:p>
      </dgm:t>
    </dgm:pt>
    <dgm:pt modelId="{83076CEA-8B00-4718-A4F4-95B53A4CAF88}">
      <dgm:prSet/>
      <dgm:spPr/>
      <dgm:t>
        <a:bodyPr/>
        <a:lstStyle/>
        <a:p>
          <a:r>
            <a:rPr lang="en-US"/>
            <a:t>For example, we can use this technique to find the perimeter of a polygon</a:t>
          </a:r>
        </a:p>
      </dgm:t>
    </dgm:pt>
    <dgm:pt modelId="{36CCD4D7-7FFA-4D1A-9D2F-14874E65B2E9}" type="parTrans" cxnId="{35BEF381-D7D8-41F5-A50E-C0CC5974D99E}">
      <dgm:prSet/>
      <dgm:spPr/>
      <dgm:t>
        <a:bodyPr/>
        <a:lstStyle/>
        <a:p>
          <a:endParaRPr lang="en-US"/>
        </a:p>
      </dgm:t>
    </dgm:pt>
    <dgm:pt modelId="{D9369EAC-E826-43B4-A5F6-EA50CF50FA86}" type="sibTrans" cxnId="{35BEF381-D7D8-41F5-A50E-C0CC5974D99E}">
      <dgm:prSet/>
      <dgm:spPr/>
      <dgm:t>
        <a:bodyPr/>
        <a:lstStyle/>
        <a:p>
          <a:endParaRPr lang="en-US"/>
        </a:p>
      </dgm:t>
    </dgm:pt>
    <dgm:pt modelId="{62053429-168C-45C9-878C-8AA0186B18BE}" type="pres">
      <dgm:prSet presAssocID="{91C94ABD-80A0-4D87-89FB-51724D5EEB65}" presName="diagram" presStyleCnt="0">
        <dgm:presLayoutVars>
          <dgm:dir/>
          <dgm:resizeHandles val="exact"/>
        </dgm:presLayoutVars>
      </dgm:prSet>
      <dgm:spPr/>
    </dgm:pt>
    <dgm:pt modelId="{69AF4D22-6515-434C-BED6-D92A8E7FE11A}" type="pres">
      <dgm:prSet presAssocID="{479F04EE-3C62-4C38-97F2-336AF45F1BD2}" presName="node" presStyleLbl="node1" presStyleIdx="0" presStyleCnt="8">
        <dgm:presLayoutVars>
          <dgm:bulletEnabled val="1"/>
        </dgm:presLayoutVars>
      </dgm:prSet>
      <dgm:spPr/>
    </dgm:pt>
    <dgm:pt modelId="{F3E1A4D0-B43E-49AF-AC37-A8B8EB4972E2}" type="pres">
      <dgm:prSet presAssocID="{0695B538-E96C-464C-8ACE-A48F13611025}" presName="sibTrans" presStyleCnt="0"/>
      <dgm:spPr/>
    </dgm:pt>
    <dgm:pt modelId="{18CE7CAD-BF18-4491-8B16-3A6BE7406AAB}" type="pres">
      <dgm:prSet presAssocID="{6DD03B6C-FD2C-46BF-B1A8-CF7CBAD36169}" presName="node" presStyleLbl="node1" presStyleIdx="1" presStyleCnt="8">
        <dgm:presLayoutVars>
          <dgm:bulletEnabled val="1"/>
        </dgm:presLayoutVars>
      </dgm:prSet>
      <dgm:spPr/>
    </dgm:pt>
    <dgm:pt modelId="{247B9844-C864-46DD-AF23-42ED0F1F870A}" type="pres">
      <dgm:prSet presAssocID="{CA449F23-3006-4840-9C4B-47FDA821B1B6}" presName="sibTrans" presStyleCnt="0"/>
      <dgm:spPr/>
    </dgm:pt>
    <dgm:pt modelId="{C0C0A38F-BBE6-4626-BBFB-60864FC554F5}" type="pres">
      <dgm:prSet presAssocID="{532B6326-2232-487B-B4B9-E7B13DF11B78}" presName="node" presStyleLbl="node1" presStyleIdx="2" presStyleCnt="8">
        <dgm:presLayoutVars>
          <dgm:bulletEnabled val="1"/>
        </dgm:presLayoutVars>
      </dgm:prSet>
      <dgm:spPr/>
    </dgm:pt>
    <dgm:pt modelId="{87F5DBB2-599C-4106-984B-57B7DAE258C8}" type="pres">
      <dgm:prSet presAssocID="{79B8EF78-4869-4084-9993-93A0B4D87060}" presName="sibTrans" presStyleCnt="0"/>
      <dgm:spPr/>
    </dgm:pt>
    <dgm:pt modelId="{FD43FE5B-7BD1-4935-8C97-929485783F12}" type="pres">
      <dgm:prSet presAssocID="{20779371-FFF3-4736-A258-7264F5879725}" presName="node" presStyleLbl="node1" presStyleIdx="3" presStyleCnt="8">
        <dgm:presLayoutVars>
          <dgm:bulletEnabled val="1"/>
        </dgm:presLayoutVars>
      </dgm:prSet>
      <dgm:spPr/>
    </dgm:pt>
    <dgm:pt modelId="{6BE335AE-71D4-443C-B2B3-64358F61FE1D}" type="pres">
      <dgm:prSet presAssocID="{E4FB11A1-C3D9-49F7-A308-C352E79406CF}" presName="sibTrans" presStyleCnt="0"/>
      <dgm:spPr/>
    </dgm:pt>
    <dgm:pt modelId="{36507902-29C6-4E6A-A0E4-048063E9052D}" type="pres">
      <dgm:prSet presAssocID="{56DFA68F-B570-4789-BF8B-1458254E9F89}" presName="node" presStyleLbl="node1" presStyleIdx="4" presStyleCnt="8">
        <dgm:presLayoutVars>
          <dgm:bulletEnabled val="1"/>
        </dgm:presLayoutVars>
      </dgm:prSet>
      <dgm:spPr/>
    </dgm:pt>
    <dgm:pt modelId="{58E3E8D4-A439-49B7-93F1-75ECB3261EE4}" type="pres">
      <dgm:prSet presAssocID="{3E9C34C8-9E7B-41C3-833D-EBFCE2CA05E5}" presName="sibTrans" presStyleCnt="0"/>
      <dgm:spPr/>
    </dgm:pt>
    <dgm:pt modelId="{4074B807-DC6B-4387-8416-BABF35EE8717}" type="pres">
      <dgm:prSet presAssocID="{65EEE9C7-9AE0-42FD-9EAF-37796BBE31B0}" presName="node" presStyleLbl="node1" presStyleIdx="5" presStyleCnt="8">
        <dgm:presLayoutVars>
          <dgm:bulletEnabled val="1"/>
        </dgm:presLayoutVars>
      </dgm:prSet>
      <dgm:spPr/>
    </dgm:pt>
    <dgm:pt modelId="{472CCCA3-1C88-41EB-89CF-6A9E8B2523EE}" type="pres">
      <dgm:prSet presAssocID="{DFD13363-824C-4847-8A1D-87529939BA34}" presName="sibTrans" presStyleCnt="0"/>
      <dgm:spPr/>
    </dgm:pt>
    <dgm:pt modelId="{0C2C52A8-922F-45CA-9060-628C5BE1AC8D}" type="pres">
      <dgm:prSet presAssocID="{6E2A2FF9-CA00-49D1-86BD-8F68F08A9D46}" presName="node" presStyleLbl="node1" presStyleIdx="6" presStyleCnt="8">
        <dgm:presLayoutVars>
          <dgm:bulletEnabled val="1"/>
        </dgm:presLayoutVars>
      </dgm:prSet>
      <dgm:spPr/>
    </dgm:pt>
    <dgm:pt modelId="{7AE1021D-3B7C-4C2C-928B-BE912DFEAA57}" type="pres">
      <dgm:prSet presAssocID="{9BC1C23E-5202-4760-969B-F8768EC3AB57}" presName="sibTrans" presStyleCnt="0"/>
      <dgm:spPr/>
    </dgm:pt>
    <dgm:pt modelId="{3E1E2044-3D16-4135-B0C5-6005A210A979}" type="pres">
      <dgm:prSet presAssocID="{83076CEA-8B00-4718-A4F4-95B53A4CAF88}" presName="node" presStyleLbl="node1" presStyleIdx="7" presStyleCnt="8">
        <dgm:presLayoutVars>
          <dgm:bulletEnabled val="1"/>
        </dgm:presLayoutVars>
      </dgm:prSet>
      <dgm:spPr/>
    </dgm:pt>
  </dgm:ptLst>
  <dgm:cxnLst>
    <dgm:cxn modelId="{BF8BB507-58FC-4944-910C-E22908176BDC}" srcId="{91C94ABD-80A0-4D87-89FB-51724D5EEB65}" destId="{6DD03B6C-FD2C-46BF-B1A8-CF7CBAD36169}" srcOrd="1" destOrd="0" parTransId="{99931003-676F-41CB-8C93-CD67B2709ACA}" sibTransId="{CA449F23-3006-4840-9C4B-47FDA821B1B6}"/>
    <dgm:cxn modelId="{68A0343E-CD9D-495C-8946-6337162A71CD}" srcId="{91C94ABD-80A0-4D87-89FB-51724D5EEB65}" destId="{65EEE9C7-9AE0-42FD-9EAF-37796BBE31B0}" srcOrd="5" destOrd="0" parTransId="{59C48F0D-0258-45CA-80A6-A58BD88B9D41}" sibTransId="{DFD13363-824C-4847-8A1D-87529939BA34}"/>
    <dgm:cxn modelId="{08FA7C5B-4F18-41E6-919B-B633B3388DD7}" type="presOf" srcId="{20779371-FFF3-4736-A258-7264F5879725}" destId="{FD43FE5B-7BD1-4935-8C97-929485783F12}" srcOrd="0" destOrd="0" presId="urn:microsoft.com/office/officeart/2005/8/layout/default"/>
    <dgm:cxn modelId="{8A1F6A64-3E1C-4E77-8B92-6862F18CEF5D}" srcId="{91C94ABD-80A0-4D87-89FB-51724D5EEB65}" destId="{20779371-FFF3-4736-A258-7264F5879725}" srcOrd="3" destOrd="0" parTransId="{B33B8521-3991-407C-9866-EEF820D03E33}" sibTransId="{E4FB11A1-C3D9-49F7-A308-C352E79406CF}"/>
    <dgm:cxn modelId="{1787B745-5900-46B7-A417-EED2A5D3608B}" type="presOf" srcId="{6E2A2FF9-CA00-49D1-86BD-8F68F08A9D46}" destId="{0C2C52A8-922F-45CA-9060-628C5BE1AC8D}" srcOrd="0" destOrd="0" presId="urn:microsoft.com/office/officeart/2005/8/layout/default"/>
    <dgm:cxn modelId="{7678BE49-6B43-4139-B90B-85727E248C93}" type="presOf" srcId="{6DD03B6C-FD2C-46BF-B1A8-CF7CBAD36169}" destId="{18CE7CAD-BF18-4491-8B16-3A6BE7406AAB}" srcOrd="0" destOrd="0" presId="urn:microsoft.com/office/officeart/2005/8/layout/default"/>
    <dgm:cxn modelId="{5774B37A-9B39-424A-8684-9CF20B5605EA}" srcId="{91C94ABD-80A0-4D87-89FB-51724D5EEB65}" destId="{56DFA68F-B570-4789-BF8B-1458254E9F89}" srcOrd="4" destOrd="0" parTransId="{99BA402A-BB83-4DF2-A9B2-194BC126185C}" sibTransId="{3E9C34C8-9E7B-41C3-833D-EBFCE2CA05E5}"/>
    <dgm:cxn modelId="{35BEF381-D7D8-41F5-A50E-C0CC5974D99E}" srcId="{91C94ABD-80A0-4D87-89FB-51724D5EEB65}" destId="{83076CEA-8B00-4718-A4F4-95B53A4CAF88}" srcOrd="7" destOrd="0" parTransId="{36CCD4D7-7FFA-4D1A-9D2F-14874E65B2E9}" sibTransId="{D9369EAC-E826-43B4-A5F6-EA50CF50FA86}"/>
    <dgm:cxn modelId="{BF741383-DDB9-4831-9ABE-82C2C3A65DB6}" type="presOf" srcId="{91C94ABD-80A0-4D87-89FB-51724D5EEB65}" destId="{62053429-168C-45C9-878C-8AA0186B18BE}" srcOrd="0" destOrd="0" presId="urn:microsoft.com/office/officeart/2005/8/layout/default"/>
    <dgm:cxn modelId="{CD72C6AD-F623-46CE-8E3C-1CBD9BC6A92E}" srcId="{91C94ABD-80A0-4D87-89FB-51724D5EEB65}" destId="{532B6326-2232-487B-B4B9-E7B13DF11B78}" srcOrd="2" destOrd="0" parTransId="{1E5E4908-21D9-4902-ACBC-9B63E3468542}" sibTransId="{79B8EF78-4869-4084-9993-93A0B4D87060}"/>
    <dgm:cxn modelId="{C70800AE-8DBD-44AC-961E-80DB17A73D04}" type="presOf" srcId="{532B6326-2232-487B-B4B9-E7B13DF11B78}" destId="{C0C0A38F-BBE6-4626-BBFB-60864FC554F5}" srcOrd="0" destOrd="0" presId="urn:microsoft.com/office/officeart/2005/8/layout/default"/>
    <dgm:cxn modelId="{2A629AB3-C86A-4EF1-A926-32EA262D9380}" type="presOf" srcId="{479F04EE-3C62-4C38-97F2-336AF45F1BD2}" destId="{69AF4D22-6515-434C-BED6-D92A8E7FE11A}" srcOrd="0" destOrd="0" presId="urn:microsoft.com/office/officeart/2005/8/layout/default"/>
    <dgm:cxn modelId="{2686C9C7-331B-4A13-B697-B2B7F4086DEF}" type="presOf" srcId="{83076CEA-8B00-4718-A4F4-95B53A4CAF88}" destId="{3E1E2044-3D16-4135-B0C5-6005A210A979}" srcOrd="0" destOrd="0" presId="urn:microsoft.com/office/officeart/2005/8/layout/default"/>
    <dgm:cxn modelId="{801ABECC-4909-479C-924B-F6F18EE04A6D}" srcId="{91C94ABD-80A0-4D87-89FB-51724D5EEB65}" destId="{6E2A2FF9-CA00-49D1-86BD-8F68F08A9D46}" srcOrd="6" destOrd="0" parTransId="{AE4E8F73-83C2-41B6-8117-DEA354397500}" sibTransId="{9BC1C23E-5202-4760-969B-F8768EC3AB57}"/>
    <dgm:cxn modelId="{40A22DDC-DEE9-4B98-837F-D1A991437857}" srcId="{91C94ABD-80A0-4D87-89FB-51724D5EEB65}" destId="{479F04EE-3C62-4C38-97F2-336AF45F1BD2}" srcOrd="0" destOrd="0" parTransId="{9B2B035B-6AB7-4484-B63A-A507A4D7CCC4}" sibTransId="{0695B538-E96C-464C-8ACE-A48F13611025}"/>
    <dgm:cxn modelId="{759359E4-1CC7-4984-B096-D4717FDB72EE}" type="presOf" srcId="{65EEE9C7-9AE0-42FD-9EAF-37796BBE31B0}" destId="{4074B807-DC6B-4387-8416-BABF35EE8717}" srcOrd="0" destOrd="0" presId="urn:microsoft.com/office/officeart/2005/8/layout/default"/>
    <dgm:cxn modelId="{175D58F9-0C07-481E-919E-B60D2F7BC4FB}" type="presOf" srcId="{56DFA68F-B570-4789-BF8B-1458254E9F89}" destId="{36507902-29C6-4E6A-A0E4-048063E9052D}" srcOrd="0" destOrd="0" presId="urn:microsoft.com/office/officeart/2005/8/layout/default"/>
    <dgm:cxn modelId="{EFB06727-A16A-4A95-9436-9C484411A9C5}" type="presParOf" srcId="{62053429-168C-45C9-878C-8AA0186B18BE}" destId="{69AF4D22-6515-434C-BED6-D92A8E7FE11A}" srcOrd="0" destOrd="0" presId="urn:microsoft.com/office/officeart/2005/8/layout/default"/>
    <dgm:cxn modelId="{649A2726-0027-42B9-8A26-D5FDA3DAC300}" type="presParOf" srcId="{62053429-168C-45C9-878C-8AA0186B18BE}" destId="{F3E1A4D0-B43E-49AF-AC37-A8B8EB4972E2}" srcOrd="1" destOrd="0" presId="urn:microsoft.com/office/officeart/2005/8/layout/default"/>
    <dgm:cxn modelId="{F47FBA8E-3019-40F4-878A-D0B67ACD299E}" type="presParOf" srcId="{62053429-168C-45C9-878C-8AA0186B18BE}" destId="{18CE7CAD-BF18-4491-8B16-3A6BE7406AAB}" srcOrd="2" destOrd="0" presId="urn:microsoft.com/office/officeart/2005/8/layout/default"/>
    <dgm:cxn modelId="{2A578104-7AFC-4C0E-8D59-7C14E973C2A3}" type="presParOf" srcId="{62053429-168C-45C9-878C-8AA0186B18BE}" destId="{247B9844-C864-46DD-AF23-42ED0F1F870A}" srcOrd="3" destOrd="0" presId="urn:microsoft.com/office/officeart/2005/8/layout/default"/>
    <dgm:cxn modelId="{34E4D841-2BFB-4B72-AD8F-62FF73DAC370}" type="presParOf" srcId="{62053429-168C-45C9-878C-8AA0186B18BE}" destId="{C0C0A38F-BBE6-4626-BBFB-60864FC554F5}" srcOrd="4" destOrd="0" presId="urn:microsoft.com/office/officeart/2005/8/layout/default"/>
    <dgm:cxn modelId="{B1B52E09-DBD8-428F-85F2-D0B667D5100C}" type="presParOf" srcId="{62053429-168C-45C9-878C-8AA0186B18BE}" destId="{87F5DBB2-599C-4106-984B-57B7DAE258C8}" srcOrd="5" destOrd="0" presId="urn:microsoft.com/office/officeart/2005/8/layout/default"/>
    <dgm:cxn modelId="{41573B66-9E64-4048-8C24-48FC31BD6694}" type="presParOf" srcId="{62053429-168C-45C9-878C-8AA0186B18BE}" destId="{FD43FE5B-7BD1-4935-8C97-929485783F12}" srcOrd="6" destOrd="0" presId="urn:microsoft.com/office/officeart/2005/8/layout/default"/>
    <dgm:cxn modelId="{F0B570D2-F280-484F-A017-7FC412A9F6CB}" type="presParOf" srcId="{62053429-168C-45C9-878C-8AA0186B18BE}" destId="{6BE335AE-71D4-443C-B2B3-64358F61FE1D}" srcOrd="7" destOrd="0" presId="urn:microsoft.com/office/officeart/2005/8/layout/default"/>
    <dgm:cxn modelId="{C9FA4DC8-C4EF-46AD-AD34-FCFB6E395D20}" type="presParOf" srcId="{62053429-168C-45C9-878C-8AA0186B18BE}" destId="{36507902-29C6-4E6A-A0E4-048063E9052D}" srcOrd="8" destOrd="0" presId="urn:microsoft.com/office/officeart/2005/8/layout/default"/>
    <dgm:cxn modelId="{229025C3-561F-4986-A2B7-990A3A388083}" type="presParOf" srcId="{62053429-168C-45C9-878C-8AA0186B18BE}" destId="{58E3E8D4-A439-49B7-93F1-75ECB3261EE4}" srcOrd="9" destOrd="0" presId="urn:microsoft.com/office/officeart/2005/8/layout/default"/>
    <dgm:cxn modelId="{A01AB10A-7ABE-4D0F-8722-FC3FE637706E}" type="presParOf" srcId="{62053429-168C-45C9-878C-8AA0186B18BE}" destId="{4074B807-DC6B-4387-8416-BABF35EE8717}" srcOrd="10" destOrd="0" presId="urn:microsoft.com/office/officeart/2005/8/layout/default"/>
    <dgm:cxn modelId="{A29FDCE9-7D30-4054-99CD-FA4B5E3BACCE}" type="presParOf" srcId="{62053429-168C-45C9-878C-8AA0186B18BE}" destId="{472CCCA3-1C88-41EB-89CF-6A9E8B2523EE}" srcOrd="11" destOrd="0" presId="urn:microsoft.com/office/officeart/2005/8/layout/default"/>
    <dgm:cxn modelId="{8FE366E7-1BB8-457A-9CE8-C794A4987454}" type="presParOf" srcId="{62053429-168C-45C9-878C-8AA0186B18BE}" destId="{0C2C52A8-922F-45CA-9060-628C5BE1AC8D}" srcOrd="12" destOrd="0" presId="urn:microsoft.com/office/officeart/2005/8/layout/default"/>
    <dgm:cxn modelId="{F323AC4F-23AF-451A-A79D-9DABF9BE3179}" type="presParOf" srcId="{62053429-168C-45C9-878C-8AA0186B18BE}" destId="{7AE1021D-3B7C-4C2C-928B-BE912DFEAA57}" srcOrd="13" destOrd="0" presId="urn:microsoft.com/office/officeart/2005/8/layout/default"/>
    <dgm:cxn modelId="{B42A9F41-82C4-4F68-AFCE-14F13CA6C28F}" type="presParOf" srcId="{62053429-168C-45C9-878C-8AA0186B18BE}" destId="{3E1E2044-3D16-4135-B0C5-6005A210A97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2F44E-B539-4C71-BE1D-32486909CDB9}">
      <dsp:nvSpPr>
        <dsp:cNvPr id="0" name=""/>
        <dsp:cNvSpPr/>
      </dsp:nvSpPr>
      <dsp:spPr>
        <a:xfrm>
          <a:off x="0" y="282609"/>
          <a:ext cx="5181600" cy="1855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coordinate plane is a two-dimensional plane formed by the intersection of a horizontal number line and a vertical number line</a:t>
          </a:r>
        </a:p>
      </dsp:txBody>
      <dsp:txXfrm>
        <a:off x="90584" y="373193"/>
        <a:ext cx="5000432" cy="1674452"/>
      </dsp:txXfrm>
    </dsp:sp>
    <dsp:sp modelId="{12A18C51-4A67-456C-9A5B-7C7F80CBDF2E}">
      <dsp:nvSpPr>
        <dsp:cNvPr id="0" name=""/>
        <dsp:cNvSpPr/>
      </dsp:nvSpPr>
      <dsp:spPr>
        <a:xfrm>
          <a:off x="0" y="2213109"/>
          <a:ext cx="5181600" cy="1855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Points on the coordinate plane are identified by their coordinates</a:t>
          </a:r>
        </a:p>
      </dsp:txBody>
      <dsp:txXfrm>
        <a:off x="90584" y="2303693"/>
        <a:ext cx="5000432" cy="1674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2F44E-B539-4C71-BE1D-32486909CDB9}">
      <dsp:nvSpPr>
        <dsp:cNvPr id="0" name=""/>
        <dsp:cNvSpPr/>
      </dsp:nvSpPr>
      <dsp:spPr>
        <a:xfrm>
          <a:off x="0" y="88459"/>
          <a:ext cx="5181600" cy="20569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Coordinates – a pair of numbers that indicates the position of a point in a coordinate plane, typically written as (x, y)</a:t>
          </a:r>
        </a:p>
      </dsp:txBody>
      <dsp:txXfrm>
        <a:off x="100413" y="188872"/>
        <a:ext cx="4980774" cy="1856143"/>
      </dsp:txXfrm>
    </dsp:sp>
    <dsp:sp modelId="{12A18C51-4A67-456C-9A5B-7C7F80CBDF2E}">
      <dsp:nvSpPr>
        <dsp:cNvPr id="0" name=""/>
        <dsp:cNvSpPr/>
      </dsp:nvSpPr>
      <dsp:spPr>
        <a:xfrm>
          <a:off x="0" y="2205909"/>
          <a:ext cx="5181600" cy="20569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0" kern="1200" dirty="0"/>
            <a:t>Ordered Pair – the point (</a:t>
          </a:r>
          <a:r>
            <a:rPr lang="en-US" sz="2100" i="1" kern="1200" dirty="0" err="1"/>
            <a:t>x,y</a:t>
          </a:r>
          <a:r>
            <a:rPr lang="en-US" sz="2100" i="0" kern="1200" dirty="0"/>
            <a:t>)</a:t>
          </a:r>
        </a:p>
        <a:p>
          <a:pPr marL="0" lvl="0" indent="0" algn="l" defTabSz="933450">
            <a:lnSpc>
              <a:spcPct val="90000"/>
            </a:lnSpc>
            <a:spcBef>
              <a:spcPct val="0"/>
            </a:spcBef>
            <a:spcAft>
              <a:spcPct val="35000"/>
            </a:spcAft>
            <a:buNone/>
          </a:pPr>
          <a:r>
            <a:rPr lang="en-US" sz="2100" i="1" kern="1200" dirty="0"/>
            <a:t>X</a:t>
          </a:r>
          <a:r>
            <a:rPr lang="en-US" sz="2100" i="0" kern="1200" dirty="0"/>
            <a:t>-coordinate – the first number in an ordered pair;</a:t>
          </a:r>
        </a:p>
        <a:p>
          <a:pPr marL="0" lvl="0" indent="0" algn="l" defTabSz="933450">
            <a:lnSpc>
              <a:spcPct val="90000"/>
            </a:lnSpc>
            <a:spcBef>
              <a:spcPct val="0"/>
            </a:spcBef>
            <a:spcAft>
              <a:spcPct val="35000"/>
            </a:spcAft>
            <a:buNone/>
          </a:pPr>
          <a:r>
            <a:rPr lang="en-US" sz="2100" i="1" kern="1200" dirty="0"/>
            <a:t>Y</a:t>
          </a:r>
          <a:r>
            <a:rPr lang="en-US" sz="2100" i="0" kern="1200" dirty="0"/>
            <a:t>-coordinate – the second number in an ordered pair.</a:t>
          </a:r>
          <a:endParaRPr lang="en-US" sz="2100" i="1" kern="1200" dirty="0"/>
        </a:p>
      </dsp:txBody>
      <dsp:txXfrm>
        <a:off x="100413" y="2306322"/>
        <a:ext cx="4980774" cy="1856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8452E-0F9F-439C-96E0-37CDE5A2C363}">
      <dsp:nvSpPr>
        <dsp:cNvPr id="0" name=""/>
        <dsp:cNvSpPr/>
      </dsp:nvSpPr>
      <dsp:spPr>
        <a:xfrm>
          <a:off x="0" y="0"/>
          <a:ext cx="8938260" cy="18060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Using this technique can help us solve problems related to polygons in the coordinate plane</a:t>
          </a:r>
        </a:p>
      </dsp:txBody>
      <dsp:txXfrm>
        <a:off x="52898" y="52898"/>
        <a:ext cx="7071542" cy="1700277"/>
      </dsp:txXfrm>
    </dsp:sp>
    <dsp:sp modelId="{76E611DE-10B1-4E44-A764-686CD5346F1D}">
      <dsp:nvSpPr>
        <dsp:cNvPr id="0" name=""/>
        <dsp:cNvSpPr/>
      </dsp:nvSpPr>
      <dsp:spPr>
        <a:xfrm>
          <a:off x="1577339" y="2207422"/>
          <a:ext cx="8938260" cy="18060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For example, we can use this technique to find the perimeter of a polygon</a:t>
          </a:r>
        </a:p>
      </dsp:txBody>
      <dsp:txXfrm>
        <a:off x="1630237" y="2260320"/>
        <a:ext cx="6081176" cy="1700277"/>
      </dsp:txXfrm>
    </dsp:sp>
    <dsp:sp modelId="{0E8F9A3A-11C8-4FCE-973E-0E327AB56C36}">
      <dsp:nvSpPr>
        <dsp:cNvPr id="0" name=""/>
        <dsp:cNvSpPr/>
      </dsp:nvSpPr>
      <dsp:spPr>
        <a:xfrm>
          <a:off x="7764312" y="1419774"/>
          <a:ext cx="1173947" cy="117394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28450" y="1419774"/>
        <a:ext cx="645671" cy="883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F4D22-6515-434C-BED6-D92A8E7FE11A}">
      <dsp:nvSpPr>
        <dsp:cNvPr id="0" name=""/>
        <dsp:cNvSpPr/>
      </dsp:nvSpPr>
      <dsp:spPr>
        <a:xfrm>
          <a:off x="3080" y="41811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Polygons are closed figures made up of straight line segments</a:t>
          </a:r>
        </a:p>
      </dsp:txBody>
      <dsp:txXfrm>
        <a:off x="3080" y="418111"/>
        <a:ext cx="2444055" cy="1466433"/>
      </dsp:txXfrm>
    </dsp:sp>
    <dsp:sp modelId="{18CE7CAD-BF18-4491-8B16-3A6BE7406AAB}">
      <dsp:nvSpPr>
        <dsp:cNvPr id="0" name=""/>
        <dsp:cNvSpPr/>
      </dsp:nvSpPr>
      <dsp:spPr>
        <a:xfrm>
          <a:off x="2691541" y="41811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Polygons can be classified by the number of sides they have</a:t>
          </a:r>
        </a:p>
      </dsp:txBody>
      <dsp:txXfrm>
        <a:off x="2691541" y="418111"/>
        <a:ext cx="2444055" cy="1466433"/>
      </dsp:txXfrm>
    </dsp:sp>
    <dsp:sp modelId="{C0C0A38F-BBE6-4626-BBFB-60864FC554F5}">
      <dsp:nvSpPr>
        <dsp:cNvPr id="0" name=""/>
        <dsp:cNvSpPr/>
      </dsp:nvSpPr>
      <dsp:spPr>
        <a:xfrm>
          <a:off x="5380002" y="41811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coordinate plane is a two-dimensional plane formed by the intersection of a horizontal number line and a vertical number line</a:t>
          </a:r>
        </a:p>
      </dsp:txBody>
      <dsp:txXfrm>
        <a:off x="5380002" y="418111"/>
        <a:ext cx="2444055" cy="1466433"/>
      </dsp:txXfrm>
    </dsp:sp>
    <dsp:sp modelId="{FD43FE5B-7BD1-4935-8C97-929485783F12}">
      <dsp:nvSpPr>
        <dsp:cNvPr id="0" name=""/>
        <dsp:cNvSpPr/>
      </dsp:nvSpPr>
      <dsp:spPr>
        <a:xfrm>
          <a:off x="8068463" y="41811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Points on the coordinate plane are identified by their coordinates</a:t>
          </a:r>
        </a:p>
      </dsp:txBody>
      <dsp:txXfrm>
        <a:off x="8068463" y="418111"/>
        <a:ext cx="2444055" cy="1466433"/>
      </dsp:txXfrm>
    </dsp:sp>
    <dsp:sp modelId="{36507902-29C6-4E6A-A0E4-048063E9052D}">
      <dsp:nvSpPr>
        <dsp:cNvPr id="0" name=""/>
        <dsp:cNvSpPr/>
      </dsp:nvSpPr>
      <dsp:spPr>
        <a:xfrm>
          <a:off x="3080" y="212895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 find the length of a side joining points with the same second coordinate, subtract the x-coordinates of the two points</a:t>
          </a:r>
        </a:p>
      </dsp:txBody>
      <dsp:txXfrm>
        <a:off x="3080" y="2128950"/>
        <a:ext cx="2444055" cy="1466433"/>
      </dsp:txXfrm>
    </dsp:sp>
    <dsp:sp modelId="{4074B807-DC6B-4387-8416-BABF35EE8717}">
      <dsp:nvSpPr>
        <dsp:cNvPr id="0" name=""/>
        <dsp:cNvSpPr/>
      </dsp:nvSpPr>
      <dsp:spPr>
        <a:xfrm>
          <a:off x="2691541" y="212895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absolute value of the result is the length of the side</a:t>
          </a:r>
        </a:p>
      </dsp:txBody>
      <dsp:txXfrm>
        <a:off x="2691541" y="2128950"/>
        <a:ext cx="2444055" cy="1466433"/>
      </dsp:txXfrm>
    </dsp:sp>
    <dsp:sp modelId="{0C2C52A8-922F-45CA-9060-628C5BE1AC8D}">
      <dsp:nvSpPr>
        <dsp:cNvPr id="0" name=""/>
        <dsp:cNvSpPr/>
      </dsp:nvSpPr>
      <dsp:spPr>
        <a:xfrm>
          <a:off x="5380002" y="212895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Using this technique can help us solve problems related to polygons in the coordinate plane</a:t>
          </a:r>
        </a:p>
      </dsp:txBody>
      <dsp:txXfrm>
        <a:off x="5380002" y="2128950"/>
        <a:ext cx="2444055" cy="1466433"/>
      </dsp:txXfrm>
    </dsp:sp>
    <dsp:sp modelId="{3E1E2044-3D16-4135-B0C5-6005A210A979}">
      <dsp:nvSpPr>
        <dsp:cNvPr id="0" name=""/>
        <dsp:cNvSpPr/>
      </dsp:nvSpPr>
      <dsp:spPr>
        <a:xfrm>
          <a:off x="8068463" y="212895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For example, we can use this technique to find the perimeter of a polygon</a:t>
          </a:r>
        </a:p>
      </dsp:txBody>
      <dsp:txXfrm>
        <a:off x="8068463" y="2128950"/>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C7853-6CEE-425E-BEED-3CF6715C64F0}"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30E29-4751-4DC1-88DA-420DA6538DBB}" type="slidenum">
              <a:t>‹#›</a:t>
            </a:fld>
            <a:endParaRPr lang="en-US"/>
          </a:p>
        </p:txBody>
      </p:sp>
    </p:spTree>
    <p:extLst>
      <p:ext uri="{BB962C8B-B14F-4D97-AF65-F5344CB8AC3E}">
        <p14:creationId xmlns:p14="http://schemas.microsoft.com/office/powerpoint/2010/main" val="273347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Using Coordinates to Find the Length of a Side Joining Points with the Same Second Coordinate for Polygons in the Coordinate Plane and How to Apply This Technique in the Context of Solving Mathematical Problems. In this presentation, we will be discussing how to use coordinates to find the length of a side joining points with the same second coordinate for polygons in the coordinate plane and how to apply this technique to solve mathematical problems.</a:t>
            </a:r>
          </a:p>
        </p:txBody>
      </p:sp>
      <p:sp>
        <p:nvSpPr>
          <p:cNvPr id="4" name="Slide Number Placeholder 3"/>
          <p:cNvSpPr>
            <a:spLocks noGrp="1"/>
          </p:cNvSpPr>
          <p:nvPr>
            <p:ph type="sldNum" sz="quarter" idx="5"/>
          </p:nvPr>
        </p:nvSpPr>
        <p:spPr/>
        <p:txBody>
          <a:bodyPr/>
          <a:lstStyle/>
          <a:p>
            <a:fld id="{3CCE2058-2D6A-4D46-9235-DB5ED47182F9}" type="slidenum">
              <a:t>1</a:t>
            </a:fld>
            <a:endParaRPr lang="en-US"/>
          </a:p>
        </p:txBody>
      </p:sp>
    </p:spTree>
    <p:extLst>
      <p:ext uri="{BB962C8B-B14F-4D97-AF65-F5344CB8AC3E}">
        <p14:creationId xmlns:p14="http://schemas.microsoft.com/office/powerpoint/2010/main" val="112626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how to use coordinates to find the length of a side joining points with the same second coordinate for polygons in the coordinate plane, let's first define what a polygon is. A polygon is a closed figure made up of straight line segments. Polygons can be classified by the number of sides they have. Some examples of polygons include triangles, squares, pentagons, and hexagons.</a:t>
            </a:r>
          </a:p>
        </p:txBody>
      </p:sp>
      <p:sp>
        <p:nvSpPr>
          <p:cNvPr id="4" name="Slide Number Placeholder 3"/>
          <p:cNvSpPr>
            <a:spLocks noGrp="1"/>
          </p:cNvSpPr>
          <p:nvPr>
            <p:ph type="sldNum" sz="quarter" idx="5"/>
          </p:nvPr>
        </p:nvSpPr>
        <p:spPr/>
        <p:txBody>
          <a:bodyPr/>
          <a:lstStyle/>
          <a:p>
            <a:fld id="{3CCE2058-2D6A-4D46-9235-DB5ED47182F9}" type="slidenum">
              <a:t>2</a:t>
            </a:fld>
            <a:endParaRPr lang="en-US"/>
          </a:p>
        </p:txBody>
      </p:sp>
    </p:spTree>
    <p:extLst>
      <p:ext uri="{BB962C8B-B14F-4D97-AF65-F5344CB8AC3E}">
        <p14:creationId xmlns:p14="http://schemas.microsoft.com/office/powerpoint/2010/main" val="117837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discussed what a polygon is, let's talk about the coordinate plane. The coordinate plane is a two-dimensional plane formed by the intersection of a horizontal number line and a vertical number line. Points on the coordinate plane are identified by their coordinates, which are written as (x, y). The x-coordinate represents the horizontal distance from the y-axis, and the y-coordinate represents the vertical distance from the x-axis.</a:t>
            </a:r>
          </a:p>
        </p:txBody>
      </p:sp>
      <p:sp>
        <p:nvSpPr>
          <p:cNvPr id="4" name="Slide Number Placeholder 3"/>
          <p:cNvSpPr>
            <a:spLocks noGrp="1"/>
          </p:cNvSpPr>
          <p:nvPr>
            <p:ph type="sldNum" sz="quarter" idx="5"/>
          </p:nvPr>
        </p:nvSpPr>
        <p:spPr/>
        <p:txBody>
          <a:bodyPr/>
          <a:lstStyle/>
          <a:p>
            <a:fld id="{3CCE2058-2D6A-4D46-9235-DB5ED47182F9}" type="slidenum">
              <a:t>3</a:t>
            </a:fld>
            <a:endParaRPr lang="en-US"/>
          </a:p>
        </p:txBody>
      </p:sp>
    </p:spTree>
    <p:extLst>
      <p:ext uri="{BB962C8B-B14F-4D97-AF65-F5344CB8AC3E}">
        <p14:creationId xmlns:p14="http://schemas.microsoft.com/office/powerpoint/2010/main" val="99490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discussed what a polygon is, let's talk about the coordinate plane. The coordinate plane is a two-dimensional plane formed by the intersection of a horizontal number line and a vertical number line. Points on the coordinate plane are identified by their coordinates, which are written as (x, y). The x-coordinate represents the horizontal distance from the y-axis, and the y-coordinate represents the vertical distance from the x-axis.</a:t>
            </a:r>
          </a:p>
        </p:txBody>
      </p:sp>
      <p:sp>
        <p:nvSpPr>
          <p:cNvPr id="4" name="Slide Number Placeholder 3"/>
          <p:cNvSpPr>
            <a:spLocks noGrp="1"/>
          </p:cNvSpPr>
          <p:nvPr>
            <p:ph type="sldNum" sz="quarter" idx="5"/>
          </p:nvPr>
        </p:nvSpPr>
        <p:spPr/>
        <p:txBody>
          <a:bodyPr/>
          <a:lstStyle/>
          <a:p>
            <a:fld id="{3CCE2058-2D6A-4D46-9235-DB5ED47182F9}" type="slidenum">
              <a:t>4</a:t>
            </a:fld>
            <a:endParaRPr lang="en-US"/>
          </a:p>
        </p:txBody>
      </p:sp>
    </p:spTree>
    <p:extLst>
      <p:ext uri="{BB962C8B-B14F-4D97-AF65-F5344CB8AC3E}">
        <p14:creationId xmlns:p14="http://schemas.microsoft.com/office/powerpoint/2010/main" val="204888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what the coordinate plane is, let's talk about how to use it to find the length of a side joining points with the same second coordinate. To find the length of a side joining points with the same second coordinate, subtract the x-coordinates of the two points. The absolute value of the result is the length of the side. Let's look at an example. If we have two points, (2, 4) and (6, 4), the x-coordinates are 2 and 6. When we subtract 6 from 2, we get -4. The absolute value of -4 is 4, so the length of the side joining these two points is 4 units.</a:t>
            </a:r>
          </a:p>
        </p:txBody>
      </p:sp>
      <p:sp>
        <p:nvSpPr>
          <p:cNvPr id="4" name="Slide Number Placeholder 3"/>
          <p:cNvSpPr>
            <a:spLocks noGrp="1"/>
          </p:cNvSpPr>
          <p:nvPr>
            <p:ph type="sldNum" sz="quarter" idx="5"/>
          </p:nvPr>
        </p:nvSpPr>
        <p:spPr/>
        <p:txBody>
          <a:bodyPr/>
          <a:lstStyle/>
          <a:p>
            <a:fld id="{3CCE2058-2D6A-4D46-9235-DB5ED47182F9}" type="slidenum">
              <a:t>5</a:t>
            </a:fld>
            <a:endParaRPr lang="en-US"/>
          </a:p>
        </p:txBody>
      </p:sp>
    </p:spTree>
    <p:extLst>
      <p:ext uri="{BB962C8B-B14F-4D97-AF65-F5344CB8AC3E}">
        <p14:creationId xmlns:p14="http://schemas.microsoft.com/office/powerpoint/2010/main" val="398245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how to use coordinates to find the length of a side joining points with the same second coordinate, let's talk about how to apply this technique in the context of solving mathematical problems. Using this technique can help us solve problems related to polygons in the coordinate plane. For example, we can use this technique to find the perimeter of a polygon. To find the perimeter of a polygon, we simply add up the lengths of all the sides. We can use the technique we just learned to find the length of each side and then add them together to get the perimeter.</a:t>
            </a:r>
          </a:p>
        </p:txBody>
      </p:sp>
      <p:sp>
        <p:nvSpPr>
          <p:cNvPr id="4" name="Slide Number Placeholder 3"/>
          <p:cNvSpPr>
            <a:spLocks noGrp="1"/>
          </p:cNvSpPr>
          <p:nvPr>
            <p:ph type="sldNum" sz="quarter" idx="5"/>
          </p:nvPr>
        </p:nvSpPr>
        <p:spPr/>
        <p:txBody>
          <a:bodyPr/>
          <a:lstStyle/>
          <a:p>
            <a:fld id="{3CCE2058-2D6A-4D46-9235-DB5ED47182F9}" type="slidenum">
              <a:t>6</a:t>
            </a:fld>
            <a:endParaRPr lang="en-US"/>
          </a:p>
        </p:txBody>
      </p:sp>
    </p:spTree>
    <p:extLst>
      <p:ext uri="{BB962C8B-B14F-4D97-AF65-F5344CB8AC3E}">
        <p14:creationId xmlns:p14="http://schemas.microsoft.com/office/powerpoint/2010/main" val="41909062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2790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45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1158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6774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644471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95104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18468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548040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1547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36474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7096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6356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2656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2908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5061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2108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7167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536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eogebra.org/m/t5w3twnc" TargetMode="External"/><Relationship Id="rId2" Type="http://schemas.openxmlformats.org/officeDocument/2006/relationships/hyperlink" Target="https://www.geogebra.org/m/ame9bds5"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A791D7-156F-521B-F2BE-D1D82C86E2EA}"/>
              </a:ext>
            </a:extLst>
          </p:cNvPr>
          <p:cNvSpPr>
            <a:spLocks noGrp="1"/>
          </p:cNvSpPr>
          <p:nvPr>
            <p:ph type="body" sz="quarter" idx="10"/>
          </p:nvPr>
        </p:nvSpPr>
        <p:spPr>
          <a:xfrm>
            <a:off x="278297" y="1419504"/>
            <a:ext cx="6907696" cy="1238250"/>
          </a:xfrm>
        </p:spPr>
        <p:txBody>
          <a:bodyPr/>
          <a:lstStyle/>
          <a:p>
            <a:r>
              <a:rPr lang="en-US" dirty="0"/>
              <a:t>Use Coordinate Geometry to Solve Problems</a:t>
            </a:r>
          </a:p>
        </p:txBody>
      </p:sp>
      <p:sp>
        <p:nvSpPr>
          <p:cNvPr id="6" name="Text Placeholder 5">
            <a:extLst>
              <a:ext uri="{FF2B5EF4-FFF2-40B4-BE49-F238E27FC236}">
                <a16:creationId xmlns:a16="http://schemas.microsoft.com/office/drawing/2014/main" id="{2D7EE204-CEDE-71E8-8476-9AE96F1AFC40}"/>
              </a:ext>
            </a:extLst>
          </p:cNvPr>
          <p:cNvSpPr>
            <a:spLocks noGrp="1"/>
          </p:cNvSpPr>
          <p:nvPr>
            <p:ph type="body" sz="quarter" idx="13"/>
          </p:nvPr>
        </p:nvSpPr>
        <p:spPr>
          <a:xfrm>
            <a:off x="3248545" y="2889217"/>
            <a:ext cx="3261586" cy="469900"/>
          </a:xfrm>
        </p:spPr>
        <p:txBody>
          <a:bodyPr/>
          <a:lstStyle/>
          <a:p>
            <a:r>
              <a:rPr lang="en-US" sz="2000" dirty="0"/>
              <a:t>Math 6B Unit 7 Lesson 3</a:t>
            </a:r>
          </a:p>
        </p:txBody>
      </p:sp>
    </p:spTree>
    <p:extLst>
      <p:ext uri="{BB962C8B-B14F-4D97-AF65-F5344CB8AC3E}">
        <p14:creationId xmlns:p14="http://schemas.microsoft.com/office/powerpoint/2010/main" val="406903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FBB14-31F0-0D1E-90E1-6E0DA1D2A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DE255-22B3-5778-BB87-9E07CFA0BD0A}"/>
              </a:ext>
            </a:extLst>
          </p:cNvPr>
          <p:cNvSpPr>
            <a:spLocks noGrp="1"/>
          </p:cNvSpPr>
          <p:nvPr>
            <p:ph type="title"/>
          </p:nvPr>
        </p:nvSpPr>
        <p:spPr>
          <a:xfrm>
            <a:off x="1040235" y="719642"/>
            <a:ext cx="7397087" cy="1527479"/>
          </a:xfrm>
        </p:spPr>
        <p:txBody>
          <a:bodyPr vert="horz" lIns="91440" tIns="45720" rIns="91440" bIns="45720" rtlCol="0" anchor="ctr">
            <a:normAutofit/>
          </a:bodyPr>
          <a:lstStyle/>
          <a:p>
            <a:r>
              <a:rPr lang="en-US" sz="4400" dirty="0"/>
              <a:t>Answer</a:t>
            </a:r>
            <a:endParaRPr lang="en-US" dirty="0"/>
          </a:p>
        </p:txBody>
      </p:sp>
      <p:pic>
        <p:nvPicPr>
          <p:cNvPr id="6" name="Content Placeholder 5" descr="A black and white text&#10;&#10;Description automatically generated">
            <a:extLst>
              <a:ext uri="{FF2B5EF4-FFF2-40B4-BE49-F238E27FC236}">
                <a16:creationId xmlns:a16="http://schemas.microsoft.com/office/drawing/2014/main" id="{DC276241-2C2E-2605-44A5-773B9460181D}"/>
              </a:ext>
            </a:extLst>
          </p:cNvPr>
          <p:cNvPicPr>
            <a:picLocks noGrp="1" noChangeAspect="1"/>
          </p:cNvPicPr>
          <p:nvPr>
            <p:ph idx="1"/>
          </p:nvPr>
        </p:nvPicPr>
        <p:blipFill rotWithShape="1">
          <a:blip r:embed="rId2"/>
          <a:srcRect l="20642"/>
          <a:stretch/>
        </p:blipFill>
        <p:spPr>
          <a:xfrm>
            <a:off x="1971412" y="2247121"/>
            <a:ext cx="8949263" cy="1199430"/>
          </a:xfrm>
        </p:spPr>
      </p:pic>
    </p:spTree>
    <p:extLst>
      <p:ext uri="{BB962C8B-B14F-4D97-AF65-F5344CB8AC3E}">
        <p14:creationId xmlns:p14="http://schemas.microsoft.com/office/powerpoint/2010/main" val="167738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2B267-0ED7-364C-87E0-16B226530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4F925-330B-1CAC-439B-E779BE0A967D}"/>
              </a:ext>
            </a:extLst>
          </p:cNvPr>
          <p:cNvSpPr>
            <a:spLocks noGrp="1"/>
          </p:cNvSpPr>
          <p:nvPr>
            <p:ph type="title"/>
          </p:nvPr>
        </p:nvSpPr>
        <p:spPr>
          <a:xfrm>
            <a:off x="1011677" y="593005"/>
            <a:ext cx="2529191" cy="1527479"/>
          </a:xfrm>
        </p:spPr>
        <p:txBody>
          <a:bodyPr vert="horz" lIns="91440" tIns="45720" rIns="91440" bIns="45720" rtlCol="0" anchor="ctr">
            <a:normAutofit/>
          </a:bodyPr>
          <a:lstStyle/>
          <a:p>
            <a:r>
              <a:rPr lang="en-US" sz="4400"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BE3186F4-2BC5-3ED2-3DCF-EAFA3452224E}"/>
              </a:ext>
            </a:extLst>
          </p:cNvPr>
          <p:cNvPicPr>
            <a:picLocks noGrp="1" noChangeAspect="1"/>
          </p:cNvPicPr>
          <p:nvPr>
            <p:ph idx="1"/>
          </p:nvPr>
        </p:nvPicPr>
        <p:blipFill>
          <a:blip r:embed="rId2"/>
          <a:stretch>
            <a:fillRect/>
          </a:stretch>
        </p:blipFill>
        <p:spPr>
          <a:xfrm>
            <a:off x="2095033" y="1824390"/>
            <a:ext cx="7865746" cy="1920635"/>
          </a:xfrm>
        </p:spPr>
      </p:pic>
    </p:spTree>
    <p:extLst>
      <p:ext uri="{BB962C8B-B14F-4D97-AF65-F5344CB8AC3E}">
        <p14:creationId xmlns:p14="http://schemas.microsoft.com/office/powerpoint/2010/main" val="2814797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F769-97E8-8B54-4600-DBA74F08E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C2CE3-A4AE-3887-5A7C-F834BEA28392}"/>
              </a:ext>
            </a:extLst>
          </p:cNvPr>
          <p:cNvSpPr>
            <a:spLocks noGrp="1"/>
          </p:cNvSpPr>
          <p:nvPr>
            <p:ph type="title"/>
          </p:nvPr>
        </p:nvSpPr>
        <p:spPr>
          <a:xfrm>
            <a:off x="914400" y="4805081"/>
            <a:ext cx="7397087" cy="1527479"/>
          </a:xfrm>
        </p:spPr>
        <p:txBody>
          <a:bodyPr vert="horz" lIns="91440" tIns="45720" rIns="91440" bIns="45720" rtlCol="0" anchor="ctr">
            <a:normAutofit/>
          </a:bodyPr>
          <a:lstStyle/>
          <a:p>
            <a:r>
              <a:rPr lang="en-US" sz="4400" dirty="0">
                <a:solidFill>
                  <a:srgbClr val="FFFFFF"/>
                </a:solidFill>
              </a:rPr>
              <a:t>Answer</a:t>
            </a:r>
            <a:endParaRPr lang="en-US" dirty="0"/>
          </a:p>
        </p:txBody>
      </p:sp>
      <p:pic>
        <p:nvPicPr>
          <p:cNvPr id="5" name="Content Placeholder 4" descr="A black text with black numbers&#10;&#10;Description automatically generated">
            <a:extLst>
              <a:ext uri="{FF2B5EF4-FFF2-40B4-BE49-F238E27FC236}">
                <a16:creationId xmlns:a16="http://schemas.microsoft.com/office/drawing/2014/main" id="{991F8739-E7C0-91EB-E442-8D63BFC4096A}"/>
              </a:ext>
            </a:extLst>
          </p:cNvPr>
          <p:cNvPicPr>
            <a:picLocks noGrp="1" noChangeAspect="1"/>
          </p:cNvPicPr>
          <p:nvPr>
            <p:ph idx="1"/>
          </p:nvPr>
        </p:nvPicPr>
        <p:blipFill>
          <a:blip r:embed="rId2"/>
          <a:stretch>
            <a:fillRect/>
          </a:stretch>
        </p:blipFill>
        <p:spPr>
          <a:xfrm>
            <a:off x="4756826" y="2052919"/>
            <a:ext cx="2156119" cy="1914064"/>
          </a:xfrm>
        </p:spPr>
      </p:pic>
      <p:sp>
        <p:nvSpPr>
          <p:cNvPr id="3" name="TextBox 2">
            <a:extLst>
              <a:ext uri="{FF2B5EF4-FFF2-40B4-BE49-F238E27FC236}">
                <a16:creationId xmlns:a16="http://schemas.microsoft.com/office/drawing/2014/main" id="{3E6205FB-78F9-DC2E-DA52-C70BA67712C6}"/>
              </a:ext>
            </a:extLst>
          </p:cNvPr>
          <p:cNvSpPr txBox="1"/>
          <p:nvPr/>
        </p:nvSpPr>
        <p:spPr>
          <a:xfrm>
            <a:off x="1157591" y="982494"/>
            <a:ext cx="6177064" cy="769441"/>
          </a:xfrm>
          <a:prstGeom prst="rect">
            <a:avLst/>
          </a:prstGeom>
          <a:noFill/>
        </p:spPr>
        <p:txBody>
          <a:bodyPr wrap="square" rtlCol="0">
            <a:spAutoFit/>
          </a:bodyPr>
          <a:lstStyle/>
          <a:p>
            <a:r>
              <a:rPr lang="en-US" sz="4400" dirty="0"/>
              <a:t>Answer</a:t>
            </a:r>
          </a:p>
        </p:txBody>
      </p:sp>
    </p:spTree>
    <p:extLst>
      <p:ext uri="{BB962C8B-B14F-4D97-AF65-F5344CB8AC3E}">
        <p14:creationId xmlns:p14="http://schemas.microsoft.com/office/powerpoint/2010/main" val="1501718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36FFF5-6723-9E62-837C-F3EE81DAA4BE}"/>
              </a:ext>
            </a:extLst>
          </p:cNvPr>
          <p:cNvPicPr>
            <a:picLocks noGrp="1" noChangeAspect="1"/>
          </p:cNvPicPr>
          <p:nvPr>
            <p:ph sz="half" idx="1"/>
          </p:nvPr>
        </p:nvPicPr>
        <p:blipFill>
          <a:blip r:embed="rId2"/>
          <a:stretch>
            <a:fillRect/>
          </a:stretch>
        </p:blipFill>
        <p:spPr>
          <a:xfrm>
            <a:off x="961029" y="2095736"/>
            <a:ext cx="5500688" cy="4013200"/>
          </a:xfrm>
        </p:spPr>
      </p:pic>
      <p:pic>
        <p:nvPicPr>
          <p:cNvPr id="7" name="Content Placeholder 6">
            <a:extLst>
              <a:ext uri="{FF2B5EF4-FFF2-40B4-BE49-F238E27FC236}">
                <a16:creationId xmlns:a16="http://schemas.microsoft.com/office/drawing/2014/main" id="{00F11AD7-9EFC-06FA-CF10-21AC014F39F9}"/>
              </a:ext>
            </a:extLst>
          </p:cNvPr>
          <p:cNvPicPr>
            <a:picLocks noGrp="1" noChangeAspect="1"/>
          </p:cNvPicPr>
          <p:nvPr>
            <p:ph sz="half" idx="4294967295"/>
          </p:nvPr>
        </p:nvPicPr>
        <p:blipFill>
          <a:blip r:embed="rId3"/>
          <a:stretch>
            <a:fillRect/>
          </a:stretch>
        </p:blipFill>
        <p:spPr>
          <a:xfrm>
            <a:off x="7177088" y="1556426"/>
            <a:ext cx="4074632" cy="4464962"/>
          </a:xfrm>
          <a:prstGeom prst="rect">
            <a:avLst/>
          </a:prstGeom>
        </p:spPr>
      </p:pic>
      <p:sp>
        <p:nvSpPr>
          <p:cNvPr id="2" name="Title 1">
            <a:extLst>
              <a:ext uri="{FF2B5EF4-FFF2-40B4-BE49-F238E27FC236}">
                <a16:creationId xmlns:a16="http://schemas.microsoft.com/office/drawing/2014/main" id="{BC3ABF27-3C25-407B-7824-B6D517C01DC3}"/>
              </a:ext>
            </a:extLst>
          </p:cNvPr>
          <p:cNvSpPr>
            <a:spLocks noGrp="1"/>
          </p:cNvSpPr>
          <p:nvPr>
            <p:ph type="title"/>
          </p:nvPr>
        </p:nvSpPr>
        <p:spPr>
          <a:xfrm>
            <a:off x="961029" y="1006774"/>
            <a:ext cx="10515600" cy="729157"/>
          </a:xfrm>
        </p:spPr>
        <p:txBody>
          <a:bodyPr>
            <a:normAutofit/>
          </a:bodyPr>
          <a:lstStyle/>
          <a:p>
            <a:r>
              <a:rPr lang="en-US" dirty="0"/>
              <a:t>Perimeter of Polygons</a:t>
            </a:r>
          </a:p>
        </p:txBody>
      </p:sp>
    </p:spTree>
    <p:extLst>
      <p:ext uri="{BB962C8B-B14F-4D97-AF65-F5344CB8AC3E}">
        <p14:creationId xmlns:p14="http://schemas.microsoft.com/office/powerpoint/2010/main" val="2155658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0F11AD7-9EFC-06FA-CF10-21AC014F39F9}"/>
              </a:ext>
            </a:extLst>
          </p:cNvPr>
          <p:cNvPicPr>
            <a:picLocks noGrp="1" noChangeAspect="1"/>
          </p:cNvPicPr>
          <p:nvPr>
            <p:ph sz="half" idx="4294967295"/>
          </p:nvPr>
        </p:nvPicPr>
        <p:blipFill>
          <a:blip r:embed="rId2"/>
          <a:stretch>
            <a:fillRect/>
          </a:stretch>
        </p:blipFill>
        <p:spPr>
          <a:xfrm>
            <a:off x="1157591" y="1956106"/>
            <a:ext cx="4426086" cy="4697580"/>
          </a:xfrm>
          <a:prstGeom prst="rect">
            <a:avLst/>
          </a:prstGeom>
        </p:spPr>
      </p:pic>
      <p:sp>
        <p:nvSpPr>
          <p:cNvPr id="2" name="Title 1">
            <a:extLst>
              <a:ext uri="{FF2B5EF4-FFF2-40B4-BE49-F238E27FC236}">
                <a16:creationId xmlns:a16="http://schemas.microsoft.com/office/drawing/2014/main" id="{BC3ABF27-3C25-407B-7824-B6D517C01DC3}"/>
              </a:ext>
            </a:extLst>
          </p:cNvPr>
          <p:cNvSpPr>
            <a:spLocks noGrp="1"/>
          </p:cNvSpPr>
          <p:nvPr>
            <p:ph type="title"/>
          </p:nvPr>
        </p:nvSpPr>
        <p:spPr>
          <a:xfrm>
            <a:off x="970757" y="919225"/>
            <a:ext cx="10515600" cy="729157"/>
          </a:xfrm>
        </p:spPr>
        <p:txBody>
          <a:bodyPr>
            <a:normAutofit/>
          </a:bodyPr>
          <a:lstStyle/>
          <a:p>
            <a:r>
              <a:rPr lang="en-US" dirty="0"/>
              <a:t>Perimeter of Polygons</a:t>
            </a:r>
          </a:p>
        </p:txBody>
      </p:sp>
      <p:pic>
        <p:nvPicPr>
          <p:cNvPr id="8" name="Content Placeholder 7">
            <a:extLst>
              <a:ext uri="{FF2B5EF4-FFF2-40B4-BE49-F238E27FC236}">
                <a16:creationId xmlns:a16="http://schemas.microsoft.com/office/drawing/2014/main" id="{022A0C7A-9155-FDBD-6F9A-BA18285DE5FE}"/>
              </a:ext>
            </a:extLst>
          </p:cNvPr>
          <p:cNvPicPr>
            <a:picLocks noGrp="1" noChangeAspect="1"/>
          </p:cNvPicPr>
          <p:nvPr>
            <p:ph idx="1"/>
          </p:nvPr>
        </p:nvPicPr>
        <p:blipFill>
          <a:blip r:embed="rId3"/>
          <a:stretch>
            <a:fillRect/>
          </a:stretch>
        </p:blipFill>
        <p:spPr>
          <a:xfrm>
            <a:off x="6363405" y="1811016"/>
            <a:ext cx="5346961" cy="4842670"/>
          </a:xfrm>
        </p:spPr>
      </p:pic>
    </p:spTree>
    <p:extLst>
      <p:ext uri="{BB962C8B-B14F-4D97-AF65-F5344CB8AC3E}">
        <p14:creationId xmlns:p14="http://schemas.microsoft.com/office/powerpoint/2010/main" val="4117084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p:txBody>
          <a:bodyPr/>
          <a:lstStyle/>
          <a:p>
            <a:r>
              <a:rPr lang="en-US" dirty="0"/>
              <a:t>Practice</a:t>
            </a:r>
          </a:p>
        </p:txBody>
      </p:sp>
      <p:pic>
        <p:nvPicPr>
          <p:cNvPr id="5" name="Content Placeholder 4">
            <a:extLst>
              <a:ext uri="{FF2B5EF4-FFF2-40B4-BE49-F238E27FC236}">
                <a16:creationId xmlns:a16="http://schemas.microsoft.com/office/drawing/2014/main" id="{D89CDEDD-EFCE-32EB-28AD-ACB5E6C2BCB8}"/>
              </a:ext>
            </a:extLst>
          </p:cNvPr>
          <p:cNvPicPr>
            <a:picLocks noGrp="1" noChangeAspect="1"/>
          </p:cNvPicPr>
          <p:nvPr>
            <p:ph idx="1"/>
          </p:nvPr>
        </p:nvPicPr>
        <p:blipFill>
          <a:blip r:embed="rId2"/>
          <a:stretch>
            <a:fillRect/>
          </a:stretch>
        </p:blipFill>
        <p:spPr>
          <a:xfrm>
            <a:off x="667124" y="2490281"/>
            <a:ext cx="9826253" cy="2183612"/>
          </a:xfrm>
        </p:spPr>
      </p:pic>
    </p:spTree>
    <p:extLst>
      <p:ext uri="{BB962C8B-B14F-4D97-AF65-F5344CB8AC3E}">
        <p14:creationId xmlns:p14="http://schemas.microsoft.com/office/powerpoint/2010/main" val="204122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p:txBody>
          <a:bodyPr/>
          <a:lstStyle/>
          <a:p>
            <a:r>
              <a:rPr lang="en-US" dirty="0"/>
              <a:t>Solve</a:t>
            </a:r>
          </a:p>
        </p:txBody>
      </p:sp>
      <p:pic>
        <p:nvPicPr>
          <p:cNvPr id="7" name="Content Placeholder 6">
            <a:extLst>
              <a:ext uri="{FF2B5EF4-FFF2-40B4-BE49-F238E27FC236}">
                <a16:creationId xmlns:a16="http://schemas.microsoft.com/office/drawing/2014/main" id="{D5DC9010-8F55-573D-FB88-733113D3EA92}"/>
              </a:ext>
            </a:extLst>
          </p:cNvPr>
          <p:cNvPicPr>
            <a:picLocks noGrp="1" noChangeAspect="1"/>
          </p:cNvPicPr>
          <p:nvPr>
            <p:ph idx="1"/>
          </p:nvPr>
        </p:nvPicPr>
        <p:blipFill>
          <a:blip r:embed="rId2"/>
          <a:stretch>
            <a:fillRect/>
          </a:stretch>
        </p:blipFill>
        <p:spPr>
          <a:xfrm>
            <a:off x="4007796" y="675874"/>
            <a:ext cx="5317139" cy="5848038"/>
          </a:xfrm>
        </p:spPr>
      </p:pic>
    </p:spTree>
    <p:extLst>
      <p:ext uri="{BB962C8B-B14F-4D97-AF65-F5344CB8AC3E}">
        <p14:creationId xmlns:p14="http://schemas.microsoft.com/office/powerpoint/2010/main" val="175696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F5D41-AEF2-0804-351E-63EA0DE20A8E}"/>
              </a:ext>
            </a:extLst>
          </p:cNvPr>
          <p:cNvPicPr>
            <a:picLocks noChangeAspect="1"/>
          </p:cNvPicPr>
          <p:nvPr/>
        </p:nvPicPr>
        <p:blipFill>
          <a:blip r:embed="rId2"/>
          <a:stretch>
            <a:fillRect/>
          </a:stretch>
        </p:blipFill>
        <p:spPr>
          <a:xfrm>
            <a:off x="682557" y="2427244"/>
            <a:ext cx="5181600" cy="1765377"/>
          </a:xfrm>
          <a:prstGeom prst="rect">
            <a:avLst/>
          </a:prstGeom>
          <a:noFill/>
        </p:spPr>
      </p:pic>
      <p:sp>
        <p:nvSpPr>
          <p:cNvPr id="2" name="Title 1">
            <a:extLst>
              <a:ext uri="{FF2B5EF4-FFF2-40B4-BE49-F238E27FC236}">
                <a16:creationId xmlns:a16="http://schemas.microsoft.com/office/drawing/2014/main" id="{BC3ABF27-3C25-407B-7824-B6D517C01DC3}"/>
              </a:ext>
            </a:extLst>
          </p:cNvPr>
          <p:cNvSpPr>
            <a:spLocks noGrp="1"/>
          </p:cNvSpPr>
          <p:nvPr>
            <p:ph type="title"/>
          </p:nvPr>
        </p:nvSpPr>
        <p:spPr>
          <a:xfrm>
            <a:off x="961029" y="1006774"/>
            <a:ext cx="10515600" cy="729157"/>
          </a:xfrm>
        </p:spPr>
        <p:txBody>
          <a:bodyPr>
            <a:normAutofit/>
          </a:bodyPr>
          <a:lstStyle/>
          <a:p>
            <a:r>
              <a:rPr lang="en-US" dirty="0"/>
              <a:t>Area of Polygons</a:t>
            </a:r>
          </a:p>
        </p:txBody>
      </p:sp>
      <p:pic>
        <p:nvPicPr>
          <p:cNvPr id="10" name="Content Placeholder 9">
            <a:extLst>
              <a:ext uri="{FF2B5EF4-FFF2-40B4-BE49-F238E27FC236}">
                <a16:creationId xmlns:a16="http://schemas.microsoft.com/office/drawing/2014/main" id="{E11A00E0-8280-EB96-28EB-4E78CB66CAC7}"/>
              </a:ext>
            </a:extLst>
          </p:cNvPr>
          <p:cNvPicPr>
            <a:picLocks noGrp="1" noChangeAspect="1"/>
          </p:cNvPicPr>
          <p:nvPr>
            <p:ph sz="half" idx="13"/>
          </p:nvPr>
        </p:nvPicPr>
        <p:blipFill>
          <a:blip r:embed="rId3"/>
          <a:stretch>
            <a:fillRect/>
          </a:stretch>
        </p:blipFill>
        <p:spPr>
          <a:xfrm>
            <a:off x="6771662" y="1546699"/>
            <a:ext cx="4419595" cy="4828702"/>
          </a:xfrm>
        </p:spPr>
      </p:pic>
    </p:spTree>
    <p:extLst>
      <p:ext uri="{BB962C8B-B14F-4D97-AF65-F5344CB8AC3E}">
        <p14:creationId xmlns:p14="http://schemas.microsoft.com/office/powerpoint/2010/main" val="124166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DB54F1-A4BA-B541-0BFD-EC0272536022}"/>
              </a:ext>
            </a:extLst>
          </p:cNvPr>
          <p:cNvPicPr>
            <a:picLocks noGrp="1" noChangeAspect="1"/>
          </p:cNvPicPr>
          <p:nvPr>
            <p:ph idx="1"/>
          </p:nvPr>
        </p:nvPicPr>
        <p:blipFill>
          <a:blip r:embed="rId2"/>
          <a:stretch>
            <a:fillRect/>
          </a:stretch>
        </p:blipFill>
        <p:spPr>
          <a:xfrm>
            <a:off x="1455155" y="1735931"/>
            <a:ext cx="4238794" cy="4440808"/>
          </a:xfrm>
        </p:spPr>
      </p:pic>
      <p:pic>
        <p:nvPicPr>
          <p:cNvPr id="9" name="Picture 8">
            <a:extLst>
              <a:ext uri="{FF2B5EF4-FFF2-40B4-BE49-F238E27FC236}">
                <a16:creationId xmlns:a16="http://schemas.microsoft.com/office/drawing/2014/main" id="{922EA3AA-D22D-25A7-8C94-7200461F6BBB}"/>
              </a:ext>
            </a:extLst>
          </p:cNvPr>
          <p:cNvPicPr>
            <a:picLocks noChangeAspect="1"/>
          </p:cNvPicPr>
          <p:nvPr/>
        </p:nvPicPr>
        <p:blipFill>
          <a:blip r:embed="rId3"/>
          <a:stretch>
            <a:fillRect/>
          </a:stretch>
        </p:blipFill>
        <p:spPr>
          <a:xfrm>
            <a:off x="6188075" y="1425959"/>
            <a:ext cx="4531806" cy="4916475"/>
          </a:xfrm>
          <a:prstGeom prst="rect">
            <a:avLst/>
          </a:prstGeom>
        </p:spPr>
      </p:pic>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a:xfrm>
            <a:off x="961029" y="1006774"/>
            <a:ext cx="10515600" cy="729157"/>
          </a:xfrm>
        </p:spPr>
        <p:txBody>
          <a:bodyPr>
            <a:normAutofit/>
          </a:bodyPr>
          <a:lstStyle/>
          <a:p>
            <a:r>
              <a:rPr lang="en-US" dirty="0"/>
              <a:t>Practice</a:t>
            </a:r>
          </a:p>
        </p:txBody>
      </p:sp>
    </p:spTree>
    <p:extLst>
      <p:ext uri="{BB962C8B-B14F-4D97-AF65-F5344CB8AC3E}">
        <p14:creationId xmlns:p14="http://schemas.microsoft.com/office/powerpoint/2010/main" val="147510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2EA3AA-D22D-25A7-8C94-7200461F6BBB}"/>
              </a:ext>
            </a:extLst>
          </p:cNvPr>
          <p:cNvPicPr>
            <a:picLocks noChangeAspect="1"/>
          </p:cNvPicPr>
          <p:nvPr/>
        </p:nvPicPr>
        <p:blipFill>
          <a:blip r:embed="rId2"/>
          <a:stretch>
            <a:fillRect/>
          </a:stretch>
        </p:blipFill>
        <p:spPr>
          <a:xfrm>
            <a:off x="789224" y="1816619"/>
            <a:ext cx="4531806" cy="4916475"/>
          </a:xfrm>
          <a:prstGeom prst="rect">
            <a:avLst/>
          </a:prstGeom>
        </p:spPr>
      </p:pic>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6" name="Content Placeholder 5">
            <a:extLst>
              <a:ext uri="{FF2B5EF4-FFF2-40B4-BE49-F238E27FC236}">
                <a16:creationId xmlns:a16="http://schemas.microsoft.com/office/drawing/2014/main" id="{B5FB9EE0-32D3-D8F9-C003-E7ED8A7684B2}"/>
              </a:ext>
            </a:extLst>
          </p:cNvPr>
          <p:cNvPicPr>
            <a:picLocks noGrp="1" noChangeAspect="1"/>
          </p:cNvPicPr>
          <p:nvPr>
            <p:ph idx="1"/>
          </p:nvPr>
        </p:nvPicPr>
        <p:blipFill>
          <a:blip r:embed="rId3"/>
          <a:stretch>
            <a:fillRect/>
          </a:stretch>
        </p:blipFill>
        <p:spPr>
          <a:xfrm>
            <a:off x="5836596" y="379379"/>
            <a:ext cx="5878222" cy="6217528"/>
          </a:xfrm>
        </p:spPr>
      </p:pic>
    </p:spTree>
    <p:extLst>
      <p:ext uri="{BB962C8B-B14F-4D97-AF65-F5344CB8AC3E}">
        <p14:creationId xmlns:p14="http://schemas.microsoft.com/office/powerpoint/2010/main" val="80641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9E64F2-B885-B318-F921-55B651E716A7}"/>
              </a:ext>
            </a:extLst>
          </p:cNvPr>
          <p:cNvSpPr>
            <a:spLocks noGrp="1"/>
          </p:cNvSpPr>
          <p:nvPr>
            <p:ph sz="half" idx="1"/>
          </p:nvPr>
        </p:nvSpPr>
        <p:spPr>
          <a:xfrm>
            <a:off x="838200" y="2024408"/>
            <a:ext cx="5181600" cy="1759652"/>
          </a:xfrm>
        </p:spPr>
        <p:txBody>
          <a:bodyPr vert="horz" lIns="91440" tIns="45720" rIns="91440" bIns="45720" rtlCol="0">
            <a:normAutofit/>
          </a:bodyPr>
          <a:lstStyle/>
          <a:p>
            <a:r>
              <a:rPr lang="en-US" dirty="0"/>
              <a:t>A polygon is a closed figure made up of straight line segments</a:t>
            </a:r>
          </a:p>
          <a:p>
            <a:r>
              <a:rPr lang="en-US" dirty="0"/>
              <a:t>Polygons can be classified by the number of sides they have</a:t>
            </a:r>
          </a:p>
        </p:txBody>
      </p:sp>
      <p:sp>
        <p:nvSpPr>
          <p:cNvPr id="2" name="Title 1">
            <a:extLst>
              <a:ext uri="{FF2B5EF4-FFF2-40B4-BE49-F238E27FC236}">
                <a16:creationId xmlns:a16="http://schemas.microsoft.com/office/drawing/2014/main" id="{89CE5B03-5053-C460-C722-0CA3A611D8F8}"/>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Polygon?</a:t>
            </a:r>
          </a:p>
        </p:txBody>
      </p:sp>
      <p:pic>
        <p:nvPicPr>
          <p:cNvPr id="7" name="Content Placeholder 6">
            <a:extLst>
              <a:ext uri="{FF2B5EF4-FFF2-40B4-BE49-F238E27FC236}">
                <a16:creationId xmlns:a16="http://schemas.microsoft.com/office/drawing/2014/main" id="{3A36E407-84EC-89C6-7A41-A45692479395}"/>
              </a:ext>
            </a:extLst>
          </p:cNvPr>
          <p:cNvPicPr>
            <a:picLocks noGrp="1" noChangeAspect="1"/>
          </p:cNvPicPr>
          <p:nvPr>
            <p:ph sz="half" idx="13"/>
          </p:nvPr>
        </p:nvPicPr>
        <p:blipFill rotWithShape="1">
          <a:blip r:embed="rId3"/>
          <a:srcRect t="14014"/>
          <a:stretch/>
        </p:blipFill>
        <p:spPr>
          <a:xfrm>
            <a:off x="6308389" y="1718025"/>
            <a:ext cx="5638799" cy="4133201"/>
          </a:xfrm>
          <a:prstGeom prst="rect">
            <a:avLst/>
          </a:prstGeom>
        </p:spPr>
      </p:pic>
    </p:spTree>
    <p:extLst>
      <p:ext uri="{BB962C8B-B14F-4D97-AF65-F5344CB8AC3E}">
        <p14:creationId xmlns:p14="http://schemas.microsoft.com/office/powerpoint/2010/main" val="2867003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2EA3AA-D22D-25A7-8C94-7200461F6BBB}"/>
              </a:ext>
            </a:extLst>
          </p:cNvPr>
          <p:cNvPicPr>
            <a:picLocks noChangeAspect="1"/>
          </p:cNvPicPr>
          <p:nvPr/>
        </p:nvPicPr>
        <p:blipFill>
          <a:blip r:embed="rId2"/>
          <a:stretch>
            <a:fillRect/>
          </a:stretch>
        </p:blipFill>
        <p:spPr>
          <a:xfrm>
            <a:off x="789224" y="1816619"/>
            <a:ext cx="4531806" cy="4916475"/>
          </a:xfrm>
          <a:prstGeom prst="rect">
            <a:avLst/>
          </a:prstGeom>
        </p:spPr>
      </p:pic>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10" name="Content Placeholder 9">
            <a:extLst>
              <a:ext uri="{FF2B5EF4-FFF2-40B4-BE49-F238E27FC236}">
                <a16:creationId xmlns:a16="http://schemas.microsoft.com/office/drawing/2014/main" id="{81FFD44B-CEAB-896F-7EA6-6EFF7F05E9E7}"/>
              </a:ext>
            </a:extLst>
          </p:cNvPr>
          <p:cNvPicPr>
            <a:picLocks noGrp="1" noChangeAspect="1"/>
          </p:cNvPicPr>
          <p:nvPr>
            <p:ph idx="1"/>
          </p:nvPr>
        </p:nvPicPr>
        <p:blipFill>
          <a:blip r:embed="rId3"/>
          <a:stretch>
            <a:fillRect/>
          </a:stretch>
        </p:blipFill>
        <p:spPr>
          <a:xfrm>
            <a:off x="5632576" y="1517516"/>
            <a:ext cx="6196612" cy="5052414"/>
          </a:xfrm>
        </p:spPr>
      </p:pic>
    </p:spTree>
    <p:extLst>
      <p:ext uri="{BB962C8B-B14F-4D97-AF65-F5344CB8AC3E}">
        <p14:creationId xmlns:p14="http://schemas.microsoft.com/office/powerpoint/2010/main" val="2586814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2EA3AA-D22D-25A7-8C94-7200461F6BBB}"/>
              </a:ext>
            </a:extLst>
          </p:cNvPr>
          <p:cNvPicPr>
            <a:picLocks noChangeAspect="1"/>
          </p:cNvPicPr>
          <p:nvPr/>
        </p:nvPicPr>
        <p:blipFill>
          <a:blip r:embed="rId2"/>
          <a:stretch>
            <a:fillRect/>
          </a:stretch>
        </p:blipFill>
        <p:spPr>
          <a:xfrm>
            <a:off x="789224" y="1816619"/>
            <a:ext cx="4531806" cy="4916475"/>
          </a:xfrm>
          <a:prstGeom prst="rect">
            <a:avLst/>
          </a:prstGeom>
        </p:spPr>
      </p:pic>
      <p:sp>
        <p:nvSpPr>
          <p:cNvPr id="2" name="Title 1">
            <a:extLst>
              <a:ext uri="{FF2B5EF4-FFF2-40B4-BE49-F238E27FC236}">
                <a16:creationId xmlns:a16="http://schemas.microsoft.com/office/drawing/2014/main" id="{4F6FAEA7-AD80-D02B-89AD-4BC082CBF6A2}"/>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6" name="Content Placeholder 5">
            <a:extLst>
              <a:ext uri="{FF2B5EF4-FFF2-40B4-BE49-F238E27FC236}">
                <a16:creationId xmlns:a16="http://schemas.microsoft.com/office/drawing/2014/main" id="{0717328F-8596-E5EE-DDA4-461E876236C7}"/>
              </a:ext>
            </a:extLst>
          </p:cNvPr>
          <p:cNvPicPr>
            <a:picLocks noGrp="1" noChangeAspect="1"/>
          </p:cNvPicPr>
          <p:nvPr>
            <p:ph idx="1"/>
          </p:nvPr>
        </p:nvPicPr>
        <p:blipFill>
          <a:blip r:embed="rId3"/>
          <a:stretch>
            <a:fillRect/>
          </a:stretch>
        </p:blipFill>
        <p:spPr>
          <a:xfrm>
            <a:off x="5321030" y="1006774"/>
            <a:ext cx="6678107" cy="5408579"/>
          </a:xfrm>
        </p:spPr>
      </p:pic>
    </p:spTree>
    <p:extLst>
      <p:ext uri="{BB962C8B-B14F-4D97-AF65-F5344CB8AC3E}">
        <p14:creationId xmlns:p14="http://schemas.microsoft.com/office/powerpoint/2010/main" val="165104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680F-2FD8-1BDA-C2F4-C36FF8B803E7}"/>
              </a:ext>
            </a:extLst>
          </p:cNvPr>
          <p:cNvSpPr>
            <a:spLocks noGrp="1"/>
          </p:cNvSpPr>
          <p:nvPr>
            <p:ph type="title"/>
          </p:nvPr>
        </p:nvSpPr>
        <p:spPr/>
        <p:txBody>
          <a:bodyPr/>
          <a:lstStyle/>
          <a:p>
            <a:r>
              <a:rPr lang="en-US" dirty="0"/>
              <a:t>GeoGebra Practice </a:t>
            </a:r>
          </a:p>
        </p:txBody>
      </p:sp>
      <p:sp>
        <p:nvSpPr>
          <p:cNvPr id="3" name="Content Placeholder 2">
            <a:extLst>
              <a:ext uri="{FF2B5EF4-FFF2-40B4-BE49-F238E27FC236}">
                <a16:creationId xmlns:a16="http://schemas.microsoft.com/office/drawing/2014/main" id="{5D27901C-442B-FB1D-4B6A-1FF43D0074C4}"/>
              </a:ext>
            </a:extLst>
          </p:cNvPr>
          <p:cNvSpPr>
            <a:spLocks noGrp="1"/>
          </p:cNvSpPr>
          <p:nvPr>
            <p:ph idx="1"/>
          </p:nvPr>
        </p:nvSpPr>
        <p:spPr/>
        <p:txBody>
          <a:bodyPr vert="horz" lIns="91440" tIns="45720" rIns="91440" bIns="45720" rtlCol="0" anchor="t">
            <a:normAutofit/>
          </a:bodyPr>
          <a:lstStyle/>
          <a:p>
            <a:r>
              <a:rPr lang="en-US" dirty="0"/>
              <a:t>Finding Side Lengths: </a:t>
            </a:r>
            <a:r>
              <a:rPr lang="en-US" dirty="0">
                <a:ea typeface="+mn-lt"/>
                <a:cs typeface="+mn-lt"/>
                <a:hlinkClick r:id="rId2"/>
              </a:rPr>
              <a:t>https://www.geogebra.org/m/ame9bds5</a:t>
            </a:r>
            <a:endParaRPr lang="en-US">
              <a:ea typeface="+mn-lt"/>
              <a:cs typeface="+mn-lt"/>
            </a:endParaRPr>
          </a:p>
          <a:p>
            <a:r>
              <a:rPr lang="en-US" dirty="0"/>
              <a:t>Area and Perimeter in a Coordinate Plane: </a:t>
            </a:r>
            <a:r>
              <a:rPr lang="en-US" dirty="0">
                <a:ea typeface="+mn-lt"/>
                <a:cs typeface="+mn-lt"/>
                <a:hlinkClick r:id="rId3"/>
              </a:rPr>
              <a:t>https://www.geogebra.org/m/t5w3twnc</a:t>
            </a:r>
            <a:r>
              <a:rPr lang="en-US" dirty="0">
                <a:ea typeface="+mn-lt"/>
                <a:cs typeface="+mn-lt"/>
              </a:rPr>
              <a:t> </a:t>
            </a:r>
            <a:br>
              <a:rPr lang="en-US" dirty="0"/>
            </a:br>
            <a:endParaRPr lang="en-US"/>
          </a:p>
          <a:p>
            <a:endParaRPr lang="en-US" dirty="0">
              <a:ea typeface="+mn-lt"/>
              <a:cs typeface="+mn-lt"/>
            </a:endParaRPr>
          </a:p>
        </p:txBody>
      </p:sp>
    </p:spTree>
    <p:extLst>
      <p:ext uri="{BB962C8B-B14F-4D97-AF65-F5344CB8AC3E}">
        <p14:creationId xmlns:p14="http://schemas.microsoft.com/office/powerpoint/2010/main" val="2192086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D7C-19C8-EB95-BE2C-172C2B3374E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Summary of Key Points</a:t>
            </a:r>
          </a:p>
        </p:txBody>
      </p:sp>
      <p:graphicFrame>
        <p:nvGraphicFramePr>
          <p:cNvPr id="11" name="Content Placeholder 3">
            <a:extLst>
              <a:ext uri="{FF2B5EF4-FFF2-40B4-BE49-F238E27FC236}">
                <a16:creationId xmlns:a16="http://schemas.microsoft.com/office/drawing/2014/main" id="{EED3B84C-980A-FF0D-E4C7-CBF8F3C6CD9A}"/>
              </a:ext>
            </a:extLst>
          </p:cNvPr>
          <p:cNvGraphicFramePr>
            <a:graphicFrameLocks noGrp="1"/>
          </p:cNvGraphicFramePr>
          <p:nvPr>
            <p:ph idx="1"/>
            <p:extLst>
              <p:ext uri="{D42A27DB-BD31-4B8C-83A1-F6EECF244321}">
                <p14:modId xmlns:p14="http://schemas.microsoft.com/office/powerpoint/2010/main" val="79608831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655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509B897-1DA5-E96C-5840-B4B33F8BCE5E}"/>
              </a:ext>
            </a:extLst>
          </p:cNvPr>
          <p:cNvPicPr>
            <a:picLocks noGrp="1" noChangeAspect="1"/>
          </p:cNvPicPr>
          <p:nvPr>
            <p:ph sz="half" idx="1"/>
          </p:nvPr>
        </p:nvPicPr>
        <p:blipFill rotWithShape="1">
          <a:blip r:embed="rId3"/>
          <a:srcRect t="12726"/>
          <a:stretch/>
        </p:blipFill>
        <p:spPr>
          <a:xfrm>
            <a:off x="526755" y="2024062"/>
            <a:ext cx="5149185" cy="4351338"/>
          </a:xfrm>
          <a:prstGeom prst="rect">
            <a:avLst/>
          </a:prstGeom>
        </p:spPr>
      </p:pic>
      <p:sp>
        <p:nvSpPr>
          <p:cNvPr id="2" name="Title 1">
            <a:extLst>
              <a:ext uri="{FF2B5EF4-FFF2-40B4-BE49-F238E27FC236}">
                <a16:creationId xmlns:a16="http://schemas.microsoft.com/office/drawing/2014/main" id="{6F196CE7-06BB-123F-32C9-26187DDFA58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The Coordinate Plane</a:t>
            </a:r>
          </a:p>
        </p:txBody>
      </p:sp>
      <p:graphicFrame>
        <p:nvGraphicFramePr>
          <p:cNvPr id="10" name="Content Placeholder 3">
            <a:extLst>
              <a:ext uri="{FF2B5EF4-FFF2-40B4-BE49-F238E27FC236}">
                <a16:creationId xmlns:a16="http://schemas.microsoft.com/office/drawing/2014/main" id="{7BAC4B4A-56D5-CE9F-0C1F-14A0681894C1}"/>
              </a:ext>
            </a:extLst>
          </p:cNvPr>
          <p:cNvGraphicFramePr>
            <a:graphicFrameLocks noGrp="1"/>
          </p:cNvGraphicFramePr>
          <p:nvPr>
            <p:ph sz="half" idx="13"/>
            <p:extLst>
              <p:ext uri="{D42A27DB-BD31-4B8C-83A1-F6EECF244321}">
                <p14:modId xmlns:p14="http://schemas.microsoft.com/office/powerpoint/2010/main" val="1136419775"/>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280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509B897-1DA5-E96C-5840-B4B33F8BCE5E}"/>
              </a:ext>
            </a:extLst>
          </p:cNvPr>
          <p:cNvPicPr>
            <a:picLocks noGrp="1" noChangeAspect="1"/>
          </p:cNvPicPr>
          <p:nvPr>
            <p:ph sz="half" idx="1"/>
          </p:nvPr>
        </p:nvPicPr>
        <p:blipFill rotWithShape="1">
          <a:blip r:embed="rId3"/>
          <a:srcRect t="12726"/>
          <a:stretch/>
        </p:blipFill>
        <p:spPr>
          <a:xfrm>
            <a:off x="526755" y="2024062"/>
            <a:ext cx="5149185" cy="4351338"/>
          </a:xfrm>
          <a:prstGeom prst="rect">
            <a:avLst/>
          </a:prstGeom>
        </p:spPr>
      </p:pic>
      <p:sp>
        <p:nvSpPr>
          <p:cNvPr id="2" name="Title 1">
            <a:extLst>
              <a:ext uri="{FF2B5EF4-FFF2-40B4-BE49-F238E27FC236}">
                <a16:creationId xmlns:a16="http://schemas.microsoft.com/office/drawing/2014/main" id="{6F196CE7-06BB-123F-32C9-26187DDFA58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The Coordinate Plane</a:t>
            </a:r>
          </a:p>
        </p:txBody>
      </p:sp>
      <p:graphicFrame>
        <p:nvGraphicFramePr>
          <p:cNvPr id="10" name="Content Placeholder 3">
            <a:extLst>
              <a:ext uri="{FF2B5EF4-FFF2-40B4-BE49-F238E27FC236}">
                <a16:creationId xmlns:a16="http://schemas.microsoft.com/office/drawing/2014/main" id="{7BAC4B4A-56D5-CE9F-0C1F-14A0681894C1}"/>
              </a:ext>
            </a:extLst>
          </p:cNvPr>
          <p:cNvGraphicFramePr>
            <a:graphicFrameLocks noGrp="1"/>
          </p:cNvGraphicFramePr>
          <p:nvPr>
            <p:ph sz="half" idx="13"/>
            <p:extLst>
              <p:ext uri="{D42A27DB-BD31-4B8C-83A1-F6EECF244321}">
                <p14:modId xmlns:p14="http://schemas.microsoft.com/office/powerpoint/2010/main" val="2511091023"/>
              </p:ext>
            </p:extLst>
          </p:nvPr>
        </p:nvGraphicFramePr>
        <p:xfrm>
          <a:off x="6172202" y="202440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1612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9924-52C9-15A3-1987-E2F38223902F}"/>
              </a:ext>
            </a:extLst>
          </p:cNvPr>
          <p:cNvSpPr>
            <a:spLocks noGrp="1"/>
          </p:cNvSpPr>
          <p:nvPr>
            <p:ph type="title"/>
          </p:nvPr>
        </p:nvSpPr>
        <p:spPr>
          <a:xfrm>
            <a:off x="914401" y="591668"/>
            <a:ext cx="6397496" cy="1544951"/>
          </a:xfrm>
        </p:spPr>
        <p:txBody>
          <a:bodyPr vert="horz" lIns="91440" tIns="45720" rIns="91440" bIns="45720" rtlCol="0" anchor="ctr">
            <a:normAutofit/>
          </a:bodyPr>
          <a:lstStyle/>
          <a:p>
            <a:r>
              <a:rPr lang="en-US" sz="3400" dirty="0"/>
              <a:t>Finding the Length of a Side Joining Points with the Same Second Coordinate</a:t>
            </a:r>
          </a:p>
        </p:txBody>
      </p:sp>
      <p:pic>
        <p:nvPicPr>
          <p:cNvPr id="5" name="Content Placeholder 4" descr="A table with lots of numbers, written on a chalkboard.">
            <a:extLst>
              <a:ext uri="{FF2B5EF4-FFF2-40B4-BE49-F238E27FC236}">
                <a16:creationId xmlns:a16="http://schemas.microsoft.com/office/drawing/2014/main" id="{01B13E23-068B-480A-1F26-DE3456157F6C}"/>
              </a:ext>
            </a:extLst>
          </p:cNvPr>
          <p:cNvPicPr>
            <a:picLocks noGrp="1" noChangeAspect="1"/>
          </p:cNvPicPr>
          <p:nvPr>
            <p:ph sz="half" idx="1"/>
          </p:nvPr>
        </p:nvPicPr>
        <p:blipFill rotWithShape="1">
          <a:blip r:embed="rId3"/>
          <a:srcRect l="3083" r="4221" b="3"/>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EF6332B9-0648-4F9D-1806-E99DEB874AEB}"/>
              </a:ext>
            </a:extLst>
          </p:cNvPr>
          <p:cNvSpPr>
            <a:spLocks noGrp="1"/>
          </p:cNvSpPr>
          <p:nvPr>
            <p:ph sz="half" idx="2"/>
          </p:nvPr>
        </p:nvSpPr>
        <p:spPr>
          <a:xfrm>
            <a:off x="914401" y="2387101"/>
            <a:ext cx="6096000" cy="4033054"/>
          </a:xfrm>
        </p:spPr>
        <p:txBody>
          <a:bodyPr vert="horz" lIns="91440" tIns="45720" rIns="91440" bIns="45720" rtlCol="0">
            <a:normAutofit/>
          </a:bodyPr>
          <a:lstStyle/>
          <a:p>
            <a:r>
              <a:rPr lang="en-US" dirty="0"/>
              <a:t>To find the length of a side joining points with the same second coordinate, subtract the x-coordinates of the two points</a:t>
            </a:r>
          </a:p>
          <a:p>
            <a:r>
              <a:rPr lang="en-US" dirty="0"/>
              <a:t>The absolute value of the result is the length of the side</a:t>
            </a:r>
          </a:p>
        </p:txBody>
      </p:sp>
    </p:spTree>
    <p:extLst>
      <p:ext uri="{BB962C8B-B14F-4D97-AF65-F5344CB8AC3E}">
        <p14:creationId xmlns:p14="http://schemas.microsoft.com/office/powerpoint/2010/main" val="689191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59C3-8D49-4729-5E72-0261F97E1B4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1800" dirty="0"/>
              <a:t>Using Coordinates to Find the Length of a Side Joining Points with the Same Second Coordinate</a:t>
            </a:r>
          </a:p>
        </p:txBody>
      </p:sp>
      <p:graphicFrame>
        <p:nvGraphicFramePr>
          <p:cNvPr id="8" name="Content Placeholder 3">
            <a:extLst>
              <a:ext uri="{FF2B5EF4-FFF2-40B4-BE49-F238E27FC236}">
                <a16:creationId xmlns:a16="http://schemas.microsoft.com/office/drawing/2014/main" id="{E7A850B6-E141-7CDC-7B2A-4E0247D2F376}"/>
              </a:ext>
            </a:extLst>
          </p:cNvPr>
          <p:cNvGraphicFramePr>
            <a:graphicFrameLocks noGrp="1"/>
          </p:cNvGraphicFramePr>
          <p:nvPr>
            <p:ph idx="1"/>
            <p:extLst>
              <p:ext uri="{D42A27DB-BD31-4B8C-83A1-F6EECF244321}">
                <p14:modId xmlns:p14="http://schemas.microsoft.com/office/powerpoint/2010/main" val="161697819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044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5D0B73-DF5C-1CFB-74E6-0E6CE3C3BDC2}"/>
              </a:ext>
            </a:extLst>
          </p:cNvPr>
          <p:cNvPicPr>
            <a:picLocks noGrp="1" noChangeAspect="1"/>
          </p:cNvPicPr>
          <p:nvPr>
            <p:ph idx="1"/>
          </p:nvPr>
        </p:nvPicPr>
        <p:blipFill>
          <a:blip r:embed="rId2"/>
          <a:stretch>
            <a:fillRect/>
          </a:stretch>
        </p:blipFill>
        <p:spPr>
          <a:xfrm>
            <a:off x="598968" y="2154785"/>
            <a:ext cx="4058093" cy="4185580"/>
          </a:xfrm>
        </p:spPr>
      </p:pic>
      <p:pic>
        <p:nvPicPr>
          <p:cNvPr id="9" name="Picture 8">
            <a:extLst>
              <a:ext uri="{FF2B5EF4-FFF2-40B4-BE49-F238E27FC236}">
                <a16:creationId xmlns:a16="http://schemas.microsoft.com/office/drawing/2014/main" id="{61B0930B-0FD0-DA6E-1888-C7ACED7301E1}"/>
              </a:ext>
            </a:extLst>
          </p:cNvPr>
          <p:cNvPicPr>
            <a:picLocks noChangeAspect="1"/>
          </p:cNvPicPr>
          <p:nvPr/>
        </p:nvPicPr>
        <p:blipFill>
          <a:blip r:embed="rId3"/>
          <a:stretch>
            <a:fillRect/>
          </a:stretch>
        </p:blipFill>
        <p:spPr>
          <a:xfrm>
            <a:off x="5583612" y="424057"/>
            <a:ext cx="5911702" cy="6009885"/>
          </a:xfrm>
          <a:prstGeom prst="rect">
            <a:avLst/>
          </a:prstGeom>
        </p:spPr>
      </p:pic>
      <p:sp>
        <p:nvSpPr>
          <p:cNvPr id="2" name="Title 1">
            <a:extLst>
              <a:ext uri="{FF2B5EF4-FFF2-40B4-BE49-F238E27FC236}">
                <a16:creationId xmlns:a16="http://schemas.microsoft.com/office/drawing/2014/main" id="{C1E039C4-19F1-70FE-26F6-5ADFF0471AD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Example</a:t>
            </a:r>
          </a:p>
        </p:txBody>
      </p:sp>
    </p:spTree>
    <p:extLst>
      <p:ext uri="{BB962C8B-B14F-4D97-AF65-F5344CB8AC3E}">
        <p14:creationId xmlns:p14="http://schemas.microsoft.com/office/powerpoint/2010/main" val="100182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39C4-19F1-70FE-26F6-5ADFF0471AD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Example</a:t>
            </a:r>
          </a:p>
        </p:txBody>
      </p:sp>
      <p:pic>
        <p:nvPicPr>
          <p:cNvPr id="6" name="Content Placeholder 5">
            <a:extLst>
              <a:ext uri="{FF2B5EF4-FFF2-40B4-BE49-F238E27FC236}">
                <a16:creationId xmlns:a16="http://schemas.microsoft.com/office/drawing/2014/main" id="{A5E766D5-ADC1-B5CB-1DA9-E36545BF1284}"/>
              </a:ext>
            </a:extLst>
          </p:cNvPr>
          <p:cNvPicPr>
            <a:picLocks noGrp="1" noChangeAspect="1"/>
          </p:cNvPicPr>
          <p:nvPr>
            <p:ph idx="1"/>
          </p:nvPr>
        </p:nvPicPr>
        <p:blipFill>
          <a:blip r:embed="rId2"/>
          <a:stretch>
            <a:fillRect/>
          </a:stretch>
        </p:blipFill>
        <p:spPr>
          <a:xfrm>
            <a:off x="386327" y="1951408"/>
            <a:ext cx="3930396" cy="4013200"/>
          </a:xfrm>
        </p:spPr>
      </p:pic>
      <p:pic>
        <p:nvPicPr>
          <p:cNvPr id="10" name="Picture 9">
            <a:extLst>
              <a:ext uri="{FF2B5EF4-FFF2-40B4-BE49-F238E27FC236}">
                <a16:creationId xmlns:a16="http://schemas.microsoft.com/office/drawing/2014/main" id="{C89AD7B8-03C9-9DCD-202E-D7E8F93698D9}"/>
              </a:ext>
            </a:extLst>
          </p:cNvPr>
          <p:cNvPicPr>
            <a:picLocks noChangeAspect="1"/>
          </p:cNvPicPr>
          <p:nvPr/>
        </p:nvPicPr>
        <p:blipFill>
          <a:blip r:embed="rId3"/>
          <a:stretch>
            <a:fillRect/>
          </a:stretch>
        </p:blipFill>
        <p:spPr>
          <a:xfrm>
            <a:off x="5268368" y="697359"/>
            <a:ext cx="6830378" cy="5696745"/>
          </a:xfrm>
          <a:prstGeom prst="rect">
            <a:avLst/>
          </a:prstGeom>
        </p:spPr>
      </p:pic>
    </p:spTree>
    <p:extLst>
      <p:ext uri="{BB962C8B-B14F-4D97-AF65-F5344CB8AC3E}">
        <p14:creationId xmlns:p14="http://schemas.microsoft.com/office/powerpoint/2010/main" val="2736098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39C4-19F1-70FE-26F6-5ADFF0471AD6}"/>
              </a:ext>
            </a:extLst>
          </p:cNvPr>
          <p:cNvSpPr>
            <a:spLocks noGrp="1"/>
          </p:cNvSpPr>
          <p:nvPr>
            <p:ph type="title"/>
          </p:nvPr>
        </p:nvSpPr>
        <p:spPr>
          <a:xfrm>
            <a:off x="856035" y="573549"/>
            <a:ext cx="7397087" cy="1527479"/>
          </a:xfrm>
        </p:spPr>
        <p:txBody>
          <a:bodyPr vert="horz" lIns="91440" tIns="45720" rIns="91440" bIns="45720" rtlCol="0" anchor="ctr">
            <a:normAutofit/>
          </a:bodyPr>
          <a:lstStyle/>
          <a:p>
            <a:r>
              <a:rPr lang="en-US" sz="4400" dirty="0"/>
              <a:t>Practice</a:t>
            </a:r>
          </a:p>
        </p:txBody>
      </p:sp>
      <p:pic>
        <p:nvPicPr>
          <p:cNvPr id="5" name="Content Placeholder 4" descr="A white background with black text&#10;&#10;Description automatically generated">
            <a:extLst>
              <a:ext uri="{FF2B5EF4-FFF2-40B4-BE49-F238E27FC236}">
                <a16:creationId xmlns:a16="http://schemas.microsoft.com/office/drawing/2014/main" id="{5B772717-A310-1B65-E634-2D5BFEDFE614}"/>
              </a:ext>
            </a:extLst>
          </p:cNvPr>
          <p:cNvPicPr>
            <a:picLocks noGrp="1" noChangeAspect="1"/>
          </p:cNvPicPr>
          <p:nvPr>
            <p:ph idx="1"/>
          </p:nvPr>
        </p:nvPicPr>
        <p:blipFill>
          <a:blip r:embed="rId2"/>
          <a:stretch>
            <a:fillRect/>
          </a:stretch>
        </p:blipFill>
        <p:spPr>
          <a:xfrm>
            <a:off x="1095984" y="1790497"/>
            <a:ext cx="10972800" cy="2133066"/>
          </a:xfrm>
          <a:prstGeom prst="rect">
            <a:avLst/>
          </a:prstGeom>
        </p:spPr>
      </p:pic>
    </p:spTree>
    <p:extLst>
      <p:ext uri="{BB962C8B-B14F-4D97-AF65-F5344CB8AC3E}">
        <p14:creationId xmlns:p14="http://schemas.microsoft.com/office/powerpoint/2010/main" val="154515673"/>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6009BE-A127-4F71-92A3-50DDB668F572}">
  <ds:schemaRefs>
    <ds:schemaRef ds:uri="http://schemas.microsoft.com/sharepoint/v3/contenttype/forms"/>
  </ds:schemaRefs>
</ds:datastoreItem>
</file>

<file path=customXml/itemProps2.xml><?xml version="1.0" encoding="utf-8"?>
<ds:datastoreItem xmlns:ds="http://schemas.openxmlformats.org/officeDocument/2006/customXml" ds:itemID="{23E1303F-44FC-4033-A139-8F620A9D8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0BCB42-090B-4816-B2FE-382B0CB0FE9A}">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Math Theme 2</Template>
  <TotalTime>966</TotalTime>
  <Words>979</Words>
  <Application>Microsoft Office PowerPoint</Application>
  <PresentationFormat>Widescreen</PresentationFormat>
  <Paragraphs>59</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 Light</vt:lpstr>
      <vt:lpstr>Open Sans Semibold</vt:lpstr>
      <vt:lpstr>Math Theme 2</vt:lpstr>
      <vt:lpstr>PowerPoint Presentation</vt:lpstr>
      <vt:lpstr>What is a Polygon?</vt:lpstr>
      <vt:lpstr>The Coordinate Plane</vt:lpstr>
      <vt:lpstr>The Coordinate Plane</vt:lpstr>
      <vt:lpstr>Finding the Length of a Side Joining Points with the Same Second Coordinate</vt:lpstr>
      <vt:lpstr>Using Coordinates to Find the Length of a Side Joining Points with the Same Second Coordinate</vt:lpstr>
      <vt:lpstr>Example</vt:lpstr>
      <vt:lpstr>Example</vt:lpstr>
      <vt:lpstr>Practice</vt:lpstr>
      <vt:lpstr>Answer</vt:lpstr>
      <vt:lpstr>Practice</vt:lpstr>
      <vt:lpstr>Answer</vt:lpstr>
      <vt:lpstr>Perimeter of Polygons</vt:lpstr>
      <vt:lpstr>Perimeter of Polygons</vt:lpstr>
      <vt:lpstr>Practice</vt:lpstr>
      <vt:lpstr>Solve</vt:lpstr>
      <vt:lpstr>Area of Polygons</vt:lpstr>
      <vt:lpstr>Practice</vt:lpstr>
      <vt:lpstr>Practice</vt:lpstr>
      <vt:lpstr>Practice</vt:lpstr>
      <vt:lpstr>Practice</vt:lpstr>
      <vt:lpstr>GeoGebra Practice </vt:lpstr>
      <vt:lpstr>Summary of 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28</cp:revision>
  <dcterms:created xsi:type="dcterms:W3CDTF">2024-01-18T17:18:18Z</dcterms:created>
  <dcterms:modified xsi:type="dcterms:W3CDTF">2024-01-31T14:52:38Z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