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9"/>
  </p:notesMasterIdLst>
  <p:sldIdLst>
    <p:sldId id="256" r:id="rId5"/>
    <p:sldId id="257" r:id="rId6"/>
    <p:sldId id="258" r:id="rId7"/>
    <p:sldId id="259" r:id="rId8"/>
    <p:sldId id="260" r:id="rId9"/>
    <p:sldId id="261" r:id="rId10"/>
    <p:sldId id="262" r:id="rId11"/>
    <p:sldId id="263" r:id="rId12"/>
    <p:sldId id="264" r:id="rId13"/>
    <p:sldId id="265" r:id="rId14"/>
    <p:sldId id="267" r:id="rId15"/>
    <p:sldId id="266" r:id="rId16"/>
    <p:sldId id="268" r:id="rId17"/>
    <p:sldId id="30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114" d="100"/>
          <a:sy n="114" d="100"/>
        </p:scale>
        <p:origin x="18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4" Type="http://schemas.openxmlformats.org/officeDocument/2006/relationships/image" Target="../media/image5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4" Type="http://schemas.openxmlformats.org/officeDocument/2006/relationships/image" Target="../media/image54.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5A258F-C1B5-4323-B585-223E8DCA948B}"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1DF1D58A-7BFE-45B3-AEE8-651EC4F48A8D}">
      <dgm:prSet/>
      <dgm:spPr/>
      <dgm:t>
        <a:bodyPr/>
        <a:lstStyle/>
        <a:p>
          <a:pPr>
            <a:defRPr cap="all"/>
          </a:pPr>
          <a:r>
            <a:rPr lang="en-US"/>
            <a:t>Surface area is the sum of the areas of all the faces of an object</a:t>
          </a:r>
        </a:p>
      </dgm:t>
    </dgm:pt>
    <dgm:pt modelId="{6E93EC3F-3EBD-409D-9E7A-809A9DF010DA}" type="parTrans" cxnId="{C0530C75-60BB-41CB-A88A-348623CEC319}">
      <dgm:prSet/>
      <dgm:spPr/>
      <dgm:t>
        <a:bodyPr/>
        <a:lstStyle/>
        <a:p>
          <a:endParaRPr lang="en-US"/>
        </a:p>
      </dgm:t>
    </dgm:pt>
    <dgm:pt modelId="{125C3D7F-C8D1-4FA5-B156-94752A89DC36}" type="sibTrans" cxnId="{C0530C75-60BB-41CB-A88A-348623CEC319}">
      <dgm:prSet/>
      <dgm:spPr/>
      <dgm:t>
        <a:bodyPr/>
        <a:lstStyle/>
        <a:p>
          <a:endParaRPr lang="en-US"/>
        </a:p>
      </dgm:t>
    </dgm:pt>
    <dgm:pt modelId="{D4C17F57-DEEE-4BFA-88AD-F363A6077C27}">
      <dgm:prSet/>
      <dgm:spPr/>
      <dgm:t>
        <a:bodyPr/>
        <a:lstStyle/>
        <a:p>
          <a:pPr>
            <a:defRPr cap="all"/>
          </a:pPr>
          <a:r>
            <a:rPr lang="en-US"/>
            <a:t>Use the formula SA = 2lw + 2lh + 2wh to calculate surface area of a rectangular prism</a:t>
          </a:r>
        </a:p>
      </dgm:t>
    </dgm:pt>
    <dgm:pt modelId="{A8B68C7D-A9F0-4022-AAE8-CAEF65451F10}" type="parTrans" cxnId="{43E948EE-7480-4FB0-953E-4DD4827BE51E}">
      <dgm:prSet/>
      <dgm:spPr/>
      <dgm:t>
        <a:bodyPr/>
        <a:lstStyle/>
        <a:p>
          <a:endParaRPr lang="en-US"/>
        </a:p>
      </dgm:t>
    </dgm:pt>
    <dgm:pt modelId="{4BB61281-8D9A-4F9C-AFB1-C5DC2297452F}" type="sibTrans" cxnId="{43E948EE-7480-4FB0-953E-4DD4827BE51E}">
      <dgm:prSet/>
      <dgm:spPr/>
      <dgm:t>
        <a:bodyPr/>
        <a:lstStyle/>
        <a:p>
          <a:endParaRPr lang="en-US"/>
        </a:p>
      </dgm:t>
    </dgm:pt>
    <dgm:pt modelId="{35147BB2-B7C9-4ADD-B233-6A64215A8B1F}" type="pres">
      <dgm:prSet presAssocID="{F35A258F-C1B5-4323-B585-223E8DCA948B}" presName="root" presStyleCnt="0">
        <dgm:presLayoutVars>
          <dgm:dir/>
          <dgm:resizeHandles val="exact"/>
        </dgm:presLayoutVars>
      </dgm:prSet>
      <dgm:spPr/>
    </dgm:pt>
    <dgm:pt modelId="{8F95B7C2-06A2-471C-974D-9BA6111552CD}" type="pres">
      <dgm:prSet presAssocID="{1DF1D58A-7BFE-45B3-AEE8-651EC4F48A8D}" presName="compNode" presStyleCnt="0"/>
      <dgm:spPr/>
    </dgm:pt>
    <dgm:pt modelId="{BF1062E1-B285-4D8D-9BFA-AAADAC217860}" type="pres">
      <dgm:prSet presAssocID="{1DF1D58A-7BFE-45B3-AEE8-651EC4F48A8D}" presName="iconBgRect" presStyleLbl="bgShp" presStyleIdx="0" presStyleCnt="2"/>
      <dgm:spPr/>
    </dgm:pt>
    <dgm:pt modelId="{9E50821D-441E-48C6-938C-5056EB1650B1}" type="pres">
      <dgm:prSet presAssocID="{1DF1D58A-7BFE-45B3-AEE8-651EC4F48A8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D23548E8-8019-4568-9EEE-114D893B28EA}" type="pres">
      <dgm:prSet presAssocID="{1DF1D58A-7BFE-45B3-AEE8-651EC4F48A8D}" presName="spaceRect" presStyleCnt="0"/>
      <dgm:spPr/>
    </dgm:pt>
    <dgm:pt modelId="{75F309C4-F5FD-4FA5-9DE4-F771CBF815A8}" type="pres">
      <dgm:prSet presAssocID="{1DF1D58A-7BFE-45B3-AEE8-651EC4F48A8D}" presName="textRect" presStyleLbl="revTx" presStyleIdx="0" presStyleCnt="2">
        <dgm:presLayoutVars>
          <dgm:chMax val="1"/>
          <dgm:chPref val="1"/>
        </dgm:presLayoutVars>
      </dgm:prSet>
      <dgm:spPr/>
    </dgm:pt>
    <dgm:pt modelId="{4F59CD1A-C2F3-49D7-8E68-14D00F63E31B}" type="pres">
      <dgm:prSet presAssocID="{125C3D7F-C8D1-4FA5-B156-94752A89DC36}" presName="sibTrans" presStyleCnt="0"/>
      <dgm:spPr/>
    </dgm:pt>
    <dgm:pt modelId="{95EDEDB5-E35F-47D8-BE77-F437A4D0783F}" type="pres">
      <dgm:prSet presAssocID="{D4C17F57-DEEE-4BFA-88AD-F363A6077C27}" presName="compNode" presStyleCnt="0"/>
      <dgm:spPr/>
    </dgm:pt>
    <dgm:pt modelId="{11010F3E-B5C0-440C-97F2-BE1EE2DE03FB}" type="pres">
      <dgm:prSet presAssocID="{D4C17F57-DEEE-4BFA-88AD-F363A6077C27}" presName="iconBgRect" presStyleLbl="bgShp" presStyleIdx="1" presStyleCnt="2"/>
      <dgm:spPr/>
    </dgm:pt>
    <dgm:pt modelId="{88B1AF7C-CCAF-4C14-9522-75E1A9728C74}" type="pres">
      <dgm:prSet presAssocID="{D4C17F57-DEEE-4BFA-88AD-F363A6077C2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ncil"/>
        </a:ext>
      </dgm:extLst>
    </dgm:pt>
    <dgm:pt modelId="{507F4807-2FF2-44E6-AFD2-CB35703334FD}" type="pres">
      <dgm:prSet presAssocID="{D4C17F57-DEEE-4BFA-88AD-F363A6077C27}" presName="spaceRect" presStyleCnt="0"/>
      <dgm:spPr/>
    </dgm:pt>
    <dgm:pt modelId="{64FCBA0B-1AA8-4BB3-B781-32B38BB4374C}" type="pres">
      <dgm:prSet presAssocID="{D4C17F57-DEEE-4BFA-88AD-F363A6077C27}" presName="textRect" presStyleLbl="revTx" presStyleIdx="1" presStyleCnt="2">
        <dgm:presLayoutVars>
          <dgm:chMax val="1"/>
          <dgm:chPref val="1"/>
        </dgm:presLayoutVars>
      </dgm:prSet>
      <dgm:spPr/>
    </dgm:pt>
  </dgm:ptLst>
  <dgm:cxnLst>
    <dgm:cxn modelId="{4600312F-64F0-4C81-B5AE-7840FE1CF7E4}" type="presOf" srcId="{F35A258F-C1B5-4323-B585-223E8DCA948B}" destId="{35147BB2-B7C9-4ADD-B233-6A64215A8B1F}" srcOrd="0" destOrd="0" presId="urn:microsoft.com/office/officeart/2018/5/layout/IconCircleLabelList"/>
    <dgm:cxn modelId="{C0530C75-60BB-41CB-A88A-348623CEC319}" srcId="{F35A258F-C1B5-4323-B585-223E8DCA948B}" destId="{1DF1D58A-7BFE-45B3-AEE8-651EC4F48A8D}" srcOrd="0" destOrd="0" parTransId="{6E93EC3F-3EBD-409D-9E7A-809A9DF010DA}" sibTransId="{125C3D7F-C8D1-4FA5-B156-94752A89DC36}"/>
    <dgm:cxn modelId="{E261F683-1508-4310-B4E0-B8CB199A205F}" type="presOf" srcId="{D4C17F57-DEEE-4BFA-88AD-F363A6077C27}" destId="{64FCBA0B-1AA8-4BB3-B781-32B38BB4374C}" srcOrd="0" destOrd="0" presId="urn:microsoft.com/office/officeart/2018/5/layout/IconCircleLabelList"/>
    <dgm:cxn modelId="{32AA47DA-840E-411D-AE76-CA9DDAB053C3}" type="presOf" srcId="{1DF1D58A-7BFE-45B3-AEE8-651EC4F48A8D}" destId="{75F309C4-F5FD-4FA5-9DE4-F771CBF815A8}" srcOrd="0" destOrd="0" presId="urn:microsoft.com/office/officeart/2018/5/layout/IconCircleLabelList"/>
    <dgm:cxn modelId="{43E948EE-7480-4FB0-953E-4DD4827BE51E}" srcId="{F35A258F-C1B5-4323-B585-223E8DCA948B}" destId="{D4C17F57-DEEE-4BFA-88AD-F363A6077C27}" srcOrd="1" destOrd="0" parTransId="{A8B68C7D-A9F0-4022-AAE8-CAEF65451F10}" sibTransId="{4BB61281-8D9A-4F9C-AFB1-C5DC2297452F}"/>
    <dgm:cxn modelId="{53A47149-3567-46E4-A3C7-B92945BC6D80}" type="presParOf" srcId="{35147BB2-B7C9-4ADD-B233-6A64215A8B1F}" destId="{8F95B7C2-06A2-471C-974D-9BA6111552CD}" srcOrd="0" destOrd="0" presId="urn:microsoft.com/office/officeart/2018/5/layout/IconCircleLabelList"/>
    <dgm:cxn modelId="{9D72A83F-A96B-43C7-9A46-FED6B61AA577}" type="presParOf" srcId="{8F95B7C2-06A2-471C-974D-9BA6111552CD}" destId="{BF1062E1-B285-4D8D-9BFA-AAADAC217860}" srcOrd="0" destOrd="0" presId="urn:microsoft.com/office/officeart/2018/5/layout/IconCircleLabelList"/>
    <dgm:cxn modelId="{9CB5A40F-8678-42A9-BBFD-C01DBE1C5695}" type="presParOf" srcId="{8F95B7C2-06A2-471C-974D-9BA6111552CD}" destId="{9E50821D-441E-48C6-938C-5056EB1650B1}" srcOrd="1" destOrd="0" presId="urn:microsoft.com/office/officeart/2018/5/layout/IconCircleLabelList"/>
    <dgm:cxn modelId="{8AF38F17-AE3B-4135-A64D-19DD13C9EE46}" type="presParOf" srcId="{8F95B7C2-06A2-471C-974D-9BA6111552CD}" destId="{D23548E8-8019-4568-9EEE-114D893B28EA}" srcOrd="2" destOrd="0" presId="urn:microsoft.com/office/officeart/2018/5/layout/IconCircleLabelList"/>
    <dgm:cxn modelId="{9747784E-D0CF-4337-99CF-9E6C798EA9D6}" type="presParOf" srcId="{8F95B7C2-06A2-471C-974D-9BA6111552CD}" destId="{75F309C4-F5FD-4FA5-9DE4-F771CBF815A8}" srcOrd="3" destOrd="0" presId="urn:microsoft.com/office/officeart/2018/5/layout/IconCircleLabelList"/>
    <dgm:cxn modelId="{5D35D26A-D999-4E07-89E7-739865D42D56}" type="presParOf" srcId="{35147BB2-B7C9-4ADD-B233-6A64215A8B1F}" destId="{4F59CD1A-C2F3-49D7-8E68-14D00F63E31B}" srcOrd="1" destOrd="0" presId="urn:microsoft.com/office/officeart/2018/5/layout/IconCircleLabelList"/>
    <dgm:cxn modelId="{BDCA4647-A6F6-4F25-BAE4-A51F990F98FC}" type="presParOf" srcId="{35147BB2-B7C9-4ADD-B233-6A64215A8B1F}" destId="{95EDEDB5-E35F-47D8-BE77-F437A4D0783F}" srcOrd="2" destOrd="0" presId="urn:microsoft.com/office/officeart/2018/5/layout/IconCircleLabelList"/>
    <dgm:cxn modelId="{7EDB03BA-18EF-4F12-A631-61155F6216B9}" type="presParOf" srcId="{95EDEDB5-E35F-47D8-BE77-F437A4D0783F}" destId="{11010F3E-B5C0-440C-97F2-BE1EE2DE03FB}" srcOrd="0" destOrd="0" presId="urn:microsoft.com/office/officeart/2018/5/layout/IconCircleLabelList"/>
    <dgm:cxn modelId="{76E080F4-0548-4EF4-9AC6-16FD32E672FD}" type="presParOf" srcId="{95EDEDB5-E35F-47D8-BE77-F437A4D0783F}" destId="{88B1AF7C-CCAF-4C14-9522-75E1A9728C74}" srcOrd="1" destOrd="0" presId="urn:microsoft.com/office/officeart/2018/5/layout/IconCircleLabelList"/>
    <dgm:cxn modelId="{D576BF0D-A4A6-47E4-9197-415F8FA3AF22}" type="presParOf" srcId="{95EDEDB5-E35F-47D8-BE77-F437A4D0783F}" destId="{507F4807-2FF2-44E6-AFD2-CB35703334FD}" srcOrd="2" destOrd="0" presId="urn:microsoft.com/office/officeart/2018/5/layout/IconCircleLabelList"/>
    <dgm:cxn modelId="{6F72748F-4AE1-46C5-8658-D264B16DC8F7}" type="presParOf" srcId="{95EDEDB5-E35F-47D8-BE77-F437A4D0783F}" destId="{64FCBA0B-1AA8-4BB3-B781-32B38BB4374C}"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3502CA-690D-483C-9DC4-756104968977}" type="doc">
      <dgm:prSet loTypeId="urn:microsoft.com/office/officeart/2005/8/layout/vProcess5" loCatId="process" qsTypeId="urn:microsoft.com/office/officeart/2005/8/quickstyle/simple1" qsCatId="simple" csTypeId="urn:microsoft.com/office/officeart/2005/8/colors/accent3_2" csCatId="accent3"/>
      <dgm:spPr/>
      <dgm:t>
        <a:bodyPr/>
        <a:lstStyle/>
        <a:p>
          <a:endParaRPr lang="en-US"/>
        </a:p>
      </dgm:t>
    </dgm:pt>
    <dgm:pt modelId="{097BE422-7F10-4E9B-A19F-037BE6BED23E}">
      <dgm:prSet/>
      <dgm:spPr/>
      <dgm:t>
        <a:bodyPr/>
        <a:lstStyle/>
        <a:p>
          <a:r>
            <a:rPr lang="en-US"/>
            <a:t>A rectangular prism is a 3D object with 6 faces</a:t>
          </a:r>
        </a:p>
      </dgm:t>
    </dgm:pt>
    <dgm:pt modelId="{8D5D8FEA-3064-4F4B-A845-95BFFCBD66FB}" type="parTrans" cxnId="{B81C6B4C-9D16-4568-BB23-0F28933BB641}">
      <dgm:prSet/>
      <dgm:spPr/>
      <dgm:t>
        <a:bodyPr/>
        <a:lstStyle/>
        <a:p>
          <a:endParaRPr lang="en-US"/>
        </a:p>
      </dgm:t>
    </dgm:pt>
    <dgm:pt modelId="{00DD029B-264A-4DC1-B891-0385EC4E2343}" type="sibTrans" cxnId="{B81C6B4C-9D16-4568-BB23-0F28933BB641}">
      <dgm:prSet/>
      <dgm:spPr/>
      <dgm:t>
        <a:bodyPr/>
        <a:lstStyle/>
        <a:p>
          <a:endParaRPr lang="en-US"/>
        </a:p>
      </dgm:t>
    </dgm:pt>
    <dgm:pt modelId="{08B424B6-3DE6-459E-9ECA-16B5BE1E7DA9}">
      <dgm:prSet/>
      <dgm:spPr/>
      <dgm:t>
        <a:bodyPr/>
        <a:lstStyle/>
        <a:p>
          <a:r>
            <a:rPr lang="en-US"/>
            <a:t>Use the formula SA = 2lw + 2lh + 2wh to calculate the surface area of a rectangular prism</a:t>
          </a:r>
        </a:p>
      </dgm:t>
    </dgm:pt>
    <dgm:pt modelId="{E74D31AD-B71E-4AEE-835A-E8FA336AF7D9}" type="parTrans" cxnId="{80D0697D-2C24-4106-96B2-BEC656320F9E}">
      <dgm:prSet/>
      <dgm:spPr/>
      <dgm:t>
        <a:bodyPr/>
        <a:lstStyle/>
        <a:p>
          <a:endParaRPr lang="en-US"/>
        </a:p>
      </dgm:t>
    </dgm:pt>
    <dgm:pt modelId="{9080B303-B734-4DAC-8B99-1D4CD606D98A}" type="sibTrans" cxnId="{80D0697D-2C24-4106-96B2-BEC656320F9E}">
      <dgm:prSet/>
      <dgm:spPr/>
      <dgm:t>
        <a:bodyPr/>
        <a:lstStyle/>
        <a:p>
          <a:endParaRPr lang="en-US"/>
        </a:p>
      </dgm:t>
    </dgm:pt>
    <dgm:pt modelId="{7E5A01FE-1752-4D7A-A62C-D79A24B20411}">
      <dgm:prSet/>
      <dgm:spPr/>
      <dgm:t>
        <a:bodyPr/>
        <a:lstStyle/>
        <a:p>
          <a:r>
            <a:rPr lang="en-US"/>
            <a:t>Surface area is the sum of the areas of all the faces of an object</a:t>
          </a:r>
        </a:p>
      </dgm:t>
    </dgm:pt>
    <dgm:pt modelId="{99923621-445A-45BC-8F93-F044841199AB}" type="parTrans" cxnId="{7B80AE47-D22F-4CE0-8D78-B13A4F43F9F0}">
      <dgm:prSet/>
      <dgm:spPr/>
      <dgm:t>
        <a:bodyPr/>
        <a:lstStyle/>
        <a:p>
          <a:endParaRPr lang="en-US"/>
        </a:p>
      </dgm:t>
    </dgm:pt>
    <dgm:pt modelId="{20B3D16C-86DF-47DE-9C22-260335A51A57}" type="sibTrans" cxnId="{7B80AE47-D22F-4CE0-8D78-B13A4F43F9F0}">
      <dgm:prSet/>
      <dgm:spPr/>
      <dgm:t>
        <a:bodyPr/>
        <a:lstStyle/>
        <a:p>
          <a:endParaRPr lang="en-US"/>
        </a:p>
      </dgm:t>
    </dgm:pt>
    <dgm:pt modelId="{D7C591A6-AEAF-4C6F-90FC-FE1CE740FC75}">
      <dgm:prSet/>
      <dgm:spPr/>
      <dgm:t>
        <a:bodyPr/>
        <a:lstStyle/>
        <a:p>
          <a:r>
            <a:rPr lang="en-US"/>
            <a:t>Calculating surface area helps you save time and money by estimating how much material is needed</a:t>
          </a:r>
        </a:p>
      </dgm:t>
    </dgm:pt>
    <dgm:pt modelId="{40699A34-AC31-4BA0-A252-69F25DB34859}" type="parTrans" cxnId="{8058814A-6C70-4597-AAC7-8859C16E4098}">
      <dgm:prSet/>
      <dgm:spPr/>
      <dgm:t>
        <a:bodyPr/>
        <a:lstStyle/>
        <a:p>
          <a:endParaRPr lang="en-US"/>
        </a:p>
      </dgm:t>
    </dgm:pt>
    <dgm:pt modelId="{B4B7D6A5-7DEE-420B-A774-F87F8D17C165}" type="sibTrans" cxnId="{8058814A-6C70-4597-AAC7-8859C16E4098}">
      <dgm:prSet/>
      <dgm:spPr/>
      <dgm:t>
        <a:bodyPr/>
        <a:lstStyle/>
        <a:p>
          <a:endParaRPr lang="en-US"/>
        </a:p>
      </dgm:t>
    </dgm:pt>
    <dgm:pt modelId="{515FB464-ECBC-4ED5-B735-5A2EF6D9040B}" type="pres">
      <dgm:prSet presAssocID="{1B3502CA-690D-483C-9DC4-756104968977}" presName="outerComposite" presStyleCnt="0">
        <dgm:presLayoutVars>
          <dgm:chMax val="5"/>
          <dgm:dir/>
          <dgm:resizeHandles val="exact"/>
        </dgm:presLayoutVars>
      </dgm:prSet>
      <dgm:spPr/>
    </dgm:pt>
    <dgm:pt modelId="{D3D9FA45-ED0E-426F-9591-9C79FA04581D}" type="pres">
      <dgm:prSet presAssocID="{1B3502CA-690D-483C-9DC4-756104968977}" presName="dummyMaxCanvas" presStyleCnt="0">
        <dgm:presLayoutVars/>
      </dgm:prSet>
      <dgm:spPr/>
    </dgm:pt>
    <dgm:pt modelId="{5D14773B-9AA8-489B-B693-21C95AE2E319}" type="pres">
      <dgm:prSet presAssocID="{1B3502CA-690D-483C-9DC4-756104968977}" presName="FourNodes_1" presStyleLbl="node1" presStyleIdx="0" presStyleCnt="4">
        <dgm:presLayoutVars>
          <dgm:bulletEnabled val="1"/>
        </dgm:presLayoutVars>
      </dgm:prSet>
      <dgm:spPr/>
    </dgm:pt>
    <dgm:pt modelId="{9AE344B0-51EF-4390-9FF9-04C8D2B825BC}" type="pres">
      <dgm:prSet presAssocID="{1B3502CA-690D-483C-9DC4-756104968977}" presName="FourNodes_2" presStyleLbl="node1" presStyleIdx="1" presStyleCnt="4">
        <dgm:presLayoutVars>
          <dgm:bulletEnabled val="1"/>
        </dgm:presLayoutVars>
      </dgm:prSet>
      <dgm:spPr/>
    </dgm:pt>
    <dgm:pt modelId="{D426CDBB-37CD-4312-95E9-91DA2D6D53EB}" type="pres">
      <dgm:prSet presAssocID="{1B3502CA-690D-483C-9DC4-756104968977}" presName="FourNodes_3" presStyleLbl="node1" presStyleIdx="2" presStyleCnt="4">
        <dgm:presLayoutVars>
          <dgm:bulletEnabled val="1"/>
        </dgm:presLayoutVars>
      </dgm:prSet>
      <dgm:spPr/>
    </dgm:pt>
    <dgm:pt modelId="{7BBA8A15-57AD-444B-8DA2-0EA35FE6FA40}" type="pres">
      <dgm:prSet presAssocID="{1B3502CA-690D-483C-9DC4-756104968977}" presName="FourNodes_4" presStyleLbl="node1" presStyleIdx="3" presStyleCnt="4">
        <dgm:presLayoutVars>
          <dgm:bulletEnabled val="1"/>
        </dgm:presLayoutVars>
      </dgm:prSet>
      <dgm:spPr/>
    </dgm:pt>
    <dgm:pt modelId="{E8CB5ADF-DB7E-457A-B971-E44E338021E5}" type="pres">
      <dgm:prSet presAssocID="{1B3502CA-690D-483C-9DC4-756104968977}" presName="FourConn_1-2" presStyleLbl="fgAccFollowNode1" presStyleIdx="0" presStyleCnt="3">
        <dgm:presLayoutVars>
          <dgm:bulletEnabled val="1"/>
        </dgm:presLayoutVars>
      </dgm:prSet>
      <dgm:spPr/>
    </dgm:pt>
    <dgm:pt modelId="{8E77DF0E-AEA9-48F7-8D82-DD8E38BB153A}" type="pres">
      <dgm:prSet presAssocID="{1B3502CA-690D-483C-9DC4-756104968977}" presName="FourConn_2-3" presStyleLbl="fgAccFollowNode1" presStyleIdx="1" presStyleCnt="3">
        <dgm:presLayoutVars>
          <dgm:bulletEnabled val="1"/>
        </dgm:presLayoutVars>
      </dgm:prSet>
      <dgm:spPr/>
    </dgm:pt>
    <dgm:pt modelId="{6CF34385-55CD-453E-872B-DCBA6325A66D}" type="pres">
      <dgm:prSet presAssocID="{1B3502CA-690D-483C-9DC4-756104968977}" presName="FourConn_3-4" presStyleLbl="fgAccFollowNode1" presStyleIdx="2" presStyleCnt="3">
        <dgm:presLayoutVars>
          <dgm:bulletEnabled val="1"/>
        </dgm:presLayoutVars>
      </dgm:prSet>
      <dgm:spPr/>
    </dgm:pt>
    <dgm:pt modelId="{B8079093-FC52-4C7A-9CD7-93EA521816E6}" type="pres">
      <dgm:prSet presAssocID="{1B3502CA-690D-483C-9DC4-756104968977}" presName="FourNodes_1_text" presStyleLbl="node1" presStyleIdx="3" presStyleCnt="4">
        <dgm:presLayoutVars>
          <dgm:bulletEnabled val="1"/>
        </dgm:presLayoutVars>
      </dgm:prSet>
      <dgm:spPr/>
    </dgm:pt>
    <dgm:pt modelId="{507E8E87-1AA6-4780-A7F6-CD035D38578E}" type="pres">
      <dgm:prSet presAssocID="{1B3502CA-690D-483C-9DC4-756104968977}" presName="FourNodes_2_text" presStyleLbl="node1" presStyleIdx="3" presStyleCnt="4">
        <dgm:presLayoutVars>
          <dgm:bulletEnabled val="1"/>
        </dgm:presLayoutVars>
      </dgm:prSet>
      <dgm:spPr/>
    </dgm:pt>
    <dgm:pt modelId="{C04D0629-A101-4B19-9B2F-7F06214F0D3C}" type="pres">
      <dgm:prSet presAssocID="{1B3502CA-690D-483C-9DC4-756104968977}" presName="FourNodes_3_text" presStyleLbl="node1" presStyleIdx="3" presStyleCnt="4">
        <dgm:presLayoutVars>
          <dgm:bulletEnabled val="1"/>
        </dgm:presLayoutVars>
      </dgm:prSet>
      <dgm:spPr/>
    </dgm:pt>
    <dgm:pt modelId="{F34E1659-4DDB-4DF3-9FC3-463F7D92B557}" type="pres">
      <dgm:prSet presAssocID="{1B3502CA-690D-483C-9DC4-756104968977}" presName="FourNodes_4_text" presStyleLbl="node1" presStyleIdx="3" presStyleCnt="4">
        <dgm:presLayoutVars>
          <dgm:bulletEnabled val="1"/>
        </dgm:presLayoutVars>
      </dgm:prSet>
      <dgm:spPr/>
    </dgm:pt>
  </dgm:ptLst>
  <dgm:cxnLst>
    <dgm:cxn modelId="{E04A8712-8A9A-4863-91FB-17E4929E099A}" type="presOf" srcId="{097BE422-7F10-4E9B-A19F-037BE6BED23E}" destId="{5D14773B-9AA8-489B-B693-21C95AE2E319}" srcOrd="0" destOrd="0" presId="urn:microsoft.com/office/officeart/2005/8/layout/vProcess5"/>
    <dgm:cxn modelId="{9CE1611D-8A99-40B4-8833-306A8DACE4EB}" type="presOf" srcId="{20B3D16C-86DF-47DE-9C22-260335A51A57}" destId="{6CF34385-55CD-453E-872B-DCBA6325A66D}" srcOrd="0" destOrd="0" presId="urn:microsoft.com/office/officeart/2005/8/layout/vProcess5"/>
    <dgm:cxn modelId="{876D9826-ACF4-40AD-9C11-FC4A95758216}" type="presOf" srcId="{D7C591A6-AEAF-4C6F-90FC-FE1CE740FC75}" destId="{7BBA8A15-57AD-444B-8DA2-0EA35FE6FA40}" srcOrd="0" destOrd="0" presId="urn:microsoft.com/office/officeart/2005/8/layout/vProcess5"/>
    <dgm:cxn modelId="{D0BEE232-EF89-4E82-B343-2C2E4FDE61AB}" type="presOf" srcId="{08B424B6-3DE6-459E-9ECA-16B5BE1E7DA9}" destId="{507E8E87-1AA6-4780-A7F6-CD035D38578E}" srcOrd="1" destOrd="0" presId="urn:microsoft.com/office/officeart/2005/8/layout/vProcess5"/>
    <dgm:cxn modelId="{7B80AE47-D22F-4CE0-8D78-B13A4F43F9F0}" srcId="{1B3502CA-690D-483C-9DC4-756104968977}" destId="{7E5A01FE-1752-4D7A-A62C-D79A24B20411}" srcOrd="2" destOrd="0" parTransId="{99923621-445A-45BC-8F93-F044841199AB}" sibTransId="{20B3D16C-86DF-47DE-9C22-260335A51A57}"/>
    <dgm:cxn modelId="{8058814A-6C70-4597-AAC7-8859C16E4098}" srcId="{1B3502CA-690D-483C-9DC4-756104968977}" destId="{D7C591A6-AEAF-4C6F-90FC-FE1CE740FC75}" srcOrd="3" destOrd="0" parTransId="{40699A34-AC31-4BA0-A252-69F25DB34859}" sibTransId="{B4B7D6A5-7DEE-420B-A774-F87F8D17C165}"/>
    <dgm:cxn modelId="{B81C6B4C-9D16-4568-BB23-0F28933BB641}" srcId="{1B3502CA-690D-483C-9DC4-756104968977}" destId="{097BE422-7F10-4E9B-A19F-037BE6BED23E}" srcOrd="0" destOrd="0" parTransId="{8D5D8FEA-3064-4F4B-A845-95BFFCBD66FB}" sibTransId="{00DD029B-264A-4DC1-B891-0385EC4E2343}"/>
    <dgm:cxn modelId="{8B22A456-2B41-4901-BDCC-1D9A85911F87}" type="presOf" srcId="{00DD029B-264A-4DC1-B891-0385EC4E2343}" destId="{E8CB5ADF-DB7E-457A-B971-E44E338021E5}" srcOrd="0" destOrd="0" presId="urn:microsoft.com/office/officeart/2005/8/layout/vProcess5"/>
    <dgm:cxn modelId="{F2E2E779-01E8-4BA5-BC72-7EBA9CD13E80}" type="presOf" srcId="{097BE422-7F10-4E9B-A19F-037BE6BED23E}" destId="{B8079093-FC52-4C7A-9CD7-93EA521816E6}" srcOrd="1" destOrd="0" presId="urn:microsoft.com/office/officeart/2005/8/layout/vProcess5"/>
    <dgm:cxn modelId="{80D0697D-2C24-4106-96B2-BEC656320F9E}" srcId="{1B3502CA-690D-483C-9DC4-756104968977}" destId="{08B424B6-3DE6-459E-9ECA-16B5BE1E7DA9}" srcOrd="1" destOrd="0" parTransId="{E74D31AD-B71E-4AEE-835A-E8FA336AF7D9}" sibTransId="{9080B303-B734-4DAC-8B99-1D4CD606D98A}"/>
    <dgm:cxn modelId="{F5508980-829B-494C-9BBB-FADF44785FA0}" type="presOf" srcId="{9080B303-B734-4DAC-8B99-1D4CD606D98A}" destId="{8E77DF0E-AEA9-48F7-8D82-DD8E38BB153A}" srcOrd="0" destOrd="0" presId="urn:microsoft.com/office/officeart/2005/8/layout/vProcess5"/>
    <dgm:cxn modelId="{49130F93-21F6-41F8-BC03-235A5E32574F}" type="presOf" srcId="{08B424B6-3DE6-459E-9ECA-16B5BE1E7DA9}" destId="{9AE344B0-51EF-4390-9FF9-04C8D2B825BC}" srcOrd="0" destOrd="0" presId="urn:microsoft.com/office/officeart/2005/8/layout/vProcess5"/>
    <dgm:cxn modelId="{151816B0-4C9B-4951-8BEB-F54A8A5B9EF4}" type="presOf" srcId="{D7C591A6-AEAF-4C6F-90FC-FE1CE740FC75}" destId="{F34E1659-4DDB-4DF3-9FC3-463F7D92B557}" srcOrd="1" destOrd="0" presId="urn:microsoft.com/office/officeart/2005/8/layout/vProcess5"/>
    <dgm:cxn modelId="{3B5837CB-27F2-4A1E-AD2B-3B4D29A7389B}" type="presOf" srcId="{1B3502CA-690D-483C-9DC4-756104968977}" destId="{515FB464-ECBC-4ED5-B735-5A2EF6D9040B}" srcOrd="0" destOrd="0" presId="urn:microsoft.com/office/officeart/2005/8/layout/vProcess5"/>
    <dgm:cxn modelId="{C55DD9D1-B6E6-45C5-A5E8-B853556E8AA3}" type="presOf" srcId="{7E5A01FE-1752-4D7A-A62C-D79A24B20411}" destId="{C04D0629-A101-4B19-9B2F-7F06214F0D3C}" srcOrd="1" destOrd="0" presId="urn:microsoft.com/office/officeart/2005/8/layout/vProcess5"/>
    <dgm:cxn modelId="{D52351D2-E3BC-4390-BFF6-CCEED0862BC2}" type="presOf" srcId="{7E5A01FE-1752-4D7A-A62C-D79A24B20411}" destId="{D426CDBB-37CD-4312-95E9-91DA2D6D53EB}" srcOrd="0" destOrd="0" presId="urn:microsoft.com/office/officeart/2005/8/layout/vProcess5"/>
    <dgm:cxn modelId="{5A7B28D6-4036-4FD3-A17A-27438221A690}" type="presParOf" srcId="{515FB464-ECBC-4ED5-B735-5A2EF6D9040B}" destId="{D3D9FA45-ED0E-426F-9591-9C79FA04581D}" srcOrd="0" destOrd="0" presId="urn:microsoft.com/office/officeart/2005/8/layout/vProcess5"/>
    <dgm:cxn modelId="{C6BEFA64-B9BE-4AAC-B45B-567B00FC1B20}" type="presParOf" srcId="{515FB464-ECBC-4ED5-B735-5A2EF6D9040B}" destId="{5D14773B-9AA8-489B-B693-21C95AE2E319}" srcOrd="1" destOrd="0" presId="urn:microsoft.com/office/officeart/2005/8/layout/vProcess5"/>
    <dgm:cxn modelId="{2CD0D706-C1A9-4A19-A28B-CEFC0DF37B81}" type="presParOf" srcId="{515FB464-ECBC-4ED5-B735-5A2EF6D9040B}" destId="{9AE344B0-51EF-4390-9FF9-04C8D2B825BC}" srcOrd="2" destOrd="0" presId="urn:microsoft.com/office/officeart/2005/8/layout/vProcess5"/>
    <dgm:cxn modelId="{643967B7-9249-4B2F-BF35-E35B6AC32AB8}" type="presParOf" srcId="{515FB464-ECBC-4ED5-B735-5A2EF6D9040B}" destId="{D426CDBB-37CD-4312-95E9-91DA2D6D53EB}" srcOrd="3" destOrd="0" presId="urn:microsoft.com/office/officeart/2005/8/layout/vProcess5"/>
    <dgm:cxn modelId="{C4DA306B-6B02-4B93-8247-C975BE0CD0C2}" type="presParOf" srcId="{515FB464-ECBC-4ED5-B735-5A2EF6D9040B}" destId="{7BBA8A15-57AD-444B-8DA2-0EA35FE6FA40}" srcOrd="4" destOrd="0" presId="urn:microsoft.com/office/officeart/2005/8/layout/vProcess5"/>
    <dgm:cxn modelId="{10752257-A323-4081-9103-E1F491610FD8}" type="presParOf" srcId="{515FB464-ECBC-4ED5-B735-5A2EF6D9040B}" destId="{E8CB5ADF-DB7E-457A-B971-E44E338021E5}" srcOrd="5" destOrd="0" presId="urn:microsoft.com/office/officeart/2005/8/layout/vProcess5"/>
    <dgm:cxn modelId="{5DA19D27-58F4-4BCD-8EA6-E08C85EBEE3C}" type="presParOf" srcId="{515FB464-ECBC-4ED5-B735-5A2EF6D9040B}" destId="{8E77DF0E-AEA9-48F7-8D82-DD8E38BB153A}" srcOrd="6" destOrd="0" presId="urn:microsoft.com/office/officeart/2005/8/layout/vProcess5"/>
    <dgm:cxn modelId="{BCA837D0-EA59-404D-8AAE-718E8F48E6CF}" type="presParOf" srcId="{515FB464-ECBC-4ED5-B735-5A2EF6D9040B}" destId="{6CF34385-55CD-453E-872B-DCBA6325A66D}" srcOrd="7" destOrd="0" presId="urn:microsoft.com/office/officeart/2005/8/layout/vProcess5"/>
    <dgm:cxn modelId="{11FF8BEB-1097-4FE3-A6F5-433B7DF4F437}" type="presParOf" srcId="{515FB464-ECBC-4ED5-B735-5A2EF6D9040B}" destId="{B8079093-FC52-4C7A-9CD7-93EA521816E6}" srcOrd="8" destOrd="0" presId="urn:microsoft.com/office/officeart/2005/8/layout/vProcess5"/>
    <dgm:cxn modelId="{6AF9DA5F-42B0-486F-B0B5-6DC752D50234}" type="presParOf" srcId="{515FB464-ECBC-4ED5-B735-5A2EF6D9040B}" destId="{507E8E87-1AA6-4780-A7F6-CD035D38578E}" srcOrd="9" destOrd="0" presId="urn:microsoft.com/office/officeart/2005/8/layout/vProcess5"/>
    <dgm:cxn modelId="{57E6EE1B-D4D2-491E-B0B5-51CEE367D977}" type="presParOf" srcId="{515FB464-ECBC-4ED5-B735-5A2EF6D9040B}" destId="{C04D0629-A101-4B19-9B2F-7F06214F0D3C}" srcOrd="10" destOrd="0" presId="urn:microsoft.com/office/officeart/2005/8/layout/vProcess5"/>
    <dgm:cxn modelId="{5053BC38-6C7A-41B2-92B9-D2ADE63A289F}" type="presParOf" srcId="{515FB464-ECBC-4ED5-B735-5A2EF6D9040B}" destId="{F34E1659-4DDB-4DF3-9FC3-463F7D92B557}"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1062E1-B285-4D8D-9BFA-AAADAC217860}">
      <dsp:nvSpPr>
        <dsp:cNvPr id="0" name=""/>
        <dsp:cNvSpPr/>
      </dsp:nvSpPr>
      <dsp:spPr>
        <a:xfrm>
          <a:off x="2044800" y="206747"/>
          <a:ext cx="2196000" cy="2196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50821D-441E-48C6-938C-5056EB1650B1}">
      <dsp:nvSpPr>
        <dsp:cNvPr id="0" name=""/>
        <dsp:cNvSpPr/>
      </dsp:nvSpPr>
      <dsp:spPr>
        <a:xfrm>
          <a:off x="2512800" y="674747"/>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F309C4-F5FD-4FA5-9DE4-F771CBF815A8}">
      <dsp:nvSpPr>
        <dsp:cNvPr id="0" name=""/>
        <dsp:cNvSpPr/>
      </dsp:nvSpPr>
      <dsp:spPr>
        <a:xfrm>
          <a:off x="1342800" y="3086748"/>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Surface area is the sum of the areas of all the faces of an object</a:t>
          </a:r>
        </a:p>
      </dsp:txBody>
      <dsp:txXfrm>
        <a:off x="1342800" y="3086748"/>
        <a:ext cx="3600000" cy="720000"/>
      </dsp:txXfrm>
    </dsp:sp>
    <dsp:sp modelId="{11010F3E-B5C0-440C-97F2-BE1EE2DE03FB}">
      <dsp:nvSpPr>
        <dsp:cNvPr id="0" name=""/>
        <dsp:cNvSpPr/>
      </dsp:nvSpPr>
      <dsp:spPr>
        <a:xfrm>
          <a:off x="6274800" y="206747"/>
          <a:ext cx="2196000" cy="2196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B1AF7C-CCAF-4C14-9522-75E1A9728C74}">
      <dsp:nvSpPr>
        <dsp:cNvPr id="0" name=""/>
        <dsp:cNvSpPr/>
      </dsp:nvSpPr>
      <dsp:spPr>
        <a:xfrm>
          <a:off x="6742800" y="674747"/>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FCBA0B-1AA8-4BB3-B781-32B38BB4374C}">
      <dsp:nvSpPr>
        <dsp:cNvPr id="0" name=""/>
        <dsp:cNvSpPr/>
      </dsp:nvSpPr>
      <dsp:spPr>
        <a:xfrm>
          <a:off x="5572800" y="3086748"/>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Use the formula SA = 2lw + 2lh + 2wh to calculate surface area of a rectangular prism</a:t>
          </a:r>
        </a:p>
      </dsp:txBody>
      <dsp:txXfrm>
        <a:off x="5572800" y="3086748"/>
        <a:ext cx="360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14773B-9AA8-489B-B693-21C95AE2E319}">
      <dsp:nvSpPr>
        <dsp:cNvPr id="0" name=""/>
        <dsp:cNvSpPr/>
      </dsp:nvSpPr>
      <dsp:spPr>
        <a:xfrm>
          <a:off x="0" y="0"/>
          <a:ext cx="8412480" cy="88296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A rectangular prism is a 3D object with 6 faces</a:t>
          </a:r>
        </a:p>
      </dsp:txBody>
      <dsp:txXfrm>
        <a:off x="25861" y="25861"/>
        <a:ext cx="7385077" cy="831247"/>
      </dsp:txXfrm>
    </dsp:sp>
    <dsp:sp modelId="{9AE344B0-51EF-4390-9FF9-04C8D2B825BC}">
      <dsp:nvSpPr>
        <dsp:cNvPr id="0" name=""/>
        <dsp:cNvSpPr/>
      </dsp:nvSpPr>
      <dsp:spPr>
        <a:xfrm>
          <a:off x="704545" y="1043508"/>
          <a:ext cx="8412480" cy="88296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Use the formula SA = 2lw + 2lh + 2wh to calculate the surface area of a rectangular prism</a:t>
          </a:r>
        </a:p>
      </dsp:txBody>
      <dsp:txXfrm>
        <a:off x="730406" y="1069369"/>
        <a:ext cx="7082282" cy="831247"/>
      </dsp:txXfrm>
    </dsp:sp>
    <dsp:sp modelId="{D426CDBB-37CD-4312-95E9-91DA2D6D53EB}">
      <dsp:nvSpPr>
        <dsp:cNvPr id="0" name=""/>
        <dsp:cNvSpPr/>
      </dsp:nvSpPr>
      <dsp:spPr>
        <a:xfrm>
          <a:off x="1398574" y="2087017"/>
          <a:ext cx="8412480" cy="88296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Surface area is the sum of the areas of all the faces of an object</a:t>
          </a:r>
        </a:p>
      </dsp:txBody>
      <dsp:txXfrm>
        <a:off x="1424435" y="2112878"/>
        <a:ext cx="7092798" cy="831247"/>
      </dsp:txXfrm>
    </dsp:sp>
    <dsp:sp modelId="{7BBA8A15-57AD-444B-8DA2-0EA35FE6FA40}">
      <dsp:nvSpPr>
        <dsp:cNvPr id="0" name=""/>
        <dsp:cNvSpPr/>
      </dsp:nvSpPr>
      <dsp:spPr>
        <a:xfrm>
          <a:off x="2103119" y="3130526"/>
          <a:ext cx="8412480" cy="88296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Calculating surface area helps you save time and money by estimating how much material is needed</a:t>
          </a:r>
        </a:p>
      </dsp:txBody>
      <dsp:txXfrm>
        <a:off x="2128980" y="3156387"/>
        <a:ext cx="7082282" cy="831247"/>
      </dsp:txXfrm>
    </dsp:sp>
    <dsp:sp modelId="{E8CB5ADF-DB7E-457A-B971-E44E338021E5}">
      <dsp:nvSpPr>
        <dsp:cNvPr id="0" name=""/>
        <dsp:cNvSpPr/>
      </dsp:nvSpPr>
      <dsp:spPr>
        <a:xfrm>
          <a:off x="7838550" y="676274"/>
          <a:ext cx="573929" cy="573929"/>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7967684" y="676274"/>
        <a:ext cx="315661" cy="431882"/>
      </dsp:txXfrm>
    </dsp:sp>
    <dsp:sp modelId="{8E77DF0E-AEA9-48F7-8D82-DD8E38BB153A}">
      <dsp:nvSpPr>
        <dsp:cNvPr id="0" name=""/>
        <dsp:cNvSpPr/>
      </dsp:nvSpPr>
      <dsp:spPr>
        <a:xfrm>
          <a:off x="8543095" y="1719783"/>
          <a:ext cx="573929" cy="573929"/>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8672229" y="1719783"/>
        <a:ext cx="315661" cy="431882"/>
      </dsp:txXfrm>
    </dsp:sp>
    <dsp:sp modelId="{6CF34385-55CD-453E-872B-DCBA6325A66D}">
      <dsp:nvSpPr>
        <dsp:cNvPr id="0" name=""/>
        <dsp:cNvSpPr/>
      </dsp:nvSpPr>
      <dsp:spPr>
        <a:xfrm>
          <a:off x="9237124" y="2763291"/>
          <a:ext cx="573929" cy="573929"/>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9366258" y="2763291"/>
        <a:ext cx="315661" cy="431882"/>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491832-205B-46BA-978B-0AF4782A44D9}" type="datetimeFigureOut">
              <a:t>1/31/2024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30C4DB-4744-4822-A8D6-63048EAD333A}" type="slidenum">
              <a:t>‹#›</a:t>
            </a:fld>
            <a:endParaRPr lang="en-US"/>
          </a:p>
        </p:txBody>
      </p:sp>
    </p:spTree>
    <p:extLst>
      <p:ext uri="{BB962C8B-B14F-4D97-AF65-F5344CB8AC3E}">
        <p14:creationId xmlns:p14="http://schemas.microsoft.com/office/powerpoint/2010/main" val="799976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this presentation on how to find the surface area of rectangular prisms. In this presentation, you will learn how to use this concept to solve real-world problems.</a:t>
            </a:r>
          </a:p>
        </p:txBody>
      </p:sp>
      <p:sp>
        <p:nvSpPr>
          <p:cNvPr id="4" name="Slide Number Placeholder 3"/>
          <p:cNvSpPr>
            <a:spLocks noGrp="1"/>
          </p:cNvSpPr>
          <p:nvPr>
            <p:ph type="sldNum" sz="quarter" idx="5"/>
          </p:nvPr>
        </p:nvSpPr>
        <p:spPr/>
        <p:txBody>
          <a:bodyPr/>
          <a:lstStyle/>
          <a:p>
            <a:fld id="{06668F24-A9B3-41D7-B14C-F9BE38EC6D5F}" type="slidenum">
              <a:t>1</a:t>
            </a:fld>
            <a:endParaRPr lang="en-US"/>
          </a:p>
        </p:txBody>
      </p:sp>
    </p:spTree>
    <p:extLst>
      <p:ext uri="{BB962C8B-B14F-4D97-AF65-F5344CB8AC3E}">
        <p14:creationId xmlns:p14="http://schemas.microsoft.com/office/powerpoint/2010/main" val="1107015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dive into finding the surface area of a rectangular prism, let's first understand what it is. A rectangular prism is a 3D object with 6 faces, where each of those faces is a rectangle. You can find rectangular prisms in everyday objects like building blocks or a shoe box.</a:t>
            </a:r>
          </a:p>
        </p:txBody>
      </p:sp>
      <p:sp>
        <p:nvSpPr>
          <p:cNvPr id="4" name="Slide Number Placeholder 3"/>
          <p:cNvSpPr>
            <a:spLocks noGrp="1"/>
          </p:cNvSpPr>
          <p:nvPr>
            <p:ph type="sldNum" sz="quarter" idx="5"/>
          </p:nvPr>
        </p:nvSpPr>
        <p:spPr/>
        <p:txBody>
          <a:bodyPr/>
          <a:lstStyle/>
          <a:p>
            <a:fld id="{06668F24-A9B3-41D7-B14C-F9BE38EC6D5F}" type="slidenum">
              <a:t>2</a:t>
            </a:fld>
            <a:endParaRPr lang="en-US"/>
          </a:p>
        </p:txBody>
      </p:sp>
    </p:spTree>
    <p:extLst>
      <p:ext uri="{BB962C8B-B14F-4D97-AF65-F5344CB8AC3E}">
        <p14:creationId xmlns:p14="http://schemas.microsoft.com/office/powerpoint/2010/main" val="2073705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you know what a rectangular prism is, let's learn how to calculate surface area. Surface area is the sum of the areas of all the faces of an object. To find the surface area of a rectangular prism, use the formula SA = 2lw + 2lh + 2wh.</a:t>
            </a:r>
          </a:p>
        </p:txBody>
      </p:sp>
      <p:sp>
        <p:nvSpPr>
          <p:cNvPr id="4" name="Slide Number Placeholder 3"/>
          <p:cNvSpPr>
            <a:spLocks noGrp="1"/>
          </p:cNvSpPr>
          <p:nvPr>
            <p:ph type="sldNum" sz="quarter" idx="5"/>
          </p:nvPr>
        </p:nvSpPr>
        <p:spPr/>
        <p:txBody>
          <a:bodyPr/>
          <a:lstStyle/>
          <a:p>
            <a:fld id="{06668F24-A9B3-41D7-B14C-F9BE38EC6D5F}" type="slidenum">
              <a:t>3</a:t>
            </a:fld>
            <a:endParaRPr lang="en-US"/>
          </a:p>
        </p:txBody>
      </p:sp>
    </p:spTree>
    <p:extLst>
      <p:ext uri="{BB962C8B-B14F-4D97-AF65-F5344CB8AC3E}">
        <p14:creationId xmlns:p14="http://schemas.microsoft.com/office/powerpoint/2010/main" val="4173706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put what we've learned into practice with an example problem. Suppose we have a bookshelf that is 3 feet wide, 6 feet tall, and 1.5 feet deep. What is the surface area of the bookshelf? Using the formula SA = 2lw + 2lh + 2wh, we get SA = 2(3x6) + 2(6x1.5) + 2(3x1.5) = 57 sq. feet.</a:t>
            </a:r>
          </a:p>
        </p:txBody>
      </p:sp>
      <p:sp>
        <p:nvSpPr>
          <p:cNvPr id="4" name="Slide Number Placeholder 3"/>
          <p:cNvSpPr>
            <a:spLocks noGrp="1"/>
          </p:cNvSpPr>
          <p:nvPr>
            <p:ph type="sldNum" sz="quarter" idx="5"/>
          </p:nvPr>
        </p:nvSpPr>
        <p:spPr/>
        <p:txBody>
          <a:bodyPr/>
          <a:lstStyle/>
          <a:p>
            <a:fld id="{06668F24-A9B3-41D7-B14C-F9BE38EC6D5F}" type="slidenum">
              <a:t>4</a:t>
            </a:fld>
            <a:endParaRPr lang="en-US"/>
          </a:p>
        </p:txBody>
      </p:sp>
    </p:spTree>
    <p:extLst>
      <p:ext uri="{BB962C8B-B14F-4D97-AF65-F5344CB8AC3E}">
        <p14:creationId xmlns:p14="http://schemas.microsoft.com/office/powerpoint/2010/main" val="302431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try another example. Suppose we have a gift box that is 8 inches long, 5 inches wide, and 3 inches tall. What is the surface area of the gift box? Using the formula SA = 2lw + 2lh + 2wh, we get SA = 2(8x5) + 2(5x3) + 2(8x3) = 142 sq. inches.</a:t>
            </a:r>
          </a:p>
        </p:txBody>
      </p:sp>
      <p:sp>
        <p:nvSpPr>
          <p:cNvPr id="4" name="Slide Number Placeholder 3"/>
          <p:cNvSpPr>
            <a:spLocks noGrp="1"/>
          </p:cNvSpPr>
          <p:nvPr>
            <p:ph type="sldNum" sz="quarter" idx="5"/>
          </p:nvPr>
        </p:nvSpPr>
        <p:spPr/>
        <p:txBody>
          <a:bodyPr/>
          <a:lstStyle/>
          <a:p>
            <a:fld id="{06668F24-A9B3-41D7-B14C-F9BE38EC6D5F}" type="slidenum">
              <a:t>5</a:t>
            </a:fld>
            <a:endParaRPr lang="en-US"/>
          </a:p>
        </p:txBody>
      </p:sp>
    </p:spTree>
    <p:extLst>
      <p:ext uri="{BB962C8B-B14F-4D97-AF65-F5344CB8AC3E}">
        <p14:creationId xmlns:p14="http://schemas.microsoft.com/office/powerpoint/2010/main" val="2393392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you understand surface area and how to calculate it, let's explore some real-world applications. Surface area is used in many situations, such as painting a room or wrapping a gift. Calculating surface area helps you save time and money by estimating how much material is needed.</a:t>
            </a:r>
          </a:p>
        </p:txBody>
      </p:sp>
      <p:sp>
        <p:nvSpPr>
          <p:cNvPr id="4" name="Slide Number Placeholder 3"/>
          <p:cNvSpPr>
            <a:spLocks noGrp="1"/>
          </p:cNvSpPr>
          <p:nvPr>
            <p:ph type="sldNum" sz="quarter" idx="5"/>
          </p:nvPr>
        </p:nvSpPr>
        <p:spPr/>
        <p:txBody>
          <a:bodyPr/>
          <a:lstStyle/>
          <a:p>
            <a:fld id="{06668F24-A9B3-41D7-B14C-F9BE38EC6D5F}" type="slidenum">
              <a:t>6</a:t>
            </a:fld>
            <a:endParaRPr lang="en-US"/>
          </a:p>
        </p:txBody>
      </p:sp>
    </p:spTree>
    <p:extLst>
      <p:ext uri="{BB962C8B-B14F-4D97-AF65-F5344CB8AC3E}">
        <p14:creationId xmlns:p14="http://schemas.microsoft.com/office/powerpoint/2010/main" val="327835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provides a summary of the key points covered in the presentation on finding the surface area of rectangular prisms. It is important to remember these key concepts when working with rectangular prisms in real-world applications.</a:t>
            </a:r>
          </a:p>
        </p:txBody>
      </p:sp>
      <p:sp>
        <p:nvSpPr>
          <p:cNvPr id="4" name="Slide Number Placeholder 3"/>
          <p:cNvSpPr>
            <a:spLocks noGrp="1"/>
          </p:cNvSpPr>
          <p:nvPr>
            <p:ph type="sldNum" sz="quarter" idx="5"/>
          </p:nvPr>
        </p:nvSpPr>
        <p:spPr/>
        <p:txBody>
          <a:bodyPr/>
          <a:lstStyle/>
          <a:p>
            <a:fld id="{1630C4DB-4744-4822-A8D6-63048EAD333A}" type="slidenum">
              <a:t>13</a:t>
            </a:fld>
            <a:endParaRPr lang="en-US"/>
          </a:p>
        </p:txBody>
      </p:sp>
    </p:spTree>
    <p:extLst>
      <p:ext uri="{BB962C8B-B14F-4D97-AF65-F5344CB8AC3E}">
        <p14:creationId xmlns:p14="http://schemas.microsoft.com/office/powerpoint/2010/main" val="206742216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963789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4807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6536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6723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9359024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3079611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t>1/31/2024</a:t>
            </a:fld>
            <a:endParaRPr lang="en-US"/>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944435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32637B58-87C1-446D-BDA9-B06F4BCF7782}" type="datetimeFigureOut">
              <a:rPr lang="en-US" smtClean="0"/>
              <a:t>1/31/2024</a:t>
            </a:fld>
            <a:endParaRPr lang="en-US"/>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013936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1/31/2024</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4167600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993040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884177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580901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4039894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41093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4236459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761046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560295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61254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hyperlink" Target="https://www.geogebra.org/m/ZA6rNhqs#material/YmKvYv3A" TargetMode="External"/><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09280F2C-277C-1B8C-8AC4-F575DB39F89F}"/>
              </a:ext>
            </a:extLst>
          </p:cNvPr>
          <p:cNvSpPr>
            <a:spLocks noGrp="1"/>
          </p:cNvSpPr>
          <p:nvPr>
            <p:ph type="body" sz="quarter" idx="13"/>
          </p:nvPr>
        </p:nvSpPr>
        <p:spPr>
          <a:xfrm>
            <a:off x="892971" y="3366295"/>
            <a:ext cx="4959350" cy="469900"/>
          </a:xfrm>
        </p:spPr>
        <p:txBody>
          <a:bodyPr/>
          <a:lstStyle/>
          <a:p>
            <a:r>
              <a:rPr lang="en-US" dirty="0"/>
              <a:t>Math 6B Unit 7 Lesson 6</a:t>
            </a:r>
          </a:p>
        </p:txBody>
      </p:sp>
      <p:sp>
        <p:nvSpPr>
          <p:cNvPr id="2" name="Title 1">
            <a:extLst>
              <a:ext uri="{FF2B5EF4-FFF2-40B4-BE49-F238E27FC236}">
                <a16:creationId xmlns:a16="http://schemas.microsoft.com/office/drawing/2014/main" id="{17767889-2C7B-8056-665B-6684179BECE1}"/>
              </a:ext>
            </a:extLst>
          </p:cNvPr>
          <p:cNvSpPr>
            <a:spLocks noGrp="1"/>
          </p:cNvSpPr>
          <p:nvPr>
            <p:ph type="body" sz="quarter" idx="10"/>
          </p:nvPr>
        </p:nvSpPr>
        <p:spPr>
          <a:xfrm>
            <a:off x="892971" y="2234512"/>
            <a:ext cx="7717629" cy="1238250"/>
          </a:xfrm>
        </p:spPr>
        <p:txBody>
          <a:bodyPr>
            <a:normAutofit/>
          </a:bodyPr>
          <a:lstStyle/>
          <a:p>
            <a:r>
              <a:rPr lang="en-US" sz="3800"/>
              <a:t>Finding the Surface Area of Rectangular Prisms</a:t>
            </a:r>
          </a:p>
        </p:txBody>
      </p:sp>
    </p:spTree>
    <p:extLst>
      <p:ext uri="{BB962C8B-B14F-4D97-AF65-F5344CB8AC3E}">
        <p14:creationId xmlns:p14="http://schemas.microsoft.com/office/powerpoint/2010/main" val="4097273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9CE70-66A6-4143-36CA-6A08C28880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79A982-4045-A224-831C-1BCD811F317B}"/>
              </a:ext>
            </a:extLst>
          </p:cNvPr>
          <p:cNvSpPr>
            <a:spLocks noGrp="1"/>
          </p:cNvSpPr>
          <p:nvPr>
            <p:ph type="title"/>
          </p:nvPr>
        </p:nvSpPr>
        <p:spPr>
          <a:xfrm>
            <a:off x="880845" y="467972"/>
            <a:ext cx="7397087" cy="1527479"/>
          </a:xfrm>
        </p:spPr>
        <p:txBody>
          <a:bodyPr vert="horz" lIns="91440" tIns="45720" rIns="91440" bIns="45720" rtlCol="0" anchor="ctr">
            <a:normAutofit/>
          </a:bodyPr>
          <a:lstStyle/>
          <a:p>
            <a:r>
              <a:rPr lang="en-US" sz="4400" dirty="0"/>
              <a:t>Answer</a:t>
            </a:r>
          </a:p>
        </p:txBody>
      </p:sp>
      <p:pic>
        <p:nvPicPr>
          <p:cNvPr id="6" name="Content Placeholder 5">
            <a:extLst>
              <a:ext uri="{FF2B5EF4-FFF2-40B4-BE49-F238E27FC236}">
                <a16:creationId xmlns:a16="http://schemas.microsoft.com/office/drawing/2014/main" id="{D0E53B6C-459B-D951-B6F9-55CF6B2407B2}"/>
              </a:ext>
            </a:extLst>
          </p:cNvPr>
          <p:cNvPicPr>
            <a:picLocks noGrp="1" noChangeAspect="1"/>
          </p:cNvPicPr>
          <p:nvPr>
            <p:ph idx="1"/>
          </p:nvPr>
        </p:nvPicPr>
        <p:blipFill>
          <a:blip r:embed="rId2"/>
          <a:stretch>
            <a:fillRect/>
          </a:stretch>
        </p:blipFill>
        <p:spPr>
          <a:xfrm>
            <a:off x="2306420" y="1995451"/>
            <a:ext cx="6530499" cy="3706059"/>
          </a:xfrm>
          <a:prstGeom prst="rect">
            <a:avLst/>
          </a:prstGeom>
        </p:spPr>
      </p:pic>
    </p:spTree>
    <p:extLst>
      <p:ext uri="{BB962C8B-B14F-4D97-AF65-F5344CB8AC3E}">
        <p14:creationId xmlns:p14="http://schemas.microsoft.com/office/powerpoint/2010/main" val="143337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A258D-AE36-4483-01C7-10E5C623E5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A3902C-0062-9DDB-6D09-6CA948B85782}"/>
              </a:ext>
            </a:extLst>
          </p:cNvPr>
          <p:cNvSpPr>
            <a:spLocks noGrp="1"/>
          </p:cNvSpPr>
          <p:nvPr>
            <p:ph type="title"/>
          </p:nvPr>
        </p:nvSpPr>
        <p:spPr>
          <a:xfrm>
            <a:off x="914400" y="602196"/>
            <a:ext cx="7397087" cy="1527479"/>
          </a:xfrm>
        </p:spPr>
        <p:txBody>
          <a:bodyPr vert="horz" lIns="91440" tIns="45720" rIns="91440" bIns="45720" rtlCol="0" anchor="ctr">
            <a:normAutofit/>
          </a:bodyPr>
          <a:lstStyle/>
          <a:p>
            <a:r>
              <a:rPr lang="en-US" sz="4400" dirty="0"/>
              <a:t>Practice</a:t>
            </a:r>
          </a:p>
        </p:txBody>
      </p:sp>
      <p:pic>
        <p:nvPicPr>
          <p:cNvPr id="6" name="Content Placeholder 5" descr="A black text on a white background&#10;&#10;Description automatically generated">
            <a:extLst>
              <a:ext uri="{FF2B5EF4-FFF2-40B4-BE49-F238E27FC236}">
                <a16:creationId xmlns:a16="http://schemas.microsoft.com/office/drawing/2014/main" id="{1E63B0A3-10A5-B4E7-54A0-B0B2EF4148BC}"/>
              </a:ext>
            </a:extLst>
          </p:cNvPr>
          <p:cNvPicPr>
            <a:picLocks noGrp="1" noChangeAspect="1"/>
          </p:cNvPicPr>
          <p:nvPr>
            <p:ph idx="1"/>
          </p:nvPr>
        </p:nvPicPr>
        <p:blipFill>
          <a:blip r:embed="rId2"/>
          <a:stretch>
            <a:fillRect/>
          </a:stretch>
        </p:blipFill>
        <p:spPr>
          <a:xfrm>
            <a:off x="914400" y="2237935"/>
            <a:ext cx="10972800" cy="2382129"/>
          </a:xfrm>
          <a:prstGeom prst="rect">
            <a:avLst/>
          </a:prstGeom>
        </p:spPr>
      </p:pic>
    </p:spTree>
    <p:extLst>
      <p:ext uri="{BB962C8B-B14F-4D97-AF65-F5344CB8AC3E}">
        <p14:creationId xmlns:p14="http://schemas.microsoft.com/office/powerpoint/2010/main" val="1521479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CE858-9440-43C2-530E-1F04587CE0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3FCF19-C206-DF46-1195-A177937910CD}"/>
              </a:ext>
            </a:extLst>
          </p:cNvPr>
          <p:cNvSpPr>
            <a:spLocks noGrp="1"/>
          </p:cNvSpPr>
          <p:nvPr>
            <p:ph type="title"/>
          </p:nvPr>
        </p:nvSpPr>
        <p:spPr>
          <a:xfrm>
            <a:off x="945190" y="585418"/>
            <a:ext cx="2197916" cy="1527479"/>
          </a:xfrm>
        </p:spPr>
        <p:txBody>
          <a:bodyPr vert="horz" lIns="91440" tIns="45720" rIns="91440" bIns="45720" rtlCol="0" anchor="ctr">
            <a:normAutofit/>
          </a:bodyPr>
          <a:lstStyle/>
          <a:p>
            <a:r>
              <a:rPr lang="en-US" sz="4400" dirty="0"/>
              <a:t>Answer</a:t>
            </a:r>
          </a:p>
        </p:txBody>
      </p:sp>
      <p:pic>
        <p:nvPicPr>
          <p:cNvPr id="5" name="Content Placeholder 4" descr="A black and white text&#10;&#10;Description automatically generated">
            <a:extLst>
              <a:ext uri="{FF2B5EF4-FFF2-40B4-BE49-F238E27FC236}">
                <a16:creationId xmlns:a16="http://schemas.microsoft.com/office/drawing/2014/main" id="{619BC482-63FC-9FD8-D45C-CB21B71F7385}"/>
              </a:ext>
            </a:extLst>
          </p:cNvPr>
          <p:cNvPicPr>
            <a:picLocks noGrp="1" noChangeAspect="1"/>
          </p:cNvPicPr>
          <p:nvPr>
            <p:ph idx="1"/>
          </p:nvPr>
        </p:nvPicPr>
        <p:blipFill>
          <a:blip r:embed="rId2"/>
          <a:stretch>
            <a:fillRect/>
          </a:stretch>
        </p:blipFill>
        <p:spPr>
          <a:xfrm>
            <a:off x="1097918" y="1955652"/>
            <a:ext cx="9049934" cy="945850"/>
          </a:xfrm>
        </p:spPr>
      </p:pic>
    </p:spTree>
    <p:extLst>
      <p:ext uri="{BB962C8B-B14F-4D97-AF65-F5344CB8AC3E}">
        <p14:creationId xmlns:p14="http://schemas.microsoft.com/office/powerpoint/2010/main" val="947916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A5CFC-3928-0DF1-BD3E-AB8C02EF3DDE}"/>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Summary of Key Points</a:t>
            </a:r>
          </a:p>
        </p:txBody>
      </p:sp>
      <p:graphicFrame>
        <p:nvGraphicFramePr>
          <p:cNvPr id="8" name="Content Placeholder 3">
            <a:extLst>
              <a:ext uri="{FF2B5EF4-FFF2-40B4-BE49-F238E27FC236}">
                <a16:creationId xmlns:a16="http://schemas.microsoft.com/office/drawing/2014/main" id="{9AD5FD99-F666-E05A-46E0-C098EB04DB83}"/>
              </a:ext>
            </a:extLst>
          </p:cNvPr>
          <p:cNvGraphicFramePr>
            <a:graphicFrameLocks noGrp="1"/>
          </p:cNvGraphicFramePr>
          <p:nvPr>
            <p:ph idx="1"/>
            <p:extLst>
              <p:ext uri="{D42A27DB-BD31-4B8C-83A1-F6EECF244321}">
                <p14:modId xmlns:p14="http://schemas.microsoft.com/office/powerpoint/2010/main" val="310185742"/>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2577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07700-0AB6-EEA8-3557-C1685FC24FA4}"/>
              </a:ext>
            </a:extLst>
          </p:cNvPr>
          <p:cNvSpPr>
            <a:spLocks noGrp="1"/>
          </p:cNvSpPr>
          <p:nvPr>
            <p:ph type="title"/>
          </p:nvPr>
        </p:nvSpPr>
        <p:spPr>
          <a:xfrm>
            <a:off x="642025" y="423439"/>
            <a:ext cx="9344578" cy="1156448"/>
          </a:xfrm>
        </p:spPr>
        <p:txBody>
          <a:bodyPr vert="horz" lIns="91440" tIns="45720" rIns="91440" bIns="45720" rtlCol="0" anchor="ctr">
            <a:normAutofit/>
          </a:bodyPr>
          <a:lstStyle/>
          <a:p>
            <a:pPr>
              <a:lnSpc>
                <a:spcPct val="100000"/>
              </a:lnSpc>
            </a:pPr>
            <a:r>
              <a:rPr lang="en-US"/>
              <a:t>What is a Rectangular Prism?</a:t>
            </a:r>
          </a:p>
        </p:txBody>
      </p:sp>
      <p:sp>
        <p:nvSpPr>
          <p:cNvPr id="4" name="Content Placeholder 3">
            <a:extLst>
              <a:ext uri="{FF2B5EF4-FFF2-40B4-BE49-F238E27FC236}">
                <a16:creationId xmlns:a16="http://schemas.microsoft.com/office/drawing/2014/main" id="{8BBE1216-C7F9-E78B-2C26-FABCF0A7BBF7}"/>
              </a:ext>
            </a:extLst>
          </p:cNvPr>
          <p:cNvSpPr>
            <a:spLocks noGrp="1"/>
          </p:cNvSpPr>
          <p:nvPr>
            <p:ph sz="half" idx="2"/>
          </p:nvPr>
        </p:nvSpPr>
        <p:spPr>
          <a:xfrm>
            <a:off x="642025" y="2505525"/>
            <a:ext cx="5589767" cy="3579126"/>
          </a:xfrm>
        </p:spPr>
        <p:txBody>
          <a:bodyPr vert="horz" lIns="91440" tIns="45720" rIns="91440" bIns="45720" rtlCol="0">
            <a:normAutofit/>
          </a:bodyPr>
          <a:lstStyle/>
          <a:p>
            <a:r>
              <a:rPr lang="en-US"/>
              <a:t>A rectangular prism is a 3D object with 6 faces</a:t>
            </a:r>
          </a:p>
          <a:p>
            <a:r>
              <a:rPr lang="en-US"/>
              <a:t>Each face of a rectangular prism is a rectangle</a:t>
            </a:r>
          </a:p>
          <a:p>
            <a:r>
              <a:rPr lang="en-US"/>
              <a:t>Rectangular prisms are commonly found in everyday objects</a:t>
            </a:r>
          </a:p>
        </p:txBody>
      </p:sp>
      <p:pic>
        <p:nvPicPr>
          <p:cNvPr id="7" name="Picture 6">
            <a:extLst>
              <a:ext uri="{FF2B5EF4-FFF2-40B4-BE49-F238E27FC236}">
                <a16:creationId xmlns:a16="http://schemas.microsoft.com/office/drawing/2014/main" id="{431A23B1-47CF-6DD6-E640-7DDCA5E84678}"/>
              </a:ext>
            </a:extLst>
          </p:cNvPr>
          <p:cNvPicPr>
            <a:picLocks noChangeAspect="1"/>
          </p:cNvPicPr>
          <p:nvPr/>
        </p:nvPicPr>
        <p:blipFill>
          <a:blip r:embed="rId3"/>
          <a:stretch>
            <a:fillRect/>
          </a:stretch>
        </p:blipFill>
        <p:spPr>
          <a:xfrm>
            <a:off x="6996958" y="2009414"/>
            <a:ext cx="5005380" cy="3761925"/>
          </a:xfrm>
          <a:prstGeom prst="rect">
            <a:avLst/>
          </a:prstGeom>
        </p:spPr>
      </p:pic>
    </p:spTree>
    <p:extLst>
      <p:ext uri="{BB962C8B-B14F-4D97-AF65-F5344CB8AC3E}">
        <p14:creationId xmlns:p14="http://schemas.microsoft.com/office/powerpoint/2010/main" val="3180556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BC099-8D78-DB56-F7D2-7B5C950A8C61}"/>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a:t>Calculating Surface Area</a:t>
            </a:r>
          </a:p>
        </p:txBody>
      </p:sp>
      <p:graphicFrame>
        <p:nvGraphicFramePr>
          <p:cNvPr id="8" name="Content Placeholder 3">
            <a:extLst>
              <a:ext uri="{FF2B5EF4-FFF2-40B4-BE49-F238E27FC236}">
                <a16:creationId xmlns:a16="http://schemas.microsoft.com/office/drawing/2014/main" id="{58683CD8-466D-51E1-7863-3348E78EC037}"/>
              </a:ext>
            </a:extLst>
          </p:cNvPr>
          <p:cNvGraphicFramePr>
            <a:graphicFrameLocks noGrp="1"/>
          </p:cNvGraphicFramePr>
          <p:nvPr>
            <p:ph idx="1"/>
            <p:extLst>
              <p:ext uri="{D42A27DB-BD31-4B8C-83A1-F6EECF244321}">
                <p14:modId xmlns:p14="http://schemas.microsoft.com/office/powerpoint/2010/main" val="3235457961"/>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25699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C676B-F57D-3A4B-57FE-FF8C9BC41C10}"/>
              </a:ext>
            </a:extLst>
          </p:cNvPr>
          <p:cNvSpPr>
            <a:spLocks noGrp="1"/>
          </p:cNvSpPr>
          <p:nvPr>
            <p:ph type="title"/>
          </p:nvPr>
        </p:nvSpPr>
        <p:spPr>
          <a:xfrm>
            <a:off x="68094" y="104947"/>
            <a:ext cx="6397496" cy="1544951"/>
          </a:xfrm>
        </p:spPr>
        <p:txBody>
          <a:bodyPr vert="horz" lIns="91440" tIns="45720" rIns="91440" bIns="45720" rtlCol="0" anchor="ctr">
            <a:normAutofit/>
          </a:bodyPr>
          <a:lstStyle/>
          <a:p>
            <a:pPr>
              <a:lnSpc>
                <a:spcPct val="100000"/>
              </a:lnSpc>
            </a:pPr>
            <a:r>
              <a:rPr lang="en-US" dirty="0"/>
              <a:t>Example Problem 1</a:t>
            </a:r>
          </a:p>
        </p:txBody>
      </p:sp>
      <p:sp>
        <p:nvSpPr>
          <p:cNvPr id="4" name="Content Placeholder 3">
            <a:extLst>
              <a:ext uri="{FF2B5EF4-FFF2-40B4-BE49-F238E27FC236}">
                <a16:creationId xmlns:a16="http://schemas.microsoft.com/office/drawing/2014/main" id="{021E0659-188A-7DF5-E181-B26BAD318212}"/>
              </a:ext>
            </a:extLst>
          </p:cNvPr>
          <p:cNvSpPr>
            <a:spLocks noGrp="1"/>
          </p:cNvSpPr>
          <p:nvPr>
            <p:ph sz="half" idx="2"/>
          </p:nvPr>
        </p:nvSpPr>
        <p:spPr>
          <a:xfrm>
            <a:off x="68094" y="2143910"/>
            <a:ext cx="8054502" cy="1544951"/>
          </a:xfrm>
        </p:spPr>
        <p:txBody>
          <a:bodyPr vert="horz" lIns="91440" tIns="45720" rIns="91440" bIns="45720" rtlCol="0">
            <a:normAutofit/>
          </a:bodyPr>
          <a:lstStyle/>
          <a:p>
            <a:r>
              <a:rPr lang="en-US" sz="2400" dirty="0"/>
              <a:t>A bookshelf is 3 feet wide, 6 feet tall, and 1.5 feet deep</a:t>
            </a:r>
          </a:p>
          <a:p>
            <a:r>
              <a:rPr lang="en-US" sz="2400" dirty="0"/>
              <a:t>What is the surface area of the bookshelf?</a:t>
            </a:r>
          </a:p>
        </p:txBody>
      </p:sp>
      <p:pic>
        <p:nvPicPr>
          <p:cNvPr id="8" name="Content Placeholder 7">
            <a:extLst>
              <a:ext uri="{FF2B5EF4-FFF2-40B4-BE49-F238E27FC236}">
                <a16:creationId xmlns:a16="http://schemas.microsoft.com/office/drawing/2014/main" id="{16EF91A2-6B4A-571D-0669-0B24C73D3E2A}"/>
              </a:ext>
            </a:extLst>
          </p:cNvPr>
          <p:cNvPicPr>
            <a:picLocks noGrp="1" noChangeAspect="1"/>
          </p:cNvPicPr>
          <p:nvPr>
            <p:ph sz="half" idx="1"/>
          </p:nvPr>
        </p:nvPicPr>
        <p:blipFill>
          <a:blip r:embed="rId3"/>
          <a:stretch>
            <a:fillRect/>
          </a:stretch>
        </p:blipFill>
        <p:spPr>
          <a:xfrm>
            <a:off x="8433391" y="2057162"/>
            <a:ext cx="2905530" cy="3410426"/>
          </a:xfrm>
        </p:spPr>
      </p:pic>
      <p:pic>
        <p:nvPicPr>
          <p:cNvPr id="11" name="Picture 10">
            <a:extLst>
              <a:ext uri="{FF2B5EF4-FFF2-40B4-BE49-F238E27FC236}">
                <a16:creationId xmlns:a16="http://schemas.microsoft.com/office/drawing/2014/main" id="{1DA4BA9F-C636-49E9-85E9-D3469421A436}"/>
              </a:ext>
            </a:extLst>
          </p:cNvPr>
          <p:cNvPicPr>
            <a:picLocks noChangeAspect="1"/>
          </p:cNvPicPr>
          <p:nvPr/>
        </p:nvPicPr>
        <p:blipFill>
          <a:blip r:embed="rId3"/>
          <a:stretch>
            <a:fillRect/>
          </a:stretch>
        </p:blipFill>
        <p:spPr>
          <a:xfrm>
            <a:off x="8733551" y="400768"/>
            <a:ext cx="3155902" cy="3704305"/>
          </a:xfrm>
          <a:prstGeom prst="rect">
            <a:avLst/>
          </a:prstGeom>
        </p:spPr>
      </p:pic>
      <p:sp>
        <p:nvSpPr>
          <p:cNvPr id="15" name="TextBox 14">
            <a:extLst>
              <a:ext uri="{FF2B5EF4-FFF2-40B4-BE49-F238E27FC236}">
                <a16:creationId xmlns:a16="http://schemas.microsoft.com/office/drawing/2014/main" id="{19DE3A67-F8FE-DE30-D267-487E56EF4D15}"/>
              </a:ext>
            </a:extLst>
          </p:cNvPr>
          <p:cNvSpPr txBox="1"/>
          <p:nvPr/>
        </p:nvSpPr>
        <p:spPr>
          <a:xfrm>
            <a:off x="215347" y="3504195"/>
            <a:ext cx="6102990" cy="369332"/>
          </a:xfrm>
          <a:prstGeom prst="rect">
            <a:avLst/>
          </a:prstGeom>
          <a:noFill/>
        </p:spPr>
        <p:txBody>
          <a:bodyPr wrap="square">
            <a:spAutoFit/>
          </a:bodyPr>
          <a:lstStyle/>
          <a:p>
            <a:r>
              <a:rPr lang="en-US" sz="1800" dirty="0"/>
              <a:t>Solution: SA = 2(3x6) + 2(6x1.5) + 2(3x1.5) = 57 sq. feet</a:t>
            </a:r>
          </a:p>
        </p:txBody>
      </p:sp>
    </p:spTree>
    <p:extLst>
      <p:ext uri="{BB962C8B-B14F-4D97-AF65-F5344CB8AC3E}">
        <p14:creationId xmlns:p14="http://schemas.microsoft.com/office/powerpoint/2010/main" val="1504934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C2A11-E9BB-60B0-9199-4E62C689302D}"/>
              </a:ext>
            </a:extLst>
          </p:cNvPr>
          <p:cNvSpPr>
            <a:spLocks noGrp="1"/>
          </p:cNvSpPr>
          <p:nvPr>
            <p:ph type="title"/>
          </p:nvPr>
        </p:nvSpPr>
        <p:spPr>
          <a:xfrm>
            <a:off x="0" y="186539"/>
            <a:ext cx="5438831" cy="1423521"/>
          </a:xfrm>
        </p:spPr>
        <p:txBody>
          <a:bodyPr vert="horz" lIns="91440" tIns="45720" rIns="91440" bIns="45720" rtlCol="0" anchor="ctr">
            <a:normAutofit/>
          </a:bodyPr>
          <a:lstStyle/>
          <a:p>
            <a:pPr>
              <a:lnSpc>
                <a:spcPct val="100000"/>
              </a:lnSpc>
            </a:pPr>
            <a:r>
              <a:rPr lang="en-US" dirty="0"/>
              <a:t>Example Problem 2</a:t>
            </a:r>
          </a:p>
        </p:txBody>
      </p:sp>
      <p:pic>
        <p:nvPicPr>
          <p:cNvPr id="5" name="Content Placeholder 4" descr="Blue wrapped gift">
            <a:extLst>
              <a:ext uri="{FF2B5EF4-FFF2-40B4-BE49-F238E27FC236}">
                <a16:creationId xmlns:a16="http://schemas.microsoft.com/office/drawing/2014/main" id="{8AA68B70-61C3-63C9-68F3-5602DA97EA19}"/>
              </a:ext>
            </a:extLst>
          </p:cNvPr>
          <p:cNvPicPr>
            <a:picLocks noGrp="1" noChangeAspect="1"/>
          </p:cNvPicPr>
          <p:nvPr>
            <p:ph sz="half" idx="1"/>
          </p:nvPr>
        </p:nvPicPr>
        <p:blipFill rotWithShape="1">
          <a:blip r:embed="rId3"/>
          <a:srcRect l="23371" r="16072" b="-2"/>
          <a:stretch/>
        </p:blipFill>
        <p:spPr>
          <a:xfrm>
            <a:off x="8632272" y="398410"/>
            <a:ext cx="2929297" cy="3228922"/>
          </a:xfrm>
          <a:prstGeom prst="rect">
            <a:avLst/>
          </a:prstGeom>
        </p:spPr>
      </p:pic>
      <p:sp>
        <p:nvSpPr>
          <p:cNvPr id="4" name="Content Placeholder 3">
            <a:extLst>
              <a:ext uri="{FF2B5EF4-FFF2-40B4-BE49-F238E27FC236}">
                <a16:creationId xmlns:a16="http://schemas.microsoft.com/office/drawing/2014/main" id="{A63B4CEE-1758-957D-0933-588906F3F531}"/>
              </a:ext>
            </a:extLst>
          </p:cNvPr>
          <p:cNvSpPr>
            <a:spLocks noGrp="1"/>
          </p:cNvSpPr>
          <p:nvPr>
            <p:ph sz="half" idx="2"/>
          </p:nvPr>
        </p:nvSpPr>
        <p:spPr>
          <a:xfrm>
            <a:off x="0" y="1825234"/>
            <a:ext cx="6356350" cy="1603766"/>
          </a:xfrm>
        </p:spPr>
        <p:txBody>
          <a:bodyPr vert="horz" lIns="91440" tIns="45720" rIns="91440" bIns="45720" rtlCol="0" anchor="t">
            <a:normAutofit/>
          </a:bodyPr>
          <a:lstStyle/>
          <a:p>
            <a:r>
              <a:rPr lang="en-US" dirty="0"/>
              <a:t>A gift box is 8 inches long, 5 inches wide, and 3 inches tall</a:t>
            </a:r>
          </a:p>
          <a:p>
            <a:r>
              <a:rPr lang="en-US" dirty="0"/>
              <a:t>What is the surface area of the gift box?</a:t>
            </a:r>
          </a:p>
        </p:txBody>
      </p:sp>
      <p:sp>
        <p:nvSpPr>
          <p:cNvPr id="6" name="TextBox 5">
            <a:extLst>
              <a:ext uri="{FF2B5EF4-FFF2-40B4-BE49-F238E27FC236}">
                <a16:creationId xmlns:a16="http://schemas.microsoft.com/office/drawing/2014/main" id="{A959DA99-1B63-92C4-ED0C-B89A600A966D}"/>
              </a:ext>
            </a:extLst>
          </p:cNvPr>
          <p:cNvSpPr txBox="1"/>
          <p:nvPr/>
        </p:nvSpPr>
        <p:spPr>
          <a:xfrm>
            <a:off x="249166" y="3716215"/>
            <a:ext cx="6107184" cy="369332"/>
          </a:xfrm>
          <a:prstGeom prst="rect">
            <a:avLst/>
          </a:prstGeom>
          <a:noFill/>
        </p:spPr>
        <p:txBody>
          <a:bodyPr wrap="square">
            <a:spAutoFit/>
          </a:bodyPr>
          <a:lstStyle/>
          <a:p>
            <a:r>
              <a:rPr lang="en-US" dirty="0"/>
              <a:t>Solution: SA = 2(8x5) + 2(5x3) + 2(8x3) = 142 sq. inches</a:t>
            </a:r>
          </a:p>
        </p:txBody>
      </p:sp>
    </p:spTree>
    <p:extLst>
      <p:ext uri="{BB962C8B-B14F-4D97-AF65-F5344CB8AC3E}">
        <p14:creationId xmlns:p14="http://schemas.microsoft.com/office/powerpoint/2010/main" val="3483476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8DF1E-F722-316B-F6C0-EC498BA9D41A}"/>
              </a:ext>
            </a:extLst>
          </p:cNvPr>
          <p:cNvSpPr>
            <a:spLocks noGrp="1"/>
          </p:cNvSpPr>
          <p:nvPr>
            <p:ph type="title"/>
          </p:nvPr>
        </p:nvSpPr>
        <p:spPr>
          <a:xfrm>
            <a:off x="0" y="0"/>
            <a:ext cx="10058399" cy="1262737"/>
          </a:xfrm>
        </p:spPr>
        <p:txBody>
          <a:bodyPr vert="horz" lIns="91440" tIns="45720" rIns="91440" bIns="45720" rtlCol="0" anchor="ctr">
            <a:normAutofit/>
          </a:bodyPr>
          <a:lstStyle/>
          <a:p>
            <a:pPr>
              <a:lnSpc>
                <a:spcPct val="100000"/>
              </a:lnSpc>
            </a:pPr>
            <a:r>
              <a:rPr lang="en-US" dirty="0"/>
              <a:t>Real-World Applications</a:t>
            </a:r>
          </a:p>
        </p:txBody>
      </p:sp>
      <p:pic>
        <p:nvPicPr>
          <p:cNvPr id="5" name="Content Placeholder 4" descr="Open can of white paint, with a new blue paintbrush on top">
            <a:extLst>
              <a:ext uri="{FF2B5EF4-FFF2-40B4-BE49-F238E27FC236}">
                <a16:creationId xmlns:a16="http://schemas.microsoft.com/office/drawing/2014/main" id="{8787999F-540C-DA73-5514-957120D1E167}"/>
              </a:ext>
            </a:extLst>
          </p:cNvPr>
          <p:cNvPicPr>
            <a:picLocks noGrp="1" noChangeAspect="1"/>
          </p:cNvPicPr>
          <p:nvPr>
            <p:ph sz="half" idx="1"/>
          </p:nvPr>
        </p:nvPicPr>
        <p:blipFill rotWithShape="1">
          <a:blip r:embed="rId3"/>
          <a:stretch/>
        </p:blipFill>
        <p:spPr>
          <a:xfrm>
            <a:off x="7402047" y="899151"/>
            <a:ext cx="4611687" cy="3143513"/>
          </a:xfrm>
          <a:prstGeom prst="rect">
            <a:avLst/>
          </a:prstGeom>
        </p:spPr>
      </p:pic>
      <p:sp>
        <p:nvSpPr>
          <p:cNvPr id="4" name="Content Placeholder 3">
            <a:extLst>
              <a:ext uri="{FF2B5EF4-FFF2-40B4-BE49-F238E27FC236}">
                <a16:creationId xmlns:a16="http://schemas.microsoft.com/office/drawing/2014/main" id="{6A4C9765-9F34-C16C-C15A-B7B18499A652}"/>
              </a:ext>
            </a:extLst>
          </p:cNvPr>
          <p:cNvSpPr>
            <a:spLocks noGrp="1"/>
          </p:cNvSpPr>
          <p:nvPr>
            <p:ph sz="half" idx="2"/>
          </p:nvPr>
        </p:nvSpPr>
        <p:spPr>
          <a:xfrm>
            <a:off x="60109" y="1613792"/>
            <a:ext cx="6346209" cy="3449667"/>
          </a:xfrm>
        </p:spPr>
        <p:txBody>
          <a:bodyPr vert="horz" lIns="91440" tIns="45720" rIns="91440" bIns="45720" rtlCol="0" anchor="t">
            <a:normAutofit/>
          </a:bodyPr>
          <a:lstStyle/>
          <a:p>
            <a:r>
              <a:rPr lang="en-US" dirty="0"/>
              <a:t>Surface area is used in many real-world situations</a:t>
            </a:r>
          </a:p>
          <a:p>
            <a:r>
              <a:rPr lang="en-US" dirty="0"/>
              <a:t>Examples include painting a room or wrapping a gift</a:t>
            </a:r>
          </a:p>
          <a:p>
            <a:r>
              <a:rPr lang="en-US" dirty="0"/>
              <a:t>Calculating surface area helps you save time and money by estimating how much material is needed</a:t>
            </a:r>
          </a:p>
        </p:txBody>
      </p:sp>
    </p:spTree>
    <p:extLst>
      <p:ext uri="{BB962C8B-B14F-4D97-AF65-F5344CB8AC3E}">
        <p14:creationId xmlns:p14="http://schemas.microsoft.com/office/powerpoint/2010/main" val="3003904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E9CD1-B4AD-487C-67EC-58C82265D82E}"/>
              </a:ext>
            </a:extLst>
          </p:cNvPr>
          <p:cNvSpPr>
            <a:spLocks noGrp="1"/>
          </p:cNvSpPr>
          <p:nvPr>
            <p:ph type="title"/>
          </p:nvPr>
        </p:nvSpPr>
        <p:spPr>
          <a:xfrm>
            <a:off x="609601" y="5152445"/>
            <a:ext cx="7674590" cy="1223800"/>
          </a:xfrm>
        </p:spPr>
        <p:txBody>
          <a:bodyPr vert="horz" lIns="91440" tIns="45720" rIns="91440" bIns="45720" rtlCol="0" anchor="ctr">
            <a:normAutofit/>
          </a:bodyPr>
          <a:lstStyle/>
          <a:p>
            <a:pPr>
              <a:lnSpc>
                <a:spcPct val="100000"/>
              </a:lnSpc>
            </a:pPr>
            <a:r>
              <a:rPr lang="en-US" sz="4400">
                <a:solidFill>
                  <a:srgbClr val="FFFFFF"/>
                </a:solidFill>
              </a:rPr>
              <a:t>GeoGebra Practice</a:t>
            </a:r>
          </a:p>
        </p:txBody>
      </p:sp>
      <p:pic>
        <p:nvPicPr>
          <p:cNvPr id="5" name="Content Placeholder 4" descr="A diagram of a cube&#10;&#10;Description automatically generated">
            <a:extLst>
              <a:ext uri="{FF2B5EF4-FFF2-40B4-BE49-F238E27FC236}">
                <a16:creationId xmlns:a16="http://schemas.microsoft.com/office/drawing/2014/main" id="{B54AAAC3-935E-4068-6170-808AB6E382C5}"/>
              </a:ext>
            </a:extLst>
          </p:cNvPr>
          <p:cNvPicPr>
            <a:picLocks noGrp="1" noChangeAspect="1"/>
          </p:cNvPicPr>
          <p:nvPr>
            <p:ph sz="half" idx="1"/>
          </p:nvPr>
        </p:nvPicPr>
        <p:blipFill rotWithShape="1">
          <a:blip r:embed="rId2"/>
          <a:srcRect/>
          <a:stretch/>
        </p:blipFill>
        <p:spPr>
          <a:xfrm>
            <a:off x="20" y="10"/>
            <a:ext cx="12191980" cy="6857990"/>
          </a:xfrm>
          <a:prstGeom prst="rect">
            <a:avLst/>
          </a:prstGeom>
        </p:spPr>
      </p:pic>
      <p:sp>
        <p:nvSpPr>
          <p:cNvPr id="4" name="Content Placeholder 3">
            <a:extLst>
              <a:ext uri="{FF2B5EF4-FFF2-40B4-BE49-F238E27FC236}">
                <a16:creationId xmlns:a16="http://schemas.microsoft.com/office/drawing/2014/main" id="{0C8469C9-1373-74B2-F682-B7A574C27B6A}"/>
              </a:ext>
            </a:extLst>
          </p:cNvPr>
          <p:cNvSpPr>
            <a:spLocks noGrp="1"/>
          </p:cNvSpPr>
          <p:nvPr>
            <p:ph sz="half" idx="2"/>
          </p:nvPr>
        </p:nvSpPr>
        <p:spPr>
          <a:xfrm>
            <a:off x="6576970" y="5152444"/>
            <a:ext cx="4814184" cy="1223800"/>
          </a:xfrm>
        </p:spPr>
        <p:txBody>
          <a:bodyPr vert="horz" lIns="91440" tIns="45720" rIns="91440" bIns="45720" rtlCol="0" anchor="ctr">
            <a:noAutofit/>
          </a:bodyPr>
          <a:lstStyle/>
          <a:p>
            <a:pPr marL="0" indent="0" algn="r">
              <a:buNone/>
            </a:pPr>
            <a:r>
              <a:rPr lang="en-US" sz="1800" b="1" cap="all" spc="300" dirty="0">
                <a:solidFill>
                  <a:srgbClr val="FFFFFF"/>
                </a:solidFill>
                <a:hlinkClick r:id="rId3"/>
              </a:rPr>
              <a:t>https://www.geogebra.org/m/ZA6rNhqs#material/YmKvYv3A</a:t>
            </a:r>
            <a:r>
              <a:rPr lang="en-US" sz="1800" b="1" cap="all" spc="300" dirty="0">
                <a:solidFill>
                  <a:srgbClr val="FFFFFF"/>
                </a:solidFill>
              </a:rPr>
              <a:t> </a:t>
            </a:r>
          </a:p>
        </p:txBody>
      </p:sp>
    </p:spTree>
    <p:extLst>
      <p:ext uri="{BB962C8B-B14F-4D97-AF65-F5344CB8AC3E}">
        <p14:creationId xmlns:p14="http://schemas.microsoft.com/office/powerpoint/2010/main" val="11607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3A5E4-7794-E5A5-9DFC-571892BF3700}"/>
              </a:ext>
            </a:extLst>
          </p:cNvPr>
          <p:cNvSpPr>
            <a:spLocks noGrp="1"/>
          </p:cNvSpPr>
          <p:nvPr>
            <p:ph type="title"/>
          </p:nvPr>
        </p:nvSpPr>
        <p:spPr>
          <a:xfrm>
            <a:off x="153603" y="168829"/>
            <a:ext cx="5301841" cy="1033942"/>
          </a:xfrm>
        </p:spPr>
        <p:txBody>
          <a:bodyPr vert="horz" lIns="91440" tIns="45720" rIns="91440" bIns="45720" rtlCol="0" anchor="b">
            <a:normAutofit/>
          </a:bodyPr>
          <a:lstStyle/>
          <a:p>
            <a:pPr>
              <a:lnSpc>
                <a:spcPct val="100000"/>
              </a:lnSpc>
            </a:pPr>
            <a:r>
              <a:rPr lang="en-US" sz="4800" dirty="0"/>
              <a:t>GeoGebra Practice</a:t>
            </a:r>
          </a:p>
        </p:txBody>
      </p:sp>
      <p:pic>
        <p:nvPicPr>
          <p:cNvPr id="5" name="Content Placeholder 4" descr="A rectangular object with numbers&#10;&#10;Description automatically generated">
            <a:extLst>
              <a:ext uri="{FF2B5EF4-FFF2-40B4-BE49-F238E27FC236}">
                <a16:creationId xmlns:a16="http://schemas.microsoft.com/office/drawing/2014/main" id="{346F6DCF-7B4A-1213-73CD-9B945B9EE089}"/>
              </a:ext>
            </a:extLst>
          </p:cNvPr>
          <p:cNvPicPr>
            <a:picLocks noGrp="1" noChangeAspect="1"/>
          </p:cNvPicPr>
          <p:nvPr>
            <p:ph sz="half" idx="1"/>
          </p:nvPr>
        </p:nvPicPr>
        <p:blipFill>
          <a:blip r:embed="rId2"/>
          <a:stretch>
            <a:fillRect/>
          </a:stretch>
        </p:blipFill>
        <p:spPr>
          <a:xfrm>
            <a:off x="6736557" y="685800"/>
            <a:ext cx="4487914" cy="5486400"/>
          </a:xfrm>
          <a:prstGeom prst="rect">
            <a:avLst/>
          </a:prstGeom>
        </p:spPr>
      </p:pic>
      <p:sp>
        <p:nvSpPr>
          <p:cNvPr id="4" name="Content Placeholder 3">
            <a:extLst>
              <a:ext uri="{FF2B5EF4-FFF2-40B4-BE49-F238E27FC236}">
                <a16:creationId xmlns:a16="http://schemas.microsoft.com/office/drawing/2014/main" id="{90BA5977-892D-35BB-73DB-45579104AFA7}"/>
              </a:ext>
            </a:extLst>
          </p:cNvPr>
          <p:cNvSpPr>
            <a:spLocks noGrp="1"/>
          </p:cNvSpPr>
          <p:nvPr>
            <p:ph sz="half" idx="2"/>
          </p:nvPr>
        </p:nvSpPr>
        <p:spPr>
          <a:xfrm>
            <a:off x="234890" y="1542259"/>
            <a:ext cx="4798505" cy="1201004"/>
          </a:xfrm>
        </p:spPr>
        <p:txBody>
          <a:bodyPr vert="horz" lIns="91440" tIns="45720" rIns="91440" bIns="45720" rtlCol="0">
            <a:normAutofit/>
          </a:bodyPr>
          <a:lstStyle/>
          <a:p>
            <a:pPr marL="0" indent="0">
              <a:buNone/>
            </a:pPr>
            <a:r>
              <a:rPr lang="en-US" sz="1600" b="1" cap="all" spc="300" dirty="0"/>
              <a:t>https://www.geogebra.org/m/wuhfdcpx</a:t>
            </a:r>
          </a:p>
        </p:txBody>
      </p:sp>
    </p:spTree>
    <p:extLst>
      <p:ext uri="{BB962C8B-B14F-4D97-AF65-F5344CB8AC3E}">
        <p14:creationId xmlns:p14="http://schemas.microsoft.com/office/powerpoint/2010/main" val="3180149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E227C-C712-B22D-8EC0-C3E11C8B12E3}"/>
              </a:ext>
            </a:extLst>
          </p:cNvPr>
          <p:cNvSpPr>
            <a:spLocks noGrp="1"/>
          </p:cNvSpPr>
          <p:nvPr>
            <p:ph type="title"/>
          </p:nvPr>
        </p:nvSpPr>
        <p:spPr>
          <a:xfrm>
            <a:off x="964734" y="602196"/>
            <a:ext cx="7397087" cy="1527479"/>
          </a:xfrm>
        </p:spPr>
        <p:txBody>
          <a:bodyPr vert="horz" lIns="91440" tIns="45720" rIns="91440" bIns="45720" rtlCol="0" anchor="ctr">
            <a:normAutofit/>
          </a:bodyPr>
          <a:lstStyle/>
          <a:p>
            <a:r>
              <a:rPr lang="en-US" sz="4400" dirty="0"/>
              <a:t>Practice</a:t>
            </a:r>
          </a:p>
        </p:txBody>
      </p:sp>
      <p:pic>
        <p:nvPicPr>
          <p:cNvPr id="5" name="Content Placeholder 4" descr="A black text on a white background&#10;&#10;Description automatically generated">
            <a:extLst>
              <a:ext uri="{FF2B5EF4-FFF2-40B4-BE49-F238E27FC236}">
                <a16:creationId xmlns:a16="http://schemas.microsoft.com/office/drawing/2014/main" id="{BD7D4700-4391-7069-ACBE-5F7E8A00A02B}"/>
              </a:ext>
            </a:extLst>
          </p:cNvPr>
          <p:cNvPicPr>
            <a:picLocks noGrp="1" noChangeAspect="1"/>
          </p:cNvPicPr>
          <p:nvPr>
            <p:ph idx="1"/>
          </p:nvPr>
        </p:nvPicPr>
        <p:blipFill>
          <a:blip r:embed="rId2"/>
          <a:stretch>
            <a:fillRect/>
          </a:stretch>
        </p:blipFill>
        <p:spPr>
          <a:xfrm>
            <a:off x="609600" y="1860682"/>
            <a:ext cx="10972800" cy="2593134"/>
          </a:xfrm>
          <a:prstGeom prst="rect">
            <a:avLst/>
          </a:prstGeom>
        </p:spPr>
      </p:pic>
    </p:spTree>
    <p:extLst>
      <p:ext uri="{BB962C8B-B14F-4D97-AF65-F5344CB8AC3E}">
        <p14:creationId xmlns:p14="http://schemas.microsoft.com/office/powerpoint/2010/main" val="3008776990"/>
      </p:ext>
    </p:extLst>
  </p:cSld>
  <p:clrMapOvr>
    <a:masterClrMapping/>
  </p:clrMapOvr>
</p:sld>
</file>

<file path=ppt/theme/theme1.xml><?xml version="1.0" encoding="utf-8"?>
<a:theme xmlns:a="http://schemas.openxmlformats.org/drawingml/2006/main" name="Pearson Theme">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arson Theme" id="{C9080996-AA16-4B68-A987-23A4610E507D}" vid="{6DAE7AAB-0EE7-488B-BCFF-767A9DD5AB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8" ma:contentTypeDescription="Create a new document." ma:contentTypeScope="" ma:versionID="ba25de75f5e2d66382cf6327b7200477">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3e20a721a71c1ac7897d10d9a9355766"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798584-55A5-460F-8911-51EF99018F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52B0A9-879B-481D-A887-CA86FB4A351B}">
  <ds:schemaRefs>
    <ds:schemaRef ds:uri="http://schemas.microsoft.com/office/2006/metadata/properties"/>
    <ds:schemaRef ds:uri="http://schemas.microsoft.com/office/infopath/2007/PartnerControls"/>
    <ds:schemaRef ds:uri="bcd61488-c322-43d0-89b6-881a41f9ed06"/>
    <ds:schemaRef ds:uri="1d252d0b-cd19-4c95-9ea0-58e2e745ab15"/>
  </ds:schemaRefs>
</ds:datastoreItem>
</file>

<file path=customXml/itemProps3.xml><?xml version="1.0" encoding="utf-8"?>
<ds:datastoreItem xmlns:ds="http://schemas.openxmlformats.org/officeDocument/2006/customXml" ds:itemID="{7F9F10F3-305A-4F5E-8A96-DCB4BFE4F62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Pearson Theme</Template>
  <TotalTime>16</TotalTime>
  <Words>682</Words>
  <Application>Microsoft Office PowerPoint</Application>
  <PresentationFormat>Widescreen</PresentationFormat>
  <Paragraphs>48</Paragraphs>
  <Slides>14</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Open Sans Light</vt:lpstr>
      <vt:lpstr>Open Sans Semibold</vt:lpstr>
      <vt:lpstr>Pearson Theme</vt:lpstr>
      <vt:lpstr>PowerPoint Presentation</vt:lpstr>
      <vt:lpstr>What is a Rectangular Prism?</vt:lpstr>
      <vt:lpstr>Calculating Surface Area</vt:lpstr>
      <vt:lpstr>Example Problem 1</vt:lpstr>
      <vt:lpstr>Example Problem 2</vt:lpstr>
      <vt:lpstr>Real-World Applications</vt:lpstr>
      <vt:lpstr>GeoGebra Practice</vt:lpstr>
      <vt:lpstr>GeoGebra Practice</vt:lpstr>
      <vt:lpstr>Practice</vt:lpstr>
      <vt:lpstr>Answer</vt:lpstr>
      <vt:lpstr>Practice</vt:lpstr>
      <vt:lpstr>Answer</vt:lpstr>
      <vt:lpstr>Summary of Key Points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Rachel Murray</cp:lastModifiedBy>
  <cp:revision>39</cp:revision>
  <dcterms:created xsi:type="dcterms:W3CDTF">2024-01-18T17:28:44Z</dcterms:created>
  <dcterms:modified xsi:type="dcterms:W3CDTF">2024-01-31T16:04:16Z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