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257" r:id="rId6"/>
    <p:sldId id="258" r:id="rId7"/>
    <p:sldId id="263" r:id="rId8"/>
    <p:sldId id="259" r:id="rId9"/>
    <p:sldId id="262" r:id="rId10"/>
    <p:sldId id="265" r:id="rId11"/>
    <p:sldId id="266" r:id="rId12"/>
    <p:sldId id="267" r:id="rId13"/>
    <p:sldId id="268" r:id="rId14"/>
    <p:sldId id="269" r:id="rId15"/>
    <p:sldId id="261" r:id="rId16"/>
    <p:sldId id="264"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DE3EF-35B7-4F47-A1AC-7994BCB54C3A}"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443A6-C4BD-4788-9D46-EED007832F27}" type="slidenum">
              <a:t>‹#›</a:t>
            </a:fld>
            <a:endParaRPr lang="en-US"/>
          </a:p>
        </p:txBody>
      </p:sp>
    </p:spTree>
    <p:extLst>
      <p:ext uri="{BB962C8B-B14F-4D97-AF65-F5344CB8AC3E}">
        <p14:creationId xmlns:p14="http://schemas.microsoft.com/office/powerpoint/2010/main" val="3402677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and welcome to the world of special quadrilaterals! Today we will learn how to find the area of some special types of quadrilaterals. By the end of this presentation, you will be able to find the area of trapezoids, parallelograms, and rhombuses by composing them into rectangles or decomposing them into triangles and other shapes.</a:t>
            </a:r>
          </a:p>
        </p:txBody>
      </p:sp>
      <p:sp>
        <p:nvSpPr>
          <p:cNvPr id="4" name="Slide Number Placeholder 3"/>
          <p:cNvSpPr>
            <a:spLocks noGrp="1"/>
          </p:cNvSpPr>
          <p:nvPr>
            <p:ph type="sldNum" sz="quarter" idx="5"/>
          </p:nvPr>
        </p:nvSpPr>
        <p:spPr/>
        <p:txBody>
          <a:bodyPr/>
          <a:lstStyle/>
          <a:p>
            <a:fld id="{58418D5C-4193-4A82-AA4A-A88E1150D0E8}" type="slidenum">
              <a:t>1</a:t>
            </a:fld>
            <a:endParaRPr lang="en-US"/>
          </a:p>
        </p:txBody>
      </p:sp>
    </p:spTree>
    <p:extLst>
      <p:ext uri="{BB962C8B-B14F-4D97-AF65-F5344CB8AC3E}">
        <p14:creationId xmlns:p14="http://schemas.microsoft.com/office/powerpoint/2010/main" val="127559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trapezoids. A trapezoid is a quadrilateral with only one pair of parallel sides. To find the area of a trapezoid, we can compose it into a rectangle with the same height and the sum of the lengths of the two parallel sides as the base. Then, we can divide the rectangle into two triangles and find the area of the trapezoid by taking half of the rectangle's area. Alternatively, we can decompose the trapezoid into two smaller trapezoids and a rectangle, and use the formula (a+b)h/2 to find the area.</a:t>
            </a:r>
          </a:p>
        </p:txBody>
      </p:sp>
      <p:sp>
        <p:nvSpPr>
          <p:cNvPr id="4" name="Slide Number Placeholder 3"/>
          <p:cNvSpPr>
            <a:spLocks noGrp="1"/>
          </p:cNvSpPr>
          <p:nvPr>
            <p:ph type="sldNum" sz="quarter" idx="5"/>
          </p:nvPr>
        </p:nvSpPr>
        <p:spPr/>
        <p:txBody>
          <a:bodyPr/>
          <a:lstStyle/>
          <a:p>
            <a:fld id="{58418D5C-4193-4A82-AA4A-A88E1150D0E8}" type="slidenum">
              <a:t>2</a:t>
            </a:fld>
            <a:endParaRPr lang="en-US"/>
          </a:p>
        </p:txBody>
      </p:sp>
    </p:spTree>
    <p:extLst>
      <p:ext uri="{BB962C8B-B14F-4D97-AF65-F5344CB8AC3E}">
        <p14:creationId xmlns:p14="http://schemas.microsoft.com/office/powerpoint/2010/main" val="233222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let's look at parallelograms. A parallelogram is a quadrilateral with opposite sides parallel. To find the area of a parallelogram, we can compose it into a rectangle with the same base and height, and then divide the rectangle into two congruent triangles. We can then use the formula bh to find the area of the parallelogram, which is the same as the area of the rectangle. Alternatively, we can decompose the parallelogram into two congruent triangles and rearrange them to form a rectangle, and then use the same formula to find the area.</a:t>
            </a:r>
          </a:p>
        </p:txBody>
      </p:sp>
      <p:sp>
        <p:nvSpPr>
          <p:cNvPr id="4" name="Slide Number Placeholder 3"/>
          <p:cNvSpPr>
            <a:spLocks noGrp="1"/>
          </p:cNvSpPr>
          <p:nvPr>
            <p:ph type="sldNum" sz="quarter" idx="5"/>
          </p:nvPr>
        </p:nvSpPr>
        <p:spPr/>
        <p:txBody>
          <a:bodyPr/>
          <a:lstStyle/>
          <a:p>
            <a:fld id="{58418D5C-4193-4A82-AA4A-A88E1150D0E8}" type="slidenum">
              <a:t>3</a:t>
            </a:fld>
            <a:endParaRPr lang="en-US"/>
          </a:p>
        </p:txBody>
      </p:sp>
    </p:spTree>
    <p:extLst>
      <p:ext uri="{BB962C8B-B14F-4D97-AF65-F5344CB8AC3E}">
        <p14:creationId xmlns:p14="http://schemas.microsoft.com/office/powerpoint/2010/main" val="229762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Parallelograms are all around us. From the roofs of our houses to the screens of our laptops, it is one of the most common shapes in our environment. Skateboard decks are also a great example of a parallelogram-shaped object. </a:t>
            </a:r>
          </a:p>
        </p:txBody>
      </p:sp>
      <p:sp>
        <p:nvSpPr>
          <p:cNvPr id="4" name="Slide Number Placeholder 3"/>
          <p:cNvSpPr>
            <a:spLocks noGrp="1"/>
          </p:cNvSpPr>
          <p:nvPr>
            <p:ph type="sldNum" sz="quarter" idx="5"/>
          </p:nvPr>
        </p:nvSpPr>
        <p:spPr/>
        <p:txBody>
          <a:bodyPr/>
          <a:lstStyle/>
          <a:p>
            <a:fld id="{A8B443A6-C4BD-4788-9D46-EED007832F27}" type="slidenum">
              <a:t>4</a:t>
            </a:fld>
            <a:endParaRPr lang="en-US"/>
          </a:p>
        </p:txBody>
      </p:sp>
    </p:spTree>
    <p:extLst>
      <p:ext uri="{BB962C8B-B14F-4D97-AF65-F5344CB8AC3E}">
        <p14:creationId xmlns:p14="http://schemas.microsoft.com/office/powerpoint/2010/main" val="3348197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let's learn how to find the area of rhombuses. A rhombus is a quadrilateral with all sides of equal length. To find the area of a rhombus, we can decompose it into four congruent triangles, and then rearrange them to form a rectangle. The diagonals of the rhombus will be the base and height of the rectangle, so we can use the formula d1d2/2 to find the area of the rhombus, which is the same as the area of the rectangle.</a:t>
            </a:r>
          </a:p>
        </p:txBody>
      </p:sp>
      <p:sp>
        <p:nvSpPr>
          <p:cNvPr id="4" name="Slide Number Placeholder 3"/>
          <p:cNvSpPr>
            <a:spLocks noGrp="1"/>
          </p:cNvSpPr>
          <p:nvPr>
            <p:ph type="sldNum" sz="quarter" idx="5"/>
          </p:nvPr>
        </p:nvSpPr>
        <p:spPr/>
        <p:txBody>
          <a:bodyPr/>
          <a:lstStyle/>
          <a:p>
            <a:fld id="{58418D5C-4193-4A82-AA4A-A88E1150D0E8}" type="slidenum">
              <a:t>5</a:t>
            </a:fld>
            <a:endParaRPr lang="en-US"/>
          </a:p>
        </p:txBody>
      </p:sp>
    </p:spTree>
    <p:extLst>
      <p:ext uri="{BB962C8B-B14F-4D97-AF65-F5344CB8AC3E}">
        <p14:creationId xmlns:p14="http://schemas.microsoft.com/office/powerpoint/2010/main" val="405100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Rhombuses are commonly found in the real world in the form of diamonds, kites, and some signs and logos. Diamonds are a type of rhombus that is frequently used in jewelry and engagement rings. The kite shape is often seen in children's toys and decorations. The iconic Chevrolet logo is an example of a rhombus.</a:t>
            </a:r>
          </a:p>
        </p:txBody>
      </p:sp>
      <p:sp>
        <p:nvSpPr>
          <p:cNvPr id="4" name="Slide Number Placeholder 3"/>
          <p:cNvSpPr>
            <a:spLocks noGrp="1"/>
          </p:cNvSpPr>
          <p:nvPr>
            <p:ph type="sldNum" sz="quarter" idx="5"/>
          </p:nvPr>
        </p:nvSpPr>
        <p:spPr/>
        <p:txBody>
          <a:bodyPr/>
          <a:lstStyle/>
          <a:p>
            <a:fld id="{A8B443A6-C4BD-4788-9D46-EED007832F27}" type="slidenum">
              <a:t>6</a:t>
            </a:fld>
            <a:endParaRPr lang="en-US"/>
          </a:p>
        </p:txBody>
      </p:sp>
    </p:spTree>
    <p:extLst>
      <p:ext uri="{BB962C8B-B14F-4D97-AF65-F5344CB8AC3E}">
        <p14:creationId xmlns:p14="http://schemas.microsoft.com/office/powerpoint/2010/main" val="24237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covered the properties and real world examples of key types of quadrilaterals. It also included GeoGebra explorations to further investigate trapezoids, parallelograms, and rectangles.</a:t>
            </a:r>
          </a:p>
        </p:txBody>
      </p:sp>
      <p:sp>
        <p:nvSpPr>
          <p:cNvPr id="4" name="Slide Number Placeholder 3"/>
          <p:cNvSpPr>
            <a:spLocks noGrp="1"/>
          </p:cNvSpPr>
          <p:nvPr>
            <p:ph type="sldNum" sz="quarter" idx="5"/>
          </p:nvPr>
        </p:nvSpPr>
        <p:spPr/>
        <p:txBody>
          <a:bodyPr/>
          <a:lstStyle/>
          <a:p>
            <a:fld id="{A8B443A6-C4BD-4788-9D46-EED007832F27}" type="slidenum">
              <a:t>13</a:t>
            </a:fld>
            <a:endParaRPr lang="en-US"/>
          </a:p>
        </p:txBody>
      </p:sp>
    </p:spTree>
    <p:extLst>
      <p:ext uri="{BB962C8B-B14F-4D97-AF65-F5344CB8AC3E}">
        <p14:creationId xmlns:p14="http://schemas.microsoft.com/office/powerpoint/2010/main" val="223657783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023966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16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5992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6939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066505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527874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663093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1262875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80162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697170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7115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01665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99200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96869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552123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8482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8503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7178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geogebra.org/m/HyUu7pH5#material/msR2b8Fu" TargetMode="External"/><Relationship Id="rId2" Type="http://schemas.openxmlformats.org/officeDocument/2006/relationships/hyperlink" Target="https://www.geogebra.org/m/HyUu7pH5#material/tNaqNQdu" TargetMode="External"/><Relationship Id="rId1" Type="http://schemas.openxmlformats.org/officeDocument/2006/relationships/slideLayout" Target="../slideLayouts/slideLayout10.xml"/><Relationship Id="rId5" Type="http://schemas.openxmlformats.org/officeDocument/2006/relationships/hyperlink" Target="https://www.geogebra.org/m/zjafd8zb" TargetMode="External"/><Relationship Id="rId4" Type="http://schemas.openxmlformats.org/officeDocument/2006/relationships/hyperlink" Target="https://www.geogebra.org/m/HyUu7pH5#material/eG7XKgk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CE42-4D93-F2B8-0AAE-510CBFD6E47F}"/>
              </a:ext>
            </a:extLst>
          </p:cNvPr>
          <p:cNvSpPr>
            <a:spLocks noGrp="1"/>
          </p:cNvSpPr>
          <p:nvPr>
            <p:ph type="body" sz="quarter" idx="13"/>
          </p:nvPr>
        </p:nvSpPr>
        <p:spPr>
          <a:xfrm>
            <a:off x="892971" y="2234512"/>
            <a:ext cx="4906019" cy="1238250"/>
          </a:xfrm>
        </p:spPr>
        <p:txBody>
          <a:bodyPr>
            <a:normAutofit/>
          </a:bodyPr>
          <a:lstStyle/>
          <a:p>
            <a:r>
              <a:rPr lang="en-US" sz="3100" dirty="0"/>
              <a:t>Welcome to the Area of Special Quadrilaterals!</a:t>
            </a:r>
          </a:p>
        </p:txBody>
      </p:sp>
      <p:sp>
        <p:nvSpPr>
          <p:cNvPr id="7" name="Text Placeholder 2">
            <a:extLst>
              <a:ext uri="{FF2B5EF4-FFF2-40B4-BE49-F238E27FC236}">
                <a16:creationId xmlns:a16="http://schemas.microsoft.com/office/drawing/2014/main" id="{D66C47D3-71C5-6E21-030D-E3A0FF9A2310}"/>
              </a:ext>
            </a:extLst>
          </p:cNvPr>
          <p:cNvSpPr>
            <a:spLocks noGrp="1"/>
          </p:cNvSpPr>
          <p:nvPr>
            <p:ph type="body" sz="quarter" idx="14"/>
          </p:nvPr>
        </p:nvSpPr>
        <p:spPr>
          <a:xfrm>
            <a:off x="883570" y="3689249"/>
            <a:ext cx="4959350" cy="469900"/>
          </a:xfrm>
        </p:spPr>
        <p:txBody>
          <a:bodyPr/>
          <a:lstStyle/>
          <a:p>
            <a:r>
              <a:rPr lang="en-US" dirty="0"/>
              <a:t>Math 6B Unit 6 Lesson 4</a:t>
            </a:r>
          </a:p>
        </p:txBody>
      </p:sp>
    </p:spTree>
    <p:extLst>
      <p:ext uri="{BB962C8B-B14F-4D97-AF65-F5344CB8AC3E}">
        <p14:creationId xmlns:p14="http://schemas.microsoft.com/office/powerpoint/2010/main" val="763208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92973D-6D1D-FC5B-38DD-CB9B7A39261C}"/>
              </a:ext>
            </a:extLst>
          </p:cNvPr>
          <p:cNvSpPr>
            <a:spLocks noGrp="1"/>
          </p:cNvSpPr>
          <p:nvPr>
            <p:ph type="title"/>
          </p:nvPr>
        </p:nvSpPr>
        <p:spPr>
          <a:xfrm>
            <a:off x="961029" y="1006774"/>
            <a:ext cx="10515600" cy="729157"/>
          </a:xfrm>
        </p:spPr>
        <p:txBody>
          <a:bodyPr>
            <a:normAutofit/>
          </a:bodyPr>
          <a:lstStyle/>
          <a:p>
            <a:r>
              <a:rPr lang="en-US" dirty="0"/>
              <a:t>Answer</a:t>
            </a:r>
          </a:p>
        </p:txBody>
      </p:sp>
      <p:pic>
        <p:nvPicPr>
          <p:cNvPr id="9" name="Picture 8">
            <a:extLst>
              <a:ext uri="{FF2B5EF4-FFF2-40B4-BE49-F238E27FC236}">
                <a16:creationId xmlns:a16="http://schemas.microsoft.com/office/drawing/2014/main" id="{E32B01AA-EADD-EA0D-4AD2-3EE652BC9A18}"/>
              </a:ext>
            </a:extLst>
          </p:cNvPr>
          <p:cNvPicPr>
            <a:picLocks noChangeAspect="1"/>
          </p:cNvPicPr>
          <p:nvPr/>
        </p:nvPicPr>
        <p:blipFill>
          <a:blip r:embed="rId2"/>
          <a:stretch>
            <a:fillRect/>
          </a:stretch>
        </p:blipFill>
        <p:spPr>
          <a:xfrm>
            <a:off x="585474" y="2073551"/>
            <a:ext cx="4745283" cy="4285678"/>
          </a:xfrm>
          <a:prstGeom prst="rect">
            <a:avLst/>
          </a:prstGeom>
        </p:spPr>
      </p:pic>
      <p:pic>
        <p:nvPicPr>
          <p:cNvPr id="12" name="Picture 11">
            <a:extLst>
              <a:ext uri="{FF2B5EF4-FFF2-40B4-BE49-F238E27FC236}">
                <a16:creationId xmlns:a16="http://schemas.microsoft.com/office/drawing/2014/main" id="{D7C11752-EF1B-790D-D67D-CDAEA3E9F80E}"/>
              </a:ext>
            </a:extLst>
          </p:cNvPr>
          <p:cNvPicPr>
            <a:picLocks noChangeAspect="1"/>
          </p:cNvPicPr>
          <p:nvPr/>
        </p:nvPicPr>
        <p:blipFill>
          <a:blip r:embed="rId3"/>
          <a:stretch>
            <a:fillRect/>
          </a:stretch>
        </p:blipFill>
        <p:spPr>
          <a:xfrm>
            <a:off x="6663818" y="827752"/>
            <a:ext cx="5155288" cy="5869097"/>
          </a:xfrm>
          <a:prstGeom prst="rect">
            <a:avLst/>
          </a:prstGeom>
        </p:spPr>
      </p:pic>
    </p:spTree>
    <p:extLst>
      <p:ext uri="{BB962C8B-B14F-4D97-AF65-F5344CB8AC3E}">
        <p14:creationId xmlns:p14="http://schemas.microsoft.com/office/powerpoint/2010/main" val="345341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92973D-6D1D-FC5B-38DD-CB9B7A39261C}"/>
              </a:ext>
            </a:extLst>
          </p:cNvPr>
          <p:cNvSpPr>
            <a:spLocks noGrp="1"/>
          </p:cNvSpPr>
          <p:nvPr>
            <p:ph type="title" idx="4294967295"/>
          </p:nvPr>
        </p:nvSpPr>
        <p:spPr>
          <a:xfrm>
            <a:off x="0" y="0"/>
            <a:ext cx="1835285" cy="728663"/>
          </a:xfrm>
          <a:prstGeom prst="rect">
            <a:avLst/>
          </a:prstGeom>
        </p:spPr>
        <p:txBody>
          <a:bodyPr>
            <a:normAutofit fontScale="90000"/>
          </a:bodyPr>
          <a:lstStyle/>
          <a:p>
            <a:r>
              <a:rPr lang="en-US" dirty="0"/>
              <a:t>Answer</a:t>
            </a:r>
          </a:p>
        </p:txBody>
      </p:sp>
      <p:pic>
        <p:nvPicPr>
          <p:cNvPr id="4" name="Picture 3">
            <a:extLst>
              <a:ext uri="{FF2B5EF4-FFF2-40B4-BE49-F238E27FC236}">
                <a16:creationId xmlns:a16="http://schemas.microsoft.com/office/drawing/2014/main" id="{309E8E43-E58F-89DE-4314-D4332DED1866}"/>
              </a:ext>
            </a:extLst>
          </p:cNvPr>
          <p:cNvPicPr>
            <a:picLocks noChangeAspect="1"/>
          </p:cNvPicPr>
          <p:nvPr/>
        </p:nvPicPr>
        <p:blipFill>
          <a:blip r:embed="rId2"/>
          <a:stretch>
            <a:fillRect/>
          </a:stretch>
        </p:blipFill>
        <p:spPr>
          <a:xfrm>
            <a:off x="252919" y="904673"/>
            <a:ext cx="5048655" cy="5953328"/>
          </a:xfrm>
          <a:prstGeom prst="rect">
            <a:avLst/>
          </a:prstGeom>
        </p:spPr>
      </p:pic>
      <p:pic>
        <p:nvPicPr>
          <p:cNvPr id="6" name="Picture 5">
            <a:extLst>
              <a:ext uri="{FF2B5EF4-FFF2-40B4-BE49-F238E27FC236}">
                <a16:creationId xmlns:a16="http://schemas.microsoft.com/office/drawing/2014/main" id="{E1589179-211C-D1E1-7701-54F157697A3F}"/>
              </a:ext>
            </a:extLst>
          </p:cNvPr>
          <p:cNvPicPr>
            <a:picLocks noChangeAspect="1"/>
          </p:cNvPicPr>
          <p:nvPr/>
        </p:nvPicPr>
        <p:blipFill>
          <a:blip r:embed="rId3"/>
          <a:stretch>
            <a:fillRect/>
          </a:stretch>
        </p:blipFill>
        <p:spPr>
          <a:xfrm>
            <a:off x="6300703" y="2060228"/>
            <a:ext cx="5563376" cy="3029373"/>
          </a:xfrm>
          <a:prstGeom prst="rect">
            <a:avLst/>
          </a:prstGeom>
        </p:spPr>
      </p:pic>
    </p:spTree>
    <p:extLst>
      <p:ext uri="{BB962C8B-B14F-4D97-AF65-F5344CB8AC3E}">
        <p14:creationId xmlns:p14="http://schemas.microsoft.com/office/powerpoint/2010/main" val="157763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06E6-C020-F79B-F1E8-7D40DFBD7C9A}"/>
              </a:ext>
            </a:extLst>
          </p:cNvPr>
          <p:cNvSpPr>
            <a:spLocks noGrp="1"/>
          </p:cNvSpPr>
          <p:nvPr>
            <p:ph type="title"/>
          </p:nvPr>
        </p:nvSpPr>
        <p:spPr>
          <a:xfrm>
            <a:off x="968827" y="967864"/>
            <a:ext cx="10723819" cy="729157"/>
          </a:xfrm>
        </p:spPr>
        <p:txBody>
          <a:bodyPr/>
          <a:lstStyle/>
          <a:p>
            <a:r>
              <a:rPr lang="en-US" dirty="0"/>
              <a:t>GeoGebra Practice</a:t>
            </a:r>
          </a:p>
        </p:txBody>
      </p:sp>
      <p:sp>
        <p:nvSpPr>
          <p:cNvPr id="3" name="Content Placeholder 2">
            <a:extLst>
              <a:ext uri="{FF2B5EF4-FFF2-40B4-BE49-F238E27FC236}">
                <a16:creationId xmlns:a16="http://schemas.microsoft.com/office/drawing/2014/main" id="{2B7FA11A-B022-B691-6428-C9BE7457FEDA}"/>
              </a:ext>
            </a:extLst>
          </p:cNvPr>
          <p:cNvSpPr>
            <a:spLocks noGrp="1"/>
          </p:cNvSpPr>
          <p:nvPr>
            <p:ph idx="1"/>
          </p:nvPr>
        </p:nvSpPr>
        <p:spPr>
          <a:xfrm>
            <a:off x="968827" y="2009617"/>
            <a:ext cx="10723819" cy="4013496"/>
          </a:xfrm>
        </p:spPr>
        <p:txBody>
          <a:bodyPr vert="horz" lIns="91440" tIns="45720" rIns="91440" bIns="45720" rtlCol="0" anchor="t">
            <a:normAutofit/>
          </a:bodyPr>
          <a:lstStyle/>
          <a:p>
            <a:r>
              <a:rPr lang="en-US" dirty="0"/>
              <a:t>Trapezoid Investigation: </a:t>
            </a:r>
            <a:r>
              <a:rPr lang="en-US" dirty="0">
                <a:ea typeface="+mn-lt"/>
                <a:cs typeface="+mn-lt"/>
                <a:hlinkClick r:id="rId2"/>
              </a:rPr>
              <a:t>https://www.geogebra.org/m/HyUu7pH5#material/tNaqNQdu</a:t>
            </a:r>
            <a:endParaRPr lang="en-US" dirty="0"/>
          </a:p>
          <a:p>
            <a:endParaRPr lang="en-US" dirty="0"/>
          </a:p>
          <a:p>
            <a:r>
              <a:rPr lang="en-US" dirty="0"/>
              <a:t>Parallelogram Investigation: </a:t>
            </a:r>
            <a:r>
              <a:rPr lang="en-US" dirty="0">
                <a:ea typeface="+mn-lt"/>
                <a:cs typeface="+mn-lt"/>
                <a:hlinkClick r:id="rId3"/>
              </a:rPr>
              <a:t>https://www.geogebra.org/m/HyUu7pH5#material/msR2b8Fu</a:t>
            </a:r>
            <a:r>
              <a:rPr lang="en-US" dirty="0">
                <a:ea typeface="+mn-lt"/>
                <a:cs typeface="+mn-lt"/>
              </a:rPr>
              <a:t> </a:t>
            </a:r>
            <a:endParaRPr lang="en-US" dirty="0"/>
          </a:p>
          <a:p>
            <a:r>
              <a:rPr lang="en-US" dirty="0"/>
              <a:t>Rectangle Exploration: </a:t>
            </a:r>
            <a:r>
              <a:rPr lang="en-US" dirty="0">
                <a:ea typeface="+mn-lt"/>
                <a:cs typeface="+mn-lt"/>
                <a:hlinkClick r:id="rId4"/>
              </a:rPr>
              <a:t>https://www.geogebra.org/m/HyUu7pH5#material/eG7XKgkz</a:t>
            </a:r>
            <a:r>
              <a:rPr lang="en-US" dirty="0">
                <a:ea typeface="+mn-lt"/>
                <a:cs typeface="+mn-lt"/>
              </a:rPr>
              <a:t> </a:t>
            </a:r>
            <a:br>
              <a:rPr lang="en-US" dirty="0"/>
            </a:br>
            <a:r>
              <a:rPr lang="en-US" dirty="0"/>
              <a:t>Parallelogram area: </a:t>
            </a:r>
            <a:r>
              <a:rPr lang="en-US" dirty="0">
                <a:ea typeface="+mn-lt"/>
                <a:cs typeface="+mn-lt"/>
                <a:hlinkClick r:id="rId5"/>
              </a:rPr>
              <a:t>https://www.geogebra.org/m/zjafd8zb</a:t>
            </a:r>
            <a:r>
              <a:rPr lang="en-US" dirty="0">
                <a:ea typeface="+mn-lt"/>
                <a:cs typeface="+mn-lt"/>
              </a:rPr>
              <a:t> </a:t>
            </a:r>
            <a:endParaRPr lang="en-US" dirty="0"/>
          </a:p>
          <a:p>
            <a:endParaRPr lang="en-US" dirty="0"/>
          </a:p>
        </p:txBody>
      </p:sp>
    </p:spTree>
    <p:extLst>
      <p:ext uri="{BB962C8B-B14F-4D97-AF65-F5344CB8AC3E}">
        <p14:creationId xmlns:p14="http://schemas.microsoft.com/office/powerpoint/2010/main" val="3431541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757EA7-B821-629E-694C-DF9E06C39453}"/>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200"/>
              <a:t>Introduction to special quadrilaterals</a:t>
            </a:r>
          </a:p>
          <a:p>
            <a:r>
              <a:rPr lang="en-US" sz="2200"/>
              <a:t>Trapezoids and their properties</a:t>
            </a:r>
          </a:p>
          <a:p>
            <a:r>
              <a:rPr lang="en-US" sz="2200"/>
              <a:t>Parallelograms and their properties</a:t>
            </a:r>
          </a:p>
          <a:p>
            <a:r>
              <a:rPr lang="en-US" sz="2200"/>
              <a:t>Real world examples of parallelograms</a:t>
            </a:r>
          </a:p>
          <a:p>
            <a:r>
              <a:rPr lang="en-US" sz="2200"/>
              <a:t>Rhombuses and their properties</a:t>
            </a:r>
          </a:p>
          <a:p>
            <a:r>
              <a:rPr lang="en-US" sz="2200"/>
              <a:t>Real world examples of rhombuses</a:t>
            </a:r>
          </a:p>
          <a:p>
            <a:r>
              <a:rPr lang="en-US" sz="2200"/>
              <a:t>GeoGebra explorations for trapezoids, parallelograms, and rectangles</a:t>
            </a:r>
          </a:p>
        </p:txBody>
      </p:sp>
      <p:sp>
        <p:nvSpPr>
          <p:cNvPr id="2" name="Title 1">
            <a:extLst>
              <a:ext uri="{FF2B5EF4-FFF2-40B4-BE49-F238E27FC236}">
                <a16:creationId xmlns:a16="http://schemas.microsoft.com/office/drawing/2014/main" id="{3E66222B-F7F1-E4B6-439C-17D7698155B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Key Points Summary</a:t>
            </a:r>
          </a:p>
        </p:txBody>
      </p:sp>
      <p:pic>
        <p:nvPicPr>
          <p:cNvPr id="5" name="Content Placeholder 4" descr="A calculus formula">
            <a:extLst>
              <a:ext uri="{FF2B5EF4-FFF2-40B4-BE49-F238E27FC236}">
                <a16:creationId xmlns:a16="http://schemas.microsoft.com/office/drawing/2014/main" id="{F0B0BF7F-B37B-AED0-336F-4735231854BA}"/>
              </a:ext>
            </a:extLst>
          </p:cNvPr>
          <p:cNvPicPr>
            <a:picLocks noGrp="1" noChangeAspect="1"/>
          </p:cNvPicPr>
          <p:nvPr>
            <p:ph sz="half" idx="13"/>
          </p:nvPr>
        </p:nvPicPr>
        <p:blipFill rotWithShape="1">
          <a:blip r:embed="rId3"/>
          <a:srcRect l="6745" r="13768" b="-1"/>
          <a:stretch/>
        </p:blipFill>
        <p:spPr>
          <a:xfrm>
            <a:off x="6172202" y="2024408"/>
            <a:ext cx="5181600" cy="4351338"/>
          </a:xfrm>
          <a:prstGeom prst="rect">
            <a:avLst/>
          </a:prstGeom>
          <a:noFill/>
        </p:spPr>
      </p:pic>
    </p:spTree>
    <p:extLst>
      <p:ext uri="{BB962C8B-B14F-4D97-AF65-F5344CB8AC3E}">
        <p14:creationId xmlns:p14="http://schemas.microsoft.com/office/powerpoint/2010/main" val="352605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012AE1-6671-CD22-7E77-898109EFCCB7}"/>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 trapezoid is a quadrilateral with only one pair of parallel sides</a:t>
            </a:r>
          </a:p>
          <a:p>
            <a:r>
              <a:rPr lang="en-US"/>
              <a:t>The formula for finding the area of a trapezoid is (a+b)h/2, where a and b are the lengths of the two parallel sides, and h is the height of the trapezoid</a:t>
            </a:r>
          </a:p>
        </p:txBody>
      </p:sp>
      <p:sp>
        <p:nvSpPr>
          <p:cNvPr id="2" name="Title 1">
            <a:extLst>
              <a:ext uri="{FF2B5EF4-FFF2-40B4-BE49-F238E27FC236}">
                <a16:creationId xmlns:a16="http://schemas.microsoft.com/office/drawing/2014/main" id="{04B12C2A-C98E-BF65-4EF2-3B6063B6332B}"/>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Trapezoids</a:t>
            </a:r>
          </a:p>
        </p:txBody>
      </p:sp>
      <p:pic>
        <p:nvPicPr>
          <p:cNvPr id="1026" name="Picture 2" descr="Trapezoids - Definition, Shape, Area, Formulas, Properties and Examples">
            <a:extLst>
              <a:ext uri="{FF2B5EF4-FFF2-40B4-BE49-F238E27FC236}">
                <a16:creationId xmlns:a16="http://schemas.microsoft.com/office/drawing/2014/main" id="{C0EA0342-0A29-9093-1541-F5BEF643E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22" r="15601"/>
          <a:stretch/>
        </p:blipFill>
        <p:spPr bwMode="auto">
          <a:xfrm>
            <a:off x="7533700" y="1215154"/>
            <a:ext cx="4217666" cy="2710803"/>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95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8D662E-18BB-6FFA-674A-2614CFDFE321}"/>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 parallelogram is a quadrilateral with opposite sides parallel</a:t>
            </a:r>
          </a:p>
          <a:p>
            <a:r>
              <a:rPr lang="en-US"/>
              <a:t>The formula for finding the area of a parallelogram is bh, where b is the base of the parallelogram and h is its height</a:t>
            </a:r>
          </a:p>
        </p:txBody>
      </p:sp>
      <p:sp>
        <p:nvSpPr>
          <p:cNvPr id="2" name="Title 1">
            <a:extLst>
              <a:ext uri="{FF2B5EF4-FFF2-40B4-BE49-F238E27FC236}">
                <a16:creationId xmlns:a16="http://schemas.microsoft.com/office/drawing/2014/main" id="{4E14D707-2421-111D-E790-F4CC620BC53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Parallelograms</a:t>
            </a:r>
          </a:p>
        </p:txBody>
      </p:sp>
      <p:pic>
        <p:nvPicPr>
          <p:cNvPr id="7" name="Content Placeholder 6">
            <a:extLst>
              <a:ext uri="{FF2B5EF4-FFF2-40B4-BE49-F238E27FC236}">
                <a16:creationId xmlns:a16="http://schemas.microsoft.com/office/drawing/2014/main" id="{F241EF79-B945-F13E-FEA3-8F64CF1EFF20}"/>
              </a:ext>
            </a:extLst>
          </p:cNvPr>
          <p:cNvPicPr>
            <a:picLocks noGrp="1" noChangeAspect="1"/>
          </p:cNvPicPr>
          <p:nvPr>
            <p:ph sz="half" idx="13"/>
          </p:nvPr>
        </p:nvPicPr>
        <p:blipFill rotWithShape="1">
          <a:blip r:embed="rId3"/>
          <a:srcRect t="14882" b="19863"/>
          <a:stretch/>
        </p:blipFill>
        <p:spPr>
          <a:xfrm>
            <a:off x="6510130" y="3250095"/>
            <a:ext cx="5181600" cy="2355574"/>
          </a:xfrm>
          <a:prstGeom prst="rect">
            <a:avLst/>
          </a:prstGeom>
        </p:spPr>
      </p:pic>
    </p:spTree>
    <p:extLst>
      <p:ext uri="{BB962C8B-B14F-4D97-AF65-F5344CB8AC3E}">
        <p14:creationId xmlns:p14="http://schemas.microsoft.com/office/powerpoint/2010/main" val="132052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2F008-A656-0CD9-F7D6-6F01D4D0B00F}"/>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The roof of many houses is a parallelogram.</a:t>
            </a:r>
          </a:p>
          <a:p>
            <a:r>
              <a:rPr lang="en-US"/>
              <a:t>A skateboard is a parallelogram-shaped object.</a:t>
            </a:r>
          </a:p>
          <a:p>
            <a:r>
              <a:rPr lang="en-US"/>
              <a:t>The screen of most laptops is a parallelogram.</a:t>
            </a:r>
          </a:p>
        </p:txBody>
      </p:sp>
      <p:sp>
        <p:nvSpPr>
          <p:cNvPr id="2" name="Title 1">
            <a:extLst>
              <a:ext uri="{FF2B5EF4-FFF2-40B4-BE49-F238E27FC236}">
                <a16:creationId xmlns:a16="http://schemas.microsoft.com/office/drawing/2014/main" id="{1FF64748-FD1F-0E7C-C453-82BBFE504344}"/>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Real World Examples of Parallelograms</a:t>
            </a:r>
          </a:p>
        </p:txBody>
      </p:sp>
      <p:pic>
        <p:nvPicPr>
          <p:cNvPr id="7" name="Content Placeholder 6">
            <a:extLst>
              <a:ext uri="{FF2B5EF4-FFF2-40B4-BE49-F238E27FC236}">
                <a16:creationId xmlns:a16="http://schemas.microsoft.com/office/drawing/2014/main" id="{7F5AD961-872A-6280-45A8-71CEC96FF01B}"/>
              </a:ext>
            </a:extLst>
          </p:cNvPr>
          <p:cNvPicPr>
            <a:picLocks noGrp="1" noChangeAspect="1"/>
          </p:cNvPicPr>
          <p:nvPr>
            <p:ph sz="half" idx="13"/>
          </p:nvPr>
        </p:nvPicPr>
        <p:blipFill>
          <a:blip r:embed="rId3"/>
          <a:stretch>
            <a:fillRect/>
          </a:stretch>
        </p:blipFill>
        <p:spPr>
          <a:xfrm>
            <a:off x="7269492" y="4433195"/>
            <a:ext cx="2505075" cy="1828800"/>
          </a:xfrm>
          <a:prstGeom prst="rect">
            <a:avLst/>
          </a:prstGeom>
        </p:spPr>
      </p:pic>
      <p:pic>
        <p:nvPicPr>
          <p:cNvPr id="2050" name="Picture 2" descr="Skateboard : 4 Steps - Instructables">
            <a:extLst>
              <a:ext uri="{FF2B5EF4-FFF2-40B4-BE49-F238E27FC236}">
                <a16:creationId xmlns:a16="http://schemas.microsoft.com/office/drawing/2014/main" id="{6E360516-1B47-B19C-D728-E5014AD70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527" y="2324909"/>
            <a:ext cx="3629006" cy="1355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79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B65397-ED7B-00A2-2D46-AB3F63AFCDF7}"/>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 rhombus is a quadrilateral with all sides of equal length</a:t>
            </a:r>
          </a:p>
          <a:p>
            <a:r>
              <a:rPr lang="en-US"/>
              <a:t>The formula for finding the area of a rhombus is d1d2/2, where d1 and d2 are the lengths of the diagonals of the rhombus</a:t>
            </a:r>
          </a:p>
        </p:txBody>
      </p:sp>
      <p:sp>
        <p:nvSpPr>
          <p:cNvPr id="2" name="Title 1">
            <a:extLst>
              <a:ext uri="{FF2B5EF4-FFF2-40B4-BE49-F238E27FC236}">
                <a16:creationId xmlns:a16="http://schemas.microsoft.com/office/drawing/2014/main" id="{AD967091-FA29-CB51-6255-371BCA260A6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Rhombuses</a:t>
            </a:r>
          </a:p>
        </p:txBody>
      </p:sp>
      <p:pic>
        <p:nvPicPr>
          <p:cNvPr id="7" name="Content Placeholder 6">
            <a:extLst>
              <a:ext uri="{FF2B5EF4-FFF2-40B4-BE49-F238E27FC236}">
                <a16:creationId xmlns:a16="http://schemas.microsoft.com/office/drawing/2014/main" id="{CEF41CA3-BEA5-AF9B-7402-6F2D95B67643}"/>
              </a:ext>
            </a:extLst>
          </p:cNvPr>
          <p:cNvPicPr>
            <a:picLocks noGrp="1" noChangeAspect="1"/>
          </p:cNvPicPr>
          <p:nvPr>
            <p:ph sz="half" idx="13"/>
          </p:nvPr>
        </p:nvPicPr>
        <p:blipFill>
          <a:blip r:embed="rId3"/>
          <a:stretch>
            <a:fillRect/>
          </a:stretch>
        </p:blipFill>
        <p:spPr>
          <a:xfrm>
            <a:off x="6858000" y="2294731"/>
            <a:ext cx="3810000" cy="3810000"/>
          </a:xfrm>
          <a:prstGeom prst="rect">
            <a:avLst/>
          </a:prstGeom>
        </p:spPr>
      </p:pic>
    </p:spTree>
    <p:extLst>
      <p:ext uri="{BB962C8B-B14F-4D97-AF65-F5344CB8AC3E}">
        <p14:creationId xmlns:p14="http://schemas.microsoft.com/office/powerpoint/2010/main" val="963445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56E18E-F7F6-BBA7-0DBE-15C1FC062BB5}"/>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Some examples of rhombuses include diamonds, kites, and some signs and logos</a:t>
            </a:r>
          </a:p>
          <a:p>
            <a:r>
              <a:rPr lang="en-US"/>
              <a:t>Diamonds are a type of rhombus that is commonly used in jewelery and engagement rings</a:t>
            </a:r>
          </a:p>
          <a:p>
            <a:r>
              <a:rPr lang="en-US"/>
              <a:t>The kite shape is often seen in children's toys and decorations</a:t>
            </a:r>
          </a:p>
          <a:p>
            <a:r>
              <a:rPr lang="en-US"/>
              <a:t>The iconic Chevrolet logo is an example of a rhombus</a:t>
            </a:r>
          </a:p>
        </p:txBody>
      </p:sp>
      <p:sp>
        <p:nvSpPr>
          <p:cNvPr id="2" name="Title 1">
            <a:extLst>
              <a:ext uri="{FF2B5EF4-FFF2-40B4-BE49-F238E27FC236}">
                <a16:creationId xmlns:a16="http://schemas.microsoft.com/office/drawing/2014/main" id="{4C8E90BD-57C1-EDD0-C822-06C99F9F0075}"/>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Real World Examples of Rhombuses</a:t>
            </a:r>
          </a:p>
        </p:txBody>
      </p:sp>
      <p:pic>
        <p:nvPicPr>
          <p:cNvPr id="3074" name="Picture 2" descr="flying kite, kids clipart free svg file image - SVG Heart">
            <a:extLst>
              <a:ext uri="{FF2B5EF4-FFF2-40B4-BE49-F238E27FC236}">
                <a16:creationId xmlns:a16="http://schemas.microsoft.com/office/drawing/2014/main" id="{F3FD58F5-35D6-F64E-2F20-A821CEE31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1131" y="1948674"/>
            <a:ext cx="21526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F2F094FD-1331-55F0-CAC2-01A852CD1FE6}"/>
              </a:ext>
            </a:extLst>
          </p:cNvPr>
          <p:cNvPicPr>
            <a:picLocks noGrp="1" noChangeAspect="1"/>
          </p:cNvPicPr>
          <p:nvPr>
            <p:ph sz="half" idx="13"/>
          </p:nvPr>
        </p:nvPicPr>
        <p:blipFill rotWithShape="1">
          <a:blip r:embed="rId4"/>
          <a:srcRect l="20146" t="11669" r="11388" b="11432"/>
          <a:stretch/>
        </p:blipFill>
        <p:spPr>
          <a:xfrm>
            <a:off x="6624536" y="3556879"/>
            <a:ext cx="2626469" cy="2385630"/>
          </a:xfrm>
        </p:spPr>
      </p:pic>
    </p:spTree>
    <p:extLst>
      <p:ext uri="{BB962C8B-B14F-4D97-AF65-F5344CB8AC3E}">
        <p14:creationId xmlns:p14="http://schemas.microsoft.com/office/powerpoint/2010/main" val="346925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82A14D7-3F33-69EB-6394-02A0B58DCD96}"/>
              </a:ext>
            </a:extLst>
          </p:cNvPr>
          <p:cNvPicPr>
            <a:picLocks noGrp="1" noChangeAspect="1"/>
          </p:cNvPicPr>
          <p:nvPr>
            <p:ph sz="half" idx="1"/>
          </p:nvPr>
        </p:nvPicPr>
        <p:blipFill>
          <a:blip r:embed="rId2"/>
          <a:stretch>
            <a:fillRect/>
          </a:stretch>
        </p:blipFill>
        <p:spPr>
          <a:xfrm>
            <a:off x="838200" y="2558036"/>
            <a:ext cx="5181600" cy="3283390"/>
          </a:xfrm>
        </p:spPr>
      </p:pic>
      <p:sp>
        <p:nvSpPr>
          <p:cNvPr id="3" name="Title 2">
            <a:extLst>
              <a:ext uri="{FF2B5EF4-FFF2-40B4-BE49-F238E27FC236}">
                <a16:creationId xmlns:a16="http://schemas.microsoft.com/office/drawing/2014/main" id="{5592973D-6D1D-FC5B-38DD-CB9B7A39261C}"/>
              </a:ext>
            </a:extLst>
          </p:cNvPr>
          <p:cNvSpPr>
            <a:spLocks noGrp="1"/>
          </p:cNvSpPr>
          <p:nvPr>
            <p:ph type="title"/>
          </p:nvPr>
        </p:nvSpPr>
        <p:spPr/>
        <p:txBody>
          <a:bodyPr/>
          <a:lstStyle/>
          <a:p>
            <a:r>
              <a:rPr lang="en-US" dirty="0"/>
              <a:t>Practice</a:t>
            </a:r>
          </a:p>
        </p:txBody>
      </p:sp>
      <p:sp>
        <p:nvSpPr>
          <p:cNvPr id="4" name="Content Placeholder 3">
            <a:extLst>
              <a:ext uri="{FF2B5EF4-FFF2-40B4-BE49-F238E27FC236}">
                <a16:creationId xmlns:a16="http://schemas.microsoft.com/office/drawing/2014/main" id="{E510B706-B9DC-CE73-C133-4C9334F95B7E}"/>
              </a:ext>
            </a:extLst>
          </p:cNvPr>
          <p:cNvSpPr>
            <a:spLocks noGrp="1"/>
          </p:cNvSpPr>
          <p:nvPr>
            <p:ph sz="half" idx="13"/>
          </p:nvPr>
        </p:nvSpPr>
        <p:spPr/>
        <p:txBody>
          <a:bodyPr/>
          <a:lstStyle/>
          <a:p>
            <a:r>
              <a:rPr lang="en-US" dirty="0"/>
              <a:t>Work Space</a:t>
            </a:r>
          </a:p>
        </p:txBody>
      </p:sp>
    </p:spTree>
    <p:extLst>
      <p:ext uri="{BB962C8B-B14F-4D97-AF65-F5344CB8AC3E}">
        <p14:creationId xmlns:p14="http://schemas.microsoft.com/office/powerpoint/2010/main" val="50557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92973D-6D1D-FC5B-38DD-CB9B7A39261C}"/>
              </a:ext>
            </a:extLst>
          </p:cNvPr>
          <p:cNvSpPr>
            <a:spLocks noGrp="1"/>
          </p:cNvSpPr>
          <p:nvPr>
            <p:ph type="title"/>
          </p:nvPr>
        </p:nvSpPr>
        <p:spPr>
          <a:xfrm>
            <a:off x="961029" y="1006774"/>
            <a:ext cx="10515600" cy="729157"/>
          </a:xfrm>
        </p:spPr>
        <p:txBody>
          <a:bodyPr>
            <a:normAutofit/>
          </a:bodyPr>
          <a:lstStyle/>
          <a:p>
            <a:r>
              <a:rPr lang="en-US" dirty="0"/>
              <a:t>Answer</a:t>
            </a:r>
          </a:p>
        </p:txBody>
      </p:sp>
      <p:pic>
        <p:nvPicPr>
          <p:cNvPr id="5" name="Picture 4">
            <a:extLst>
              <a:ext uri="{FF2B5EF4-FFF2-40B4-BE49-F238E27FC236}">
                <a16:creationId xmlns:a16="http://schemas.microsoft.com/office/drawing/2014/main" id="{F9E999A7-EF72-0F6A-50B4-A4AA78321378}"/>
              </a:ext>
            </a:extLst>
          </p:cNvPr>
          <p:cNvPicPr>
            <a:picLocks noChangeAspect="1"/>
          </p:cNvPicPr>
          <p:nvPr/>
        </p:nvPicPr>
        <p:blipFill rotWithShape="1">
          <a:blip r:embed="rId2"/>
          <a:srcRect r="1160" b="-3"/>
          <a:stretch/>
        </p:blipFill>
        <p:spPr>
          <a:xfrm>
            <a:off x="6172202" y="2024408"/>
            <a:ext cx="5181600" cy="4351338"/>
          </a:xfrm>
          <a:prstGeom prst="rect">
            <a:avLst/>
          </a:prstGeom>
          <a:noFill/>
        </p:spPr>
      </p:pic>
      <p:pic>
        <p:nvPicPr>
          <p:cNvPr id="11" name="Content Placeholder 10">
            <a:extLst>
              <a:ext uri="{FF2B5EF4-FFF2-40B4-BE49-F238E27FC236}">
                <a16:creationId xmlns:a16="http://schemas.microsoft.com/office/drawing/2014/main" id="{D363E9AA-C263-FC01-152F-CC0E1E86E6D3}"/>
              </a:ext>
            </a:extLst>
          </p:cNvPr>
          <p:cNvPicPr>
            <a:picLocks noGrp="1" noChangeAspect="1"/>
          </p:cNvPicPr>
          <p:nvPr>
            <p:ph sz="half" idx="1"/>
          </p:nvPr>
        </p:nvPicPr>
        <p:blipFill>
          <a:blip r:embed="rId3"/>
          <a:stretch>
            <a:fillRect/>
          </a:stretch>
        </p:blipFill>
        <p:spPr>
          <a:xfrm>
            <a:off x="536643" y="2560253"/>
            <a:ext cx="5181600" cy="3279647"/>
          </a:xfrm>
          <a:prstGeom prst="rect">
            <a:avLst/>
          </a:prstGeom>
        </p:spPr>
      </p:pic>
    </p:spTree>
    <p:extLst>
      <p:ext uri="{BB962C8B-B14F-4D97-AF65-F5344CB8AC3E}">
        <p14:creationId xmlns:p14="http://schemas.microsoft.com/office/powerpoint/2010/main" val="12522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92973D-6D1D-FC5B-38DD-CB9B7A39261C}"/>
              </a:ext>
            </a:extLst>
          </p:cNvPr>
          <p:cNvSpPr>
            <a:spLocks noGrp="1"/>
          </p:cNvSpPr>
          <p:nvPr>
            <p:ph type="title"/>
          </p:nvPr>
        </p:nvSpPr>
        <p:spPr/>
        <p:txBody>
          <a:bodyPr/>
          <a:lstStyle/>
          <a:p>
            <a:r>
              <a:rPr lang="en-US" dirty="0"/>
              <a:t>Practice</a:t>
            </a:r>
          </a:p>
        </p:txBody>
      </p:sp>
      <p:sp>
        <p:nvSpPr>
          <p:cNvPr id="4" name="Content Placeholder 3">
            <a:extLst>
              <a:ext uri="{FF2B5EF4-FFF2-40B4-BE49-F238E27FC236}">
                <a16:creationId xmlns:a16="http://schemas.microsoft.com/office/drawing/2014/main" id="{E510B706-B9DC-CE73-C133-4C9334F95B7E}"/>
              </a:ext>
            </a:extLst>
          </p:cNvPr>
          <p:cNvSpPr>
            <a:spLocks noGrp="1"/>
          </p:cNvSpPr>
          <p:nvPr>
            <p:ph sz="half" idx="13"/>
          </p:nvPr>
        </p:nvSpPr>
        <p:spPr/>
        <p:txBody>
          <a:bodyPr/>
          <a:lstStyle/>
          <a:p>
            <a:r>
              <a:rPr lang="en-US" dirty="0"/>
              <a:t>Work Space</a:t>
            </a:r>
          </a:p>
        </p:txBody>
      </p:sp>
      <p:pic>
        <p:nvPicPr>
          <p:cNvPr id="8" name="Content Placeholder 7">
            <a:extLst>
              <a:ext uri="{FF2B5EF4-FFF2-40B4-BE49-F238E27FC236}">
                <a16:creationId xmlns:a16="http://schemas.microsoft.com/office/drawing/2014/main" id="{676545F6-B723-D6F1-EA39-1169F3C96C8A}"/>
              </a:ext>
            </a:extLst>
          </p:cNvPr>
          <p:cNvPicPr>
            <a:picLocks noGrp="1" noChangeAspect="1"/>
          </p:cNvPicPr>
          <p:nvPr>
            <p:ph sz="half" idx="1"/>
          </p:nvPr>
        </p:nvPicPr>
        <p:blipFill>
          <a:blip r:embed="rId2"/>
          <a:stretch>
            <a:fillRect/>
          </a:stretch>
        </p:blipFill>
        <p:spPr>
          <a:xfrm>
            <a:off x="838200" y="2408664"/>
            <a:ext cx="5181600" cy="3582135"/>
          </a:xfrm>
        </p:spPr>
      </p:pic>
    </p:spTree>
    <p:extLst>
      <p:ext uri="{BB962C8B-B14F-4D97-AF65-F5344CB8AC3E}">
        <p14:creationId xmlns:p14="http://schemas.microsoft.com/office/powerpoint/2010/main" val="2640173405"/>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0E66F2-C10E-49A7-8881-F3151AD569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78B532-7F26-4CC0-81BF-E294E36EF597}">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3F57F469-0146-4206-94C4-718BC41EA5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Math Theme 2</Template>
  <TotalTime>21</TotalTime>
  <Words>851</Words>
  <Application>Microsoft Office PowerPoint</Application>
  <PresentationFormat>Widescreen</PresentationFormat>
  <Paragraphs>54</Paragraphs>
  <Slides>14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Open Sans Light</vt:lpstr>
      <vt:lpstr>Open Sans Semibold</vt:lpstr>
      <vt:lpstr>Math Theme 2</vt:lpstr>
      <vt:lpstr>PowerPoint Presentation</vt:lpstr>
      <vt:lpstr>Trapezoids</vt:lpstr>
      <vt:lpstr>Parallelograms</vt:lpstr>
      <vt:lpstr>Real World Examples of Parallelograms</vt:lpstr>
      <vt:lpstr>Rhombuses</vt:lpstr>
      <vt:lpstr>Real World Examples of Rhombuses</vt:lpstr>
      <vt:lpstr>Practice</vt:lpstr>
      <vt:lpstr>Answer</vt:lpstr>
      <vt:lpstr>Practice</vt:lpstr>
      <vt:lpstr>Answer</vt:lpstr>
      <vt:lpstr>Answer</vt:lpstr>
      <vt:lpstr>GeoGebra Practice</vt:lpstr>
      <vt:lpstr>Key Points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30</cp:revision>
  <dcterms:created xsi:type="dcterms:W3CDTF">2024-01-18T16:34:29Z</dcterms:created>
  <dcterms:modified xsi:type="dcterms:W3CDTF">2024-01-30T21:59:36Z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