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9"/>
  </p:notesMasterIdLst>
  <p:sldIdLst>
    <p:sldId id="256" r:id="rId5"/>
    <p:sldId id="261" r:id="rId6"/>
    <p:sldId id="257" r:id="rId7"/>
    <p:sldId id="258" r:id="rId8"/>
    <p:sldId id="259" r:id="rId9"/>
    <p:sldId id="260" r:id="rId10"/>
    <p:sldId id="266" r:id="rId11"/>
    <p:sldId id="262" r:id="rId12"/>
    <p:sldId id="263" r:id="rId13"/>
    <p:sldId id="265" r:id="rId14"/>
    <p:sldId id="264" r:id="rId15"/>
    <p:sldId id="267" r:id="rId16"/>
    <p:sldId id="268" r:id="rId17"/>
    <p:sldId id="30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56F57C-BE3D-4AE4-8F8A-0E7435B3C172}" v="5" dt="2024-01-22T19:02:59.135"/>
    <p1510:client id="{307EF77D-2B5C-B3C6-F938-8C9510D23F6E}" v="134" dt="2024-01-22T18:59:18.9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114" d="100"/>
          <a:sy n="114" d="100"/>
        </p:scale>
        <p:origin x="18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4EB30C-E308-4ABB-8AD7-F463D7F08AD4}"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BC91DED-76F7-418B-A081-A59495709814}">
      <dgm:prSet/>
      <dgm:spPr/>
      <dgm:t>
        <a:bodyPr/>
        <a:lstStyle/>
        <a:p>
          <a:pPr>
            <a:defRPr cap="all"/>
          </a:pPr>
          <a:r>
            <a:rPr lang="en-US" b="0" i="0"/>
            <a:t>Mean is the average value in a data set, Median is the middle value in a data set</a:t>
          </a:r>
          <a:endParaRPr lang="en-US"/>
        </a:p>
      </dgm:t>
    </dgm:pt>
    <dgm:pt modelId="{A0385767-6A72-4F8A-A81E-C560B78C183E}" type="parTrans" cxnId="{C5CD7C11-2C68-4590-9300-34248F06C113}">
      <dgm:prSet/>
      <dgm:spPr/>
      <dgm:t>
        <a:bodyPr/>
        <a:lstStyle/>
        <a:p>
          <a:endParaRPr lang="en-US"/>
        </a:p>
      </dgm:t>
    </dgm:pt>
    <dgm:pt modelId="{50E98CA0-AEE8-439E-B378-6A527A8BFD80}" type="sibTrans" cxnId="{C5CD7C11-2C68-4590-9300-34248F06C113}">
      <dgm:prSet/>
      <dgm:spPr/>
      <dgm:t>
        <a:bodyPr/>
        <a:lstStyle/>
        <a:p>
          <a:endParaRPr lang="en-US"/>
        </a:p>
      </dgm:t>
    </dgm:pt>
    <dgm:pt modelId="{E367C30C-0E04-44A3-AB45-67F4DBD7B948}">
      <dgm:prSet/>
      <dgm:spPr/>
      <dgm:t>
        <a:bodyPr/>
        <a:lstStyle/>
        <a:p>
          <a:pPr>
            <a:defRPr cap="all"/>
          </a:pPr>
          <a:r>
            <a:rPr lang="en-US" b="0" i="0"/>
            <a:t>Mean is sensitive to extreme values in the data set, Median is not affected by extreme values in the data set</a:t>
          </a:r>
          <a:endParaRPr lang="en-US"/>
        </a:p>
      </dgm:t>
    </dgm:pt>
    <dgm:pt modelId="{DD16AE4E-55F4-48AB-B295-C5149BCD5722}" type="parTrans" cxnId="{4EEDED1A-2030-4BD6-B5F5-861747004EB4}">
      <dgm:prSet/>
      <dgm:spPr/>
      <dgm:t>
        <a:bodyPr/>
        <a:lstStyle/>
        <a:p>
          <a:endParaRPr lang="en-US"/>
        </a:p>
      </dgm:t>
    </dgm:pt>
    <dgm:pt modelId="{740E1E23-5E7F-44F5-A9AC-EDD754C486DD}" type="sibTrans" cxnId="{4EEDED1A-2030-4BD6-B5F5-861747004EB4}">
      <dgm:prSet/>
      <dgm:spPr/>
      <dgm:t>
        <a:bodyPr/>
        <a:lstStyle/>
        <a:p>
          <a:endParaRPr lang="en-US"/>
        </a:p>
      </dgm:t>
    </dgm:pt>
    <dgm:pt modelId="{5333DD23-EEF5-4263-9C99-1A08D12EAC62}">
      <dgm:prSet/>
      <dgm:spPr/>
      <dgm:t>
        <a:bodyPr/>
        <a:lstStyle/>
        <a:p>
          <a:pPr>
            <a:defRPr cap="all"/>
          </a:pPr>
          <a:r>
            <a:rPr lang="en-US" b="0" i="0"/>
            <a:t>Mean is best used when the data set is symmetrical and has no extreme values, Median is best used when the data set is skewed or has extreme values</a:t>
          </a:r>
          <a:endParaRPr lang="en-US"/>
        </a:p>
      </dgm:t>
    </dgm:pt>
    <dgm:pt modelId="{FF7A3136-1064-4F79-8E0E-F7EAD9520C6D}" type="parTrans" cxnId="{0D196607-4EF8-4915-8E7F-45A80D478362}">
      <dgm:prSet/>
      <dgm:spPr/>
      <dgm:t>
        <a:bodyPr/>
        <a:lstStyle/>
        <a:p>
          <a:endParaRPr lang="en-US"/>
        </a:p>
      </dgm:t>
    </dgm:pt>
    <dgm:pt modelId="{E29974FE-9593-4F5B-A438-D21EBD9B9887}" type="sibTrans" cxnId="{0D196607-4EF8-4915-8E7F-45A80D478362}">
      <dgm:prSet/>
      <dgm:spPr/>
      <dgm:t>
        <a:bodyPr/>
        <a:lstStyle/>
        <a:p>
          <a:endParaRPr lang="en-US"/>
        </a:p>
      </dgm:t>
    </dgm:pt>
    <dgm:pt modelId="{B886BA56-F535-4F4A-A36B-6749A6A17AF0}" type="pres">
      <dgm:prSet presAssocID="{5E4EB30C-E308-4ABB-8AD7-F463D7F08AD4}" presName="root" presStyleCnt="0">
        <dgm:presLayoutVars>
          <dgm:dir/>
          <dgm:resizeHandles val="exact"/>
        </dgm:presLayoutVars>
      </dgm:prSet>
      <dgm:spPr/>
    </dgm:pt>
    <dgm:pt modelId="{4EDD92F7-3520-425A-BD0A-2C509C282517}" type="pres">
      <dgm:prSet presAssocID="{ABC91DED-76F7-418B-A081-A59495709814}" presName="compNode" presStyleCnt="0"/>
      <dgm:spPr/>
    </dgm:pt>
    <dgm:pt modelId="{2DFC2600-745E-47D4-854C-6373CD32537C}" type="pres">
      <dgm:prSet presAssocID="{ABC91DED-76F7-418B-A081-A59495709814}" presName="iconBgRect" presStyleLbl="bgShp" presStyleIdx="0" presStyleCnt="3"/>
      <dgm:spPr/>
    </dgm:pt>
    <dgm:pt modelId="{F9B797CB-72C8-4E12-B6ED-B97B8F027279}" type="pres">
      <dgm:prSet presAssocID="{ABC91DED-76F7-418B-A081-A5949570981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atistics"/>
        </a:ext>
      </dgm:extLst>
    </dgm:pt>
    <dgm:pt modelId="{A9F35707-A341-467D-B257-E76887C11DFF}" type="pres">
      <dgm:prSet presAssocID="{ABC91DED-76F7-418B-A081-A59495709814}" presName="spaceRect" presStyleCnt="0"/>
      <dgm:spPr/>
    </dgm:pt>
    <dgm:pt modelId="{D37EE333-8EDA-474B-A194-E233F010547E}" type="pres">
      <dgm:prSet presAssocID="{ABC91DED-76F7-418B-A081-A59495709814}" presName="textRect" presStyleLbl="revTx" presStyleIdx="0" presStyleCnt="3">
        <dgm:presLayoutVars>
          <dgm:chMax val="1"/>
          <dgm:chPref val="1"/>
        </dgm:presLayoutVars>
      </dgm:prSet>
      <dgm:spPr/>
    </dgm:pt>
    <dgm:pt modelId="{D967EE22-1AE2-422E-A346-08F27A12F48E}" type="pres">
      <dgm:prSet presAssocID="{50E98CA0-AEE8-439E-B378-6A527A8BFD80}" presName="sibTrans" presStyleCnt="0"/>
      <dgm:spPr/>
    </dgm:pt>
    <dgm:pt modelId="{774A0715-9234-42B0-A2A5-FC1C052F9BE9}" type="pres">
      <dgm:prSet presAssocID="{E367C30C-0E04-44A3-AB45-67F4DBD7B948}" presName="compNode" presStyleCnt="0"/>
      <dgm:spPr/>
    </dgm:pt>
    <dgm:pt modelId="{8B68F783-3C55-4E54-9764-65A9FD843BD3}" type="pres">
      <dgm:prSet presAssocID="{E367C30C-0E04-44A3-AB45-67F4DBD7B948}" presName="iconBgRect" presStyleLbl="bgShp" presStyleIdx="1" presStyleCnt="3"/>
      <dgm:spPr/>
    </dgm:pt>
    <dgm:pt modelId="{1AF18C9C-8AE5-4C68-A89A-1646CC740AA7}" type="pres">
      <dgm:prSet presAssocID="{E367C30C-0E04-44A3-AB45-67F4DBD7B94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sconnected"/>
        </a:ext>
      </dgm:extLst>
    </dgm:pt>
    <dgm:pt modelId="{2B6F9F43-E011-4975-B449-9DF7EEF1D2FC}" type="pres">
      <dgm:prSet presAssocID="{E367C30C-0E04-44A3-AB45-67F4DBD7B948}" presName="spaceRect" presStyleCnt="0"/>
      <dgm:spPr/>
    </dgm:pt>
    <dgm:pt modelId="{FFBAEF7F-F97A-4E51-BF05-1DBB560E5DF8}" type="pres">
      <dgm:prSet presAssocID="{E367C30C-0E04-44A3-AB45-67F4DBD7B948}" presName="textRect" presStyleLbl="revTx" presStyleIdx="1" presStyleCnt="3">
        <dgm:presLayoutVars>
          <dgm:chMax val="1"/>
          <dgm:chPref val="1"/>
        </dgm:presLayoutVars>
      </dgm:prSet>
      <dgm:spPr/>
    </dgm:pt>
    <dgm:pt modelId="{18065BF9-BCA9-46EE-8AEE-0DA76782EAC8}" type="pres">
      <dgm:prSet presAssocID="{740E1E23-5E7F-44F5-A9AC-EDD754C486DD}" presName="sibTrans" presStyleCnt="0"/>
      <dgm:spPr/>
    </dgm:pt>
    <dgm:pt modelId="{0DDCA187-A211-462D-BDBA-0A791CD5D7C6}" type="pres">
      <dgm:prSet presAssocID="{5333DD23-EEF5-4263-9C99-1A08D12EAC62}" presName="compNode" presStyleCnt="0"/>
      <dgm:spPr/>
    </dgm:pt>
    <dgm:pt modelId="{D6CA4299-5728-4424-807E-36D5F9D8F416}" type="pres">
      <dgm:prSet presAssocID="{5333DD23-EEF5-4263-9C99-1A08D12EAC62}" presName="iconBgRect" presStyleLbl="bgShp" presStyleIdx="2" presStyleCnt="3"/>
      <dgm:spPr/>
    </dgm:pt>
    <dgm:pt modelId="{6FC190A9-017F-48BE-9E90-EDBBA1E9503D}" type="pres">
      <dgm:prSet presAssocID="{5333DD23-EEF5-4263-9C99-1A08D12EAC6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esentation with Pie Chart"/>
        </a:ext>
      </dgm:extLst>
    </dgm:pt>
    <dgm:pt modelId="{CA25D6C6-1F91-45AD-BE10-515F803CE307}" type="pres">
      <dgm:prSet presAssocID="{5333DD23-EEF5-4263-9C99-1A08D12EAC62}" presName="spaceRect" presStyleCnt="0"/>
      <dgm:spPr/>
    </dgm:pt>
    <dgm:pt modelId="{1C5FA2C9-DFC1-471B-8859-F96FC3F17AEF}" type="pres">
      <dgm:prSet presAssocID="{5333DD23-EEF5-4263-9C99-1A08D12EAC62}" presName="textRect" presStyleLbl="revTx" presStyleIdx="2" presStyleCnt="3">
        <dgm:presLayoutVars>
          <dgm:chMax val="1"/>
          <dgm:chPref val="1"/>
        </dgm:presLayoutVars>
      </dgm:prSet>
      <dgm:spPr/>
    </dgm:pt>
  </dgm:ptLst>
  <dgm:cxnLst>
    <dgm:cxn modelId="{0D196607-4EF8-4915-8E7F-45A80D478362}" srcId="{5E4EB30C-E308-4ABB-8AD7-F463D7F08AD4}" destId="{5333DD23-EEF5-4263-9C99-1A08D12EAC62}" srcOrd="2" destOrd="0" parTransId="{FF7A3136-1064-4F79-8E0E-F7EAD9520C6D}" sibTransId="{E29974FE-9593-4F5B-A438-D21EBD9B9887}"/>
    <dgm:cxn modelId="{C5CD7C11-2C68-4590-9300-34248F06C113}" srcId="{5E4EB30C-E308-4ABB-8AD7-F463D7F08AD4}" destId="{ABC91DED-76F7-418B-A081-A59495709814}" srcOrd="0" destOrd="0" parTransId="{A0385767-6A72-4F8A-A81E-C560B78C183E}" sibTransId="{50E98CA0-AEE8-439E-B378-6A527A8BFD80}"/>
    <dgm:cxn modelId="{4EEDED1A-2030-4BD6-B5F5-861747004EB4}" srcId="{5E4EB30C-E308-4ABB-8AD7-F463D7F08AD4}" destId="{E367C30C-0E04-44A3-AB45-67F4DBD7B948}" srcOrd="1" destOrd="0" parTransId="{DD16AE4E-55F4-48AB-B295-C5149BCD5722}" sibTransId="{740E1E23-5E7F-44F5-A9AC-EDD754C486DD}"/>
    <dgm:cxn modelId="{A333A940-95B1-48CF-A262-0CB9064F09C4}" type="presOf" srcId="{E367C30C-0E04-44A3-AB45-67F4DBD7B948}" destId="{FFBAEF7F-F97A-4E51-BF05-1DBB560E5DF8}" srcOrd="0" destOrd="0" presId="urn:microsoft.com/office/officeart/2018/5/layout/IconCircleLabelList"/>
    <dgm:cxn modelId="{8B259874-FAAF-463F-8337-C1F9107DB94C}" type="presOf" srcId="{ABC91DED-76F7-418B-A081-A59495709814}" destId="{D37EE333-8EDA-474B-A194-E233F010547E}" srcOrd="0" destOrd="0" presId="urn:microsoft.com/office/officeart/2018/5/layout/IconCircleLabelList"/>
    <dgm:cxn modelId="{E16D5FF1-9BBA-4E10-A809-CAAC494C3E4E}" type="presOf" srcId="{5333DD23-EEF5-4263-9C99-1A08D12EAC62}" destId="{1C5FA2C9-DFC1-471B-8859-F96FC3F17AEF}" srcOrd="0" destOrd="0" presId="urn:microsoft.com/office/officeart/2018/5/layout/IconCircleLabelList"/>
    <dgm:cxn modelId="{C7251BF8-E05E-4440-AFE4-F7312CD08F2E}" type="presOf" srcId="{5E4EB30C-E308-4ABB-8AD7-F463D7F08AD4}" destId="{B886BA56-F535-4F4A-A36B-6749A6A17AF0}" srcOrd="0" destOrd="0" presId="urn:microsoft.com/office/officeart/2018/5/layout/IconCircleLabelList"/>
    <dgm:cxn modelId="{AC60EE17-E534-4AFA-9046-9055D68929E4}" type="presParOf" srcId="{B886BA56-F535-4F4A-A36B-6749A6A17AF0}" destId="{4EDD92F7-3520-425A-BD0A-2C509C282517}" srcOrd="0" destOrd="0" presId="urn:microsoft.com/office/officeart/2018/5/layout/IconCircleLabelList"/>
    <dgm:cxn modelId="{9E615A23-72FA-4398-8942-9831AA398C51}" type="presParOf" srcId="{4EDD92F7-3520-425A-BD0A-2C509C282517}" destId="{2DFC2600-745E-47D4-854C-6373CD32537C}" srcOrd="0" destOrd="0" presId="urn:microsoft.com/office/officeart/2018/5/layout/IconCircleLabelList"/>
    <dgm:cxn modelId="{B6BD9F0E-6BA7-411F-B1A6-F1B38BD16517}" type="presParOf" srcId="{4EDD92F7-3520-425A-BD0A-2C509C282517}" destId="{F9B797CB-72C8-4E12-B6ED-B97B8F027279}" srcOrd="1" destOrd="0" presId="urn:microsoft.com/office/officeart/2018/5/layout/IconCircleLabelList"/>
    <dgm:cxn modelId="{F54EAAFB-6AB4-4A2F-8690-EF8C61697416}" type="presParOf" srcId="{4EDD92F7-3520-425A-BD0A-2C509C282517}" destId="{A9F35707-A341-467D-B257-E76887C11DFF}" srcOrd="2" destOrd="0" presId="urn:microsoft.com/office/officeart/2018/5/layout/IconCircleLabelList"/>
    <dgm:cxn modelId="{3D54D490-2CD3-49DE-8D83-4AC17B520603}" type="presParOf" srcId="{4EDD92F7-3520-425A-BD0A-2C509C282517}" destId="{D37EE333-8EDA-474B-A194-E233F010547E}" srcOrd="3" destOrd="0" presId="urn:microsoft.com/office/officeart/2018/5/layout/IconCircleLabelList"/>
    <dgm:cxn modelId="{B4E6D9EF-B263-4ED0-A792-703061F4C0BD}" type="presParOf" srcId="{B886BA56-F535-4F4A-A36B-6749A6A17AF0}" destId="{D967EE22-1AE2-422E-A346-08F27A12F48E}" srcOrd="1" destOrd="0" presId="urn:microsoft.com/office/officeart/2018/5/layout/IconCircleLabelList"/>
    <dgm:cxn modelId="{0ECDDBBF-8805-4362-9E43-D2CADAF91933}" type="presParOf" srcId="{B886BA56-F535-4F4A-A36B-6749A6A17AF0}" destId="{774A0715-9234-42B0-A2A5-FC1C052F9BE9}" srcOrd="2" destOrd="0" presId="urn:microsoft.com/office/officeart/2018/5/layout/IconCircleLabelList"/>
    <dgm:cxn modelId="{FAFF6720-3A91-461C-9ABC-99E14AD57AD9}" type="presParOf" srcId="{774A0715-9234-42B0-A2A5-FC1C052F9BE9}" destId="{8B68F783-3C55-4E54-9764-65A9FD843BD3}" srcOrd="0" destOrd="0" presId="urn:microsoft.com/office/officeart/2018/5/layout/IconCircleLabelList"/>
    <dgm:cxn modelId="{7584EE16-06B4-4448-A28D-96F60B2732C6}" type="presParOf" srcId="{774A0715-9234-42B0-A2A5-FC1C052F9BE9}" destId="{1AF18C9C-8AE5-4C68-A89A-1646CC740AA7}" srcOrd="1" destOrd="0" presId="urn:microsoft.com/office/officeart/2018/5/layout/IconCircleLabelList"/>
    <dgm:cxn modelId="{E890C104-49E2-4057-BD64-9A6BFE8E6FE6}" type="presParOf" srcId="{774A0715-9234-42B0-A2A5-FC1C052F9BE9}" destId="{2B6F9F43-E011-4975-B449-9DF7EEF1D2FC}" srcOrd="2" destOrd="0" presId="urn:microsoft.com/office/officeart/2018/5/layout/IconCircleLabelList"/>
    <dgm:cxn modelId="{3C27EE18-AE72-4D0B-A316-FF63479F0505}" type="presParOf" srcId="{774A0715-9234-42B0-A2A5-FC1C052F9BE9}" destId="{FFBAEF7F-F97A-4E51-BF05-1DBB560E5DF8}" srcOrd="3" destOrd="0" presId="urn:microsoft.com/office/officeart/2018/5/layout/IconCircleLabelList"/>
    <dgm:cxn modelId="{AE0534E4-4668-4307-90FC-676A51BCE9A6}" type="presParOf" srcId="{B886BA56-F535-4F4A-A36B-6749A6A17AF0}" destId="{18065BF9-BCA9-46EE-8AEE-0DA76782EAC8}" srcOrd="3" destOrd="0" presId="urn:microsoft.com/office/officeart/2018/5/layout/IconCircleLabelList"/>
    <dgm:cxn modelId="{DA9D81EA-830F-4210-A7BC-FFDF0657C92B}" type="presParOf" srcId="{B886BA56-F535-4F4A-A36B-6749A6A17AF0}" destId="{0DDCA187-A211-462D-BDBA-0A791CD5D7C6}" srcOrd="4" destOrd="0" presId="urn:microsoft.com/office/officeart/2018/5/layout/IconCircleLabelList"/>
    <dgm:cxn modelId="{BC1B4821-9AD1-49F9-8663-464A9DBC6A44}" type="presParOf" srcId="{0DDCA187-A211-462D-BDBA-0A791CD5D7C6}" destId="{D6CA4299-5728-4424-807E-36D5F9D8F416}" srcOrd="0" destOrd="0" presId="urn:microsoft.com/office/officeart/2018/5/layout/IconCircleLabelList"/>
    <dgm:cxn modelId="{DB254EE2-DDCB-4553-AC89-9E38A6A25CD8}" type="presParOf" srcId="{0DDCA187-A211-462D-BDBA-0A791CD5D7C6}" destId="{6FC190A9-017F-48BE-9E90-EDBBA1E9503D}" srcOrd="1" destOrd="0" presId="urn:microsoft.com/office/officeart/2018/5/layout/IconCircleLabelList"/>
    <dgm:cxn modelId="{DCF1CE2B-4E56-4003-8A1C-DA4E6B241854}" type="presParOf" srcId="{0DDCA187-A211-462D-BDBA-0A791CD5D7C6}" destId="{CA25D6C6-1F91-45AD-BE10-515F803CE307}" srcOrd="2" destOrd="0" presId="urn:microsoft.com/office/officeart/2018/5/layout/IconCircleLabelList"/>
    <dgm:cxn modelId="{08824850-A210-417B-949D-2D4EB0519C49}" type="presParOf" srcId="{0DDCA187-A211-462D-BDBA-0A791CD5D7C6}" destId="{1C5FA2C9-DFC1-471B-8859-F96FC3F17AEF}"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FC2600-745E-47D4-854C-6373CD32537C}">
      <dsp:nvSpPr>
        <dsp:cNvPr id="0" name=""/>
        <dsp:cNvSpPr/>
      </dsp:nvSpPr>
      <dsp:spPr>
        <a:xfrm>
          <a:off x="620567" y="592127"/>
          <a:ext cx="1852875" cy="185287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B797CB-72C8-4E12-B6ED-B97B8F027279}">
      <dsp:nvSpPr>
        <dsp:cNvPr id="0" name=""/>
        <dsp:cNvSpPr/>
      </dsp:nvSpPr>
      <dsp:spPr>
        <a:xfrm>
          <a:off x="1015443" y="987002"/>
          <a:ext cx="1063125" cy="1063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7EE333-8EDA-474B-A194-E233F010547E}">
      <dsp:nvSpPr>
        <dsp:cNvPr id="0" name=""/>
        <dsp:cNvSpPr/>
      </dsp:nvSpPr>
      <dsp:spPr>
        <a:xfrm>
          <a:off x="28255" y="3022128"/>
          <a:ext cx="30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b="0" i="0" kern="1200"/>
            <a:t>Mean is the average value in a data set, Median is the middle value in a data set</a:t>
          </a:r>
          <a:endParaRPr lang="en-US" sz="1200" kern="1200"/>
        </a:p>
      </dsp:txBody>
      <dsp:txXfrm>
        <a:off x="28255" y="3022128"/>
        <a:ext cx="3037500" cy="720000"/>
      </dsp:txXfrm>
    </dsp:sp>
    <dsp:sp modelId="{8B68F783-3C55-4E54-9764-65A9FD843BD3}">
      <dsp:nvSpPr>
        <dsp:cNvPr id="0" name=""/>
        <dsp:cNvSpPr/>
      </dsp:nvSpPr>
      <dsp:spPr>
        <a:xfrm>
          <a:off x="4189630" y="592127"/>
          <a:ext cx="1852875" cy="185287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F18C9C-8AE5-4C68-A89A-1646CC740AA7}">
      <dsp:nvSpPr>
        <dsp:cNvPr id="0" name=""/>
        <dsp:cNvSpPr/>
      </dsp:nvSpPr>
      <dsp:spPr>
        <a:xfrm>
          <a:off x="4584505" y="987002"/>
          <a:ext cx="1063125" cy="1063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BAEF7F-F97A-4E51-BF05-1DBB560E5DF8}">
      <dsp:nvSpPr>
        <dsp:cNvPr id="0" name=""/>
        <dsp:cNvSpPr/>
      </dsp:nvSpPr>
      <dsp:spPr>
        <a:xfrm>
          <a:off x="3597318" y="3022128"/>
          <a:ext cx="30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b="0" i="0" kern="1200"/>
            <a:t>Mean is sensitive to extreme values in the data set, Median is not affected by extreme values in the data set</a:t>
          </a:r>
          <a:endParaRPr lang="en-US" sz="1200" kern="1200"/>
        </a:p>
      </dsp:txBody>
      <dsp:txXfrm>
        <a:off x="3597318" y="3022128"/>
        <a:ext cx="3037500" cy="720000"/>
      </dsp:txXfrm>
    </dsp:sp>
    <dsp:sp modelId="{D6CA4299-5728-4424-807E-36D5F9D8F416}">
      <dsp:nvSpPr>
        <dsp:cNvPr id="0" name=""/>
        <dsp:cNvSpPr/>
      </dsp:nvSpPr>
      <dsp:spPr>
        <a:xfrm>
          <a:off x="7758693" y="592127"/>
          <a:ext cx="1852875" cy="185287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C190A9-017F-48BE-9E90-EDBBA1E9503D}">
      <dsp:nvSpPr>
        <dsp:cNvPr id="0" name=""/>
        <dsp:cNvSpPr/>
      </dsp:nvSpPr>
      <dsp:spPr>
        <a:xfrm>
          <a:off x="8153568" y="987002"/>
          <a:ext cx="1063125" cy="10631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5FA2C9-DFC1-471B-8859-F96FC3F17AEF}">
      <dsp:nvSpPr>
        <dsp:cNvPr id="0" name=""/>
        <dsp:cNvSpPr/>
      </dsp:nvSpPr>
      <dsp:spPr>
        <a:xfrm>
          <a:off x="7166380" y="3022128"/>
          <a:ext cx="30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b="0" i="0" kern="1200"/>
            <a:t>Mean is best used when the data set is symmetrical and has no extreme values, Median is best used when the data set is skewed or has extreme values</a:t>
          </a:r>
          <a:endParaRPr lang="en-US" sz="1200" kern="1200"/>
        </a:p>
      </dsp:txBody>
      <dsp:txXfrm>
        <a:off x="7166380" y="3022128"/>
        <a:ext cx="30375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1A2FE5-59EE-4E25-8E6F-F27072D397D6}" type="datetimeFigureOut">
              <a:t>1/31/2024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625417-B48C-4F46-BF7D-4254D6B18B3C}" type="slidenum">
              <a:t>‹#›</a:t>
            </a:fld>
            <a:endParaRPr lang="en-US"/>
          </a:p>
        </p:txBody>
      </p:sp>
    </p:spTree>
    <p:extLst>
      <p:ext uri="{BB962C8B-B14F-4D97-AF65-F5344CB8AC3E}">
        <p14:creationId xmlns:p14="http://schemas.microsoft.com/office/powerpoint/2010/main" val="1622469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Hello Students! Welcome to the world of data! Are you ready to learn how to find the mean and median of a data set? In this presentation, we will also be discussing the center of a numerical data set and how to determine whether the mean or median best describes the shape of a data set.</a:t>
            </a:r>
          </a:p>
        </p:txBody>
      </p:sp>
      <p:sp>
        <p:nvSpPr>
          <p:cNvPr id="4" name="Slide Number Placeholder 3"/>
          <p:cNvSpPr>
            <a:spLocks noGrp="1"/>
          </p:cNvSpPr>
          <p:nvPr>
            <p:ph type="sldNum" sz="quarter" idx="5"/>
          </p:nvPr>
        </p:nvSpPr>
        <p:spPr/>
        <p:txBody>
          <a:bodyPr/>
          <a:lstStyle/>
          <a:p>
            <a:fld id="{72B69417-1833-4111-A486-09E13C8ECD66}" type="slidenum">
              <a:t>1</a:t>
            </a:fld>
            <a:endParaRPr lang="en-US"/>
          </a:p>
        </p:txBody>
      </p:sp>
    </p:spTree>
    <p:extLst>
      <p:ext uri="{BB962C8B-B14F-4D97-AF65-F5344CB8AC3E}">
        <p14:creationId xmlns:p14="http://schemas.microsoft.com/office/powerpoint/2010/main" val="2874245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start with the mean. The mean is the average value in a data set. To find the mean, add up all the values in the data set and divide by the number of values. The mean is sensitive to extreme values in the data set, which can greatly affect the overall value. For example, if we have a set of test scores and one student scores significantly higher or lower than the rest, it will greatly affect the mean score.</a:t>
            </a:r>
          </a:p>
        </p:txBody>
      </p:sp>
      <p:sp>
        <p:nvSpPr>
          <p:cNvPr id="4" name="Slide Number Placeholder 3"/>
          <p:cNvSpPr>
            <a:spLocks noGrp="1"/>
          </p:cNvSpPr>
          <p:nvPr>
            <p:ph type="sldNum" sz="quarter" idx="5"/>
          </p:nvPr>
        </p:nvSpPr>
        <p:spPr/>
        <p:txBody>
          <a:bodyPr/>
          <a:lstStyle/>
          <a:p>
            <a:fld id="{72B69417-1833-4111-A486-09E13C8ECD66}" type="slidenum">
              <a:t>3</a:t>
            </a:fld>
            <a:endParaRPr lang="en-US"/>
          </a:p>
        </p:txBody>
      </p:sp>
    </p:spTree>
    <p:extLst>
      <p:ext uri="{BB962C8B-B14F-4D97-AF65-F5344CB8AC3E}">
        <p14:creationId xmlns:p14="http://schemas.microsoft.com/office/powerpoint/2010/main" val="3997179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move on to the median. The median is the middle value in a data set. To find the median, we arrange the values in order from least to greatest and find the middle value. The median is not affected by extreme values in the data set, which makes it a good measure of center for data sets with extreme values. For example, if we have a set of salaries and one employee earns a significantly higher salary than the rest, it will not affect the median salary.</a:t>
            </a:r>
          </a:p>
        </p:txBody>
      </p:sp>
      <p:sp>
        <p:nvSpPr>
          <p:cNvPr id="4" name="Slide Number Placeholder 3"/>
          <p:cNvSpPr>
            <a:spLocks noGrp="1"/>
          </p:cNvSpPr>
          <p:nvPr>
            <p:ph type="sldNum" sz="quarter" idx="5"/>
          </p:nvPr>
        </p:nvSpPr>
        <p:spPr/>
        <p:txBody>
          <a:bodyPr/>
          <a:lstStyle/>
          <a:p>
            <a:fld id="{72B69417-1833-4111-A486-09E13C8ECD66}" type="slidenum">
              <a:t>4</a:t>
            </a:fld>
            <a:endParaRPr lang="en-US"/>
          </a:p>
        </p:txBody>
      </p:sp>
    </p:spTree>
    <p:extLst>
      <p:ext uri="{BB962C8B-B14F-4D97-AF65-F5344CB8AC3E}">
        <p14:creationId xmlns:p14="http://schemas.microsoft.com/office/powerpoint/2010/main" val="2608621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which measure of center should we use? The mean is best used when the data set is symmetrical and has no extreme values. The median is best used when the data set is skewed or has extreme values. To determine which measure of center to use, you should look at the shape of the data set. If it is symmetrical, use the mean. If it is skewed or has extreme values, use the median.</a:t>
            </a:r>
          </a:p>
        </p:txBody>
      </p:sp>
      <p:sp>
        <p:nvSpPr>
          <p:cNvPr id="4" name="Slide Number Placeholder 3"/>
          <p:cNvSpPr>
            <a:spLocks noGrp="1"/>
          </p:cNvSpPr>
          <p:nvPr>
            <p:ph type="sldNum" sz="quarter" idx="5"/>
          </p:nvPr>
        </p:nvSpPr>
        <p:spPr/>
        <p:txBody>
          <a:bodyPr/>
          <a:lstStyle/>
          <a:p>
            <a:fld id="{72B69417-1833-4111-A486-09E13C8ECD66}" type="slidenum">
              <a:t>5</a:t>
            </a:fld>
            <a:endParaRPr lang="en-US"/>
          </a:p>
        </p:txBody>
      </p:sp>
    </p:spTree>
    <p:extLst>
      <p:ext uri="{BB962C8B-B14F-4D97-AF65-F5344CB8AC3E}">
        <p14:creationId xmlns:p14="http://schemas.microsoft.com/office/powerpoint/2010/main" val="2388316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presentation covered measures of center, including the Mean and Median. We learned that the Mean is the average value in a data set, and can be sensitive to extreme values, while the Median is the middle value and not affected by extreme values. We also learned that the best measure of center to use depends on the shape of the data set. Additionally, we covered key vocabulary terms related to measures of center.</a:t>
            </a:r>
          </a:p>
        </p:txBody>
      </p:sp>
      <p:sp>
        <p:nvSpPr>
          <p:cNvPr id="4" name="Slide Number Placeholder 3"/>
          <p:cNvSpPr>
            <a:spLocks noGrp="1"/>
          </p:cNvSpPr>
          <p:nvPr>
            <p:ph type="sldNum" sz="quarter" idx="5"/>
          </p:nvPr>
        </p:nvSpPr>
        <p:spPr/>
        <p:txBody>
          <a:bodyPr/>
          <a:lstStyle/>
          <a:p>
            <a:fld id="{8E625417-B48C-4F46-BF7D-4254D6B18B3C}" type="slidenum">
              <a:rPr lang="en-US"/>
              <a:t>13</a:t>
            </a:fld>
            <a:endParaRPr lang="en-US"/>
          </a:p>
        </p:txBody>
      </p:sp>
    </p:spTree>
    <p:extLst>
      <p:ext uri="{BB962C8B-B14F-4D97-AF65-F5344CB8AC3E}">
        <p14:creationId xmlns:p14="http://schemas.microsoft.com/office/powerpoint/2010/main" val="384445601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422565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6011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45334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03831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3423675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2917947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t>1/31/2024</a:t>
            </a:fld>
            <a:endParaRPr lang="en-US"/>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10305960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32637B58-87C1-446D-BDA9-B06F4BCF7782}" type="datetimeFigureOut">
              <a:rPr lang="en-US" smtClean="0"/>
              <a:t>1/31/2024</a:t>
            </a:fld>
            <a:endParaRPr lang="en-US"/>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611859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1/31/2024</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391964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60576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120831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292950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4079286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986774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58203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018496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169095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960010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hyperlink" Target="https://www.geogebra.org/m/ZJztkKaz" TargetMode="External"/><Relationship Id="rId2" Type="http://schemas.openxmlformats.org/officeDocument/2006/relationships/hyperlink" Target="https://www.geogebra.org/m/ubDsmPDh" TargetMode="External"/><Relationship Id="rId1" Type="http://schemas.openxmlformats.org/officeDocument/2006/relationships/slideLayout" Target="../slideLayouts/slideLayout10.xml"/><Relationship Id="rId6" Type="http://schemas.openxmlformats.org/officeDocument/2006/relationships/hyperlink" Target="https://www.geogebra.org/m/hks2hwe5" TargetMode="External"/><Relationship Id="rId5" Type="http://schemas.openxmlformats.org/officeDocument/2006/relationships/hyperlink" Target="https://www.geogebra.org/m/yd7aw2br" TargetMode="External"/><Relationship Id="rId4" Type="http://schemas.openxmlformats.org/officeDocument/2006/relationships/hyperlink" Target="https://www.geogebra.org/m/yjxeudru" TargetMode="Externa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D597DE-0A99-0FA0-16BC-5BA11C6E90F8}"/>
              </a:ext>
            </a:extLst>
          </p:cNvPr>
          <p:cNvSpPr>
            <a:spLocks noGrp="1"/>
          </p:cNvSpPr>
          <p:nvPr>
            <p:ph type="body" sz="quarter" idx="14"/>
          </p:nvPr>
        </p:nvSpPr>
        <p:spPr>
          <a:xfrm>
            <a:off x="541046" y="1337203"/>
            <a:ext cx="7355682" cy="844818"/>
          </a:xfrm>
        </p:spPr>
        <p:txBody>
          <a:bodyPr/>
          <a:lstStyle/>
          <a:p>
            <a:r>
              <a:rPr lang="en-US" sz="6000" b="1" dirty="0"/>
              <a:t>Measures of Center</a:t>
            </a:r>
          </a:p>
        </p:txBody>
      </p:sp>
      <p:sp>
        <p:nvSpPr>
          <p:cNvPr id="5" name="Text Placeholder 4">
            <a:extLst>
              <a:ext uri="{FF2B5EF4-FFF2-40B4-BE49-F238E27FC236}">
                <a16:creationId xmlns:a16="http://schemas.microsoft.com/office/drawing/2014/main" id="{4A03791C-6710-DA65-222A-0D059F2F959C}"/>
              </a:ext>
            </a:extLst>
          </p:cNvPr>
          <p:cNvSpPr>
            <a:spLocks noGrp="1"/>
          </p:cNvSpPr>
          <p:nvPr>
            <p:ph type="body" sz="quarter" idx="13"/>
          </p:nvPr>
        </p:nvSpPr>
        <p:spPr>
          <a:xfrm>
            <a:off x="1431356" y="2317339"/>
            <a:ext cx="4396876" cy="469900"/>
          </a:xfrm>
        </p:spPr>
        <p:txBody>
          <a:bodyPr/>
          <a:lstStyle/>
          <a:p>
            <a:r>
              <a:rPr lang="en-US" sz="2800" dirty="0"/>
              <a:t>Math 6B Unit 8 Lesson 4</a:t>
            </a:r>
          </a:p>
        </p:txBody>
      </p:sp>
    </p:spTree>
    <p:extLst>
      <p:ext uri="{BB962C8B-B14F-4D97-AF65-F5344CB8AC3E}">
        <p14:creationId xmlns:p14="http://schemas.microsoft.com/office/powerpoint/2010/main" val="3603106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B0B3B8-47C5-8FA7-3CFF-2F8B792D73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157546-3FFE-D238-B08A-643139B3031B}"/>
              </a:ext>
            </a:extLst>
          </p:cNvPr>
          <p:cNvSpPr>
            <a:spLocks noGrp="1"/>
          </p:cNvSpPr>
          <p:nvPr>
            <p:ph type="title" idx="4294967295"/>
          </p:nvPr>
        </p:nvSpPr>
        <p:spPr>
          <a:xfrm>
            <a:off x="129612" y="502273"/>
            <a:ext cx="10515600" cy="728663"/>
          </a:xfrm>
          <a:prstGeom prst="rect">
            <a:avLst/>
          </a:prstGeom>
        </p:spPr>
        <p:txBody>
          <a:bodyPr/>
          <a:lstStyle/>
          <a:p>
            <a:r>
              <a:rPr lang="en-US" dirty="0"/>
              <a:t>Practice</a:t>
            </a:r>
          </a:p>
        </p:txBody>
      </p:sp>
      <p:pic>
        <p:nvPicPr>
          <p:cNvPr id="6" name="Content Placeholder 5" descr="A black text on a white background&#10;&#10;Description automatically generated">
            <a:extLst>
              <a:ext uri="{FF2B5EF4-FFF2-40B4-BE49-F238E27FC236}">
                <a16:creationId xmlns:a16="http://schemas.microsoft.com/office/drawing/2014/main" id="{EBF1AE7B-1DE3-1D87-BD59-F43968F6B358}"/>
              </a:ext>
            </a:extLst>
          </p:cNvPr>
          <p:cNvPicPr>
            <a:picLocks noGrp="1" noChangeAspect="1"/>
          </p:cNvPicPr>
          <p:nvPr>
            <p:ph idx="4294967295"/>
          </p:nvPr>
        </p:nvPicPr>
        <p:blipFill>
          <a:blip r:embed="rId2"/>
          <a:stretch>
            <a:fillRect/>
          </a:stretch>
        </p:blipFill>
        <p:spPr>
          <a:xfrm>
            <a:off x="1804587" y="2038795"/>
            <a:ext cx="7038975" cy="1276350"/>
          </a:xfrm>
          <a:prstGeom prst="rect">
            <a:avLst/>
          </a:prstGeom>
        </p:spPr>
      </p:pic>
    </p:spTree>
    <p:extLst>
      <p:ext uri="{BB962C8B-B14F-4D97-AF65-F5344CB8AC3E}">
        <p14:creationId xmlns:p14="http://schemas.microsoft.com/office/powerpoint/2010/main" val="3270887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08F79A5-F528-F2CF-33C5-AFADDB1AEE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982B97-D487-E86B-CB83-7320A02170F3}"/>
              </a:ext>
            </a:extLst>
          </p:cNvPr>
          <p:cNvSpPr>
            <a:spLocks noGrp="1"/>
          </p:cNvSpPr>
          <p:nvPr>
            <p:ph type="title"/>
          </p:nvPr>
        </p:nvSpPr>
        <p:spPr/>
        <p:txBody>
          <a:bodyPr/>
          <a:lstStyle/>
          <a:p>
            <a:r>
              <a:rPr lang="en-US" dirty="0"/>
              <a:t>Answer</a:t>
            </a:r>
          </a:p>
        </p:txBody>
      </p:sp>
      <p:pic>
        <p:nvPicPr>
          <p:cNvPr id="4" name="Picture 3" descr="A black and blue text&#10;&#10;Description automatically generated">
            <a:extLst>
              <a:ext uri="{FF2B5EF4-FFF2-40B4-BE49-F238E27FC236}">
                <a16:creationId xmlns:a16="http://schemas.microsoft.com/office/drawing/2014/main" id="{84DAC0B8-D478-08B3-4A5A-22A452072768}"/>
              </a:ext>
            </a:extLst>
          </p:cNvPr>
          <p:cNvPicPr>
            <a:picLocks noChangeAspect="1"/>
          </p:cNvPicPr>
          <p:nvPr/>
        </p:nvPicPr>
        <p:blipFill>
          <a:blip r:embed="rId2"/>
          <a:stretch>
            <a:fillRect/>
          </a:stretch>
        </p:blipFill>
        <p:spPr>
          <a:xfrm>
            <a:off x="1400122" y="3190875"/>
            <a:ext cx="8417531" cy="677740"/>
          </a:xfrm>
          <a:prstGeom prst="rect">
            <a:avLst/>
          </a:prstGeom>
        </p:spPr>
      </p:pic>
    </p:spTree>
    <p:extLst>
      <p:ext uri="{BB962C8B-B14F-4D97-AF65-F5344CB8AC3E}">
        <p14:creationId xmlns:p14="http://schemas.microsoft.com/office/powerpoint/2010/main" val="2961293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A9F84-1745-69DB-3DD9-707415070843}"/>
              </a:ext>
            </a:extLst>
          </p:cNvPr>
          <p:cNvSpPr>
            <a:spLocks noGrp="1"/>
          </p:cNvSpPr>
          <p:nvPr>
            <p:ph type="title"/>
          </p:nvPr>
        </p:nvSpPr>
        <p:spPr/>
        <p:txBody>
          <a:bodyPr/>
          <a:lstStyle/>
          <a:p>
            <a:r>
              <a:rPr lang="en-US" dirty="0"/>
              <a:t>GeoGebra Practice</a:t>
            </a:r>
          </a:p>
        </p:txBody>
      </p:sp>
      <p:sp>
        <p:nvSpPr>
          <p:cNvPr id="3" name="Content Placeholder 2">
            <a:extLst>
              <a:ext uri="{FF2B5EF4-FFF2-40B4-BE49-F238E27FC236}">
                <a16:creationId xmlns:a16="http://schemas.microsoft.com/office/drawing/2014/main" id="{C18B6C6E-2D73-41ED-4780-CCDC1D21DE53}"/>
              </a:ext>
            </a:extLst>
          </p:cNvPr>
          <p:cNvSpPr>
            <a:spLocks noGrp="1"/>
          </p:cNvSpPr>
          <p:nvPr>
            <p:ph idx="1"/>
          </p:nvPr>
        </p:nvSpPr>
        <p:spPr/>
        <p:txBody>
          <a:bodyPr vert="horz" lIns="91440" tIns="45720" rIns="91440" bIns="45720" rtlCol="0" anchor="t">
            <a:normAutofit/>
          </a:bodyPr>
          <a:lstStyle/>
          <a:p>
            <a:r>
              <a:rPr lang="en-US" dirty="0"/>
              <a:t>Visualizing the Measures of Center: </a:t>
            </a:r>
            <a:r>
              <a:rPr lang="en-US" dirty="0">
                <a:ea typeface="+mn-lt"/>
                <a:cs typeface="+mn-lt"/>
                <a:hlinkClick r:id="rId2"/>
              </a:rPr>
              <a:t>https://www.geogebra.org/m/ubDsmPDh</a:t>
            </a:r>
            <a:endParaRPr lang="en-US"/>
          </a:p>
          <a:p>
            <a:r>
              <a:rPr lang="en-US"/>
              <a:t>Mean, Mode, Median, and Range: </a:t>
            </a:r>
            <a:r>
              <a:rPr lang="en-US" dirty="0">
                <a:ea typeface="+mn-lt"/>
                <a:cs typeface="+mn-lt"/>
                <a:hlinkClick r:id="rId3"/>
              </a:rPr>
              <a:t>https://www.geogebra.org/m/ZJztkKaz</a:t>
            </a:r>
            <a:endParaRPr lang="en-US" dirty="0">
              <a:ea typeface="+mn-lt"/>
              <a:cs typeface="+mn-lt"/>
            </a:endParaRPr>
          </a:p>
          <a:p>
            <a:r>
              <a:rPr lang="en-US" dirty="0"/>
              <a:t>Visualize Measures of Center and Spread: </a:t>
            </a:r>
            <a:r>
              <a:rPr lang="en-US" dirty="0">
                <a:ea typeface="+mn-lt"/>
                <a:cs typeface="+mn-lt"/>
                <a:hlinkClick r:id="rId4"/>
              </a:rPr>
              <a:t>https://www.geogebra.org/m/yjxeudru</a:t>
            </a:r>
            <a:r>
              <a:rPr lang="en-US" dirty="0">
                <a:ea typeface="+mn-lt"/>
                <a:cs typeface="+mn-lt"/>
              </a:rPr>
              <a:t> </a:t>
            </a:r>
          </a:p>
          <a:p>
            <a:r>
              <a:rPr lang="en-US" dirty="0"/>
              <a:t>Interpreting Measures of Center &amp; Variability: </a:t>
            </a:r>
            <a:r>
              <a:rPr lang="en-US" dirty="0">
                <a:ea typeface="+mn-lt"/>
                <a:cs typeface="+mn-lt"/>
                <a:hlinkClick r:id="rId5"/>
              </a:rPr>
              <a:t>https://www.geogebra.org/m/yd7aw2br</a:t>
            </a:r>
            <a:r>
              <a:rPr lang="en-US" dirty="0">
                <a:ea typeface="+mn-lt"/>
                <a:cs typeface="+mn-lt"/>
              </a:rPr>
              <a:t> </a:t>
            </a:r>
            <a:endParaRPr lang="en-US" dirty="0"/>
          </a:p>
          <a:p>
            <a:r>
              <a:rPr lang="en-US" dirty="0"/>
              <a:t>Measures of center: </a:t>
            </a:r>
            <a:r>
              <a:rPr lang="en-US" dirty="0">
                <a:ea typeface="+mn-lt"/>
                <a:cs typeface="+mn-lt"/>
                <a:hlinkClick r:id="rId6"/>
              </a:rPr>
              <a:t>https://www.geogebra.org/m/hks2hwe5</a:t>
            </a:r>
            <a:r>
              <a:rPr lang="en-US" dirty="0">
                <a:ea typeface="+mn-lt"/>
                <a:cs typeface="+mn-lt"/>
              </a:rPr>
              <a:t> </a:t>
            </a:r>
            <a:endParaRPr lang="en-US" dirty="0"/>
          </a:p>
        </p:txBody>
      </p:sp>
    </p:spTree>
    <p:extLst>
      <p:ext uri="{BB962C8B-B14F-4D97-AF65-F5344CB8AC3E}">
        <p14:creationId xmlns:p14="http://schemas.microsoft.com/office/powerpoint/2010/main" val="3090257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9">
            <a:extLst>
              <a:ext uri="{FF2B5EF4-FFF2-40B4-BE49-F238E27FC236}">
                <a16:creationId xmlns:a16="http://schemas.microsoft.com/office/drawing/2014/main" id="{6D1A2CED-DA9B-4CCF-8215-CFC65FE71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11">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F5AC51C-6380-BB3B-4C18-B25FCCDF0135}"/>
              </a:ext>
            </a:extLst>
          </p:cNvPr>
          <p:cNvSpPr>
            <a:spLocks noGrp="1"/>
          </p:cNvSpPr>
          <p:nvPr>
            <p:ph type="title" idx="4294967295"/>
          </p:nvPr>
        </p:nvSpPr>
        <p:spPr>
          <a:xfrm>
            <a:off x="1115568" y="509521"/>
            <a:ext cx="10232136" cy="1014984"/>
          </a:xfrm>
        </p:spPr>
        <p:txBody>
          <a:bodyPr vert="horz" lIns="91440" tIns="45720" rIns="91440" bIns="45720" rtlCol="0" anchor="ctr">
            <a:normAutofit/>
          </a:bodyPr>
          <a:lstStyle/>
          <a:p>
            <a:r>
              <a:rPr lang="en-US" sz="4000" kern="1200" dirty="0">
                <a:solidFill>
                  <a:schemeClr val="tx1"/>
                </a:solidFill>
                <a:latin typeface="+mj-lt"/>
                <a:ea typeface="+mj-ea"/>
                <a:cs typeface="+mj-cs"/>
              </a:rPr>
              <a:t>Summary</a:t>
            </a:r>
          </a:p>
        </p:txBody>
      </p:sp>
      <p:sp>
        <p:nvSpPr>
          <p:cNvPr id="30" name="Rectangle 13">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31" name="Content Placeholder 3">
            <a:extLst>
              <a:ext uri="{FF2B5EF4-FFF2-40B4-BE49-F238E27FC236}">
                <a16:creationId xmlns:a16="http://schemas.microsoft.com/office/drawing/2014/main" id="{93451DDE-906D-71B2-F5EF-902C3A88A3B8}"/>
              </a:ext>
            </a:extLst>
          </p:cNvPr>
          <p:cNvGraphicFramePr/>
          <p:nvPr>
            <p:extLst>
              <p:ext uri="{D42A27DB-BD31-4B8C-83A1-F6EECF244321}">
                <p14:modId xmlns:p14="http://schemas.microsoft.com/office/powerpoint/2010/main" val="118516419"/>
              </p:ext>
            </p:extLst>
          </p:nvPr>
        </p:nvGraphicFramePr>
        <p:xfrm>
          <a:off x="1115568" y="1673352"/>
          <a:ext cx="10232136" cy="4334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4497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F6701-E2D0-0562-2DB6-C52B2570CFDF}"/>
              </a:ext>
            </a:extLst>
          </p:cNvPr>
          <p:cNvSpPr>
            <a:spLocks noGrp="1"/>
          </p:cNvSpPr>
          <p:nvPr>
            <p:ph type="title"/>
          </p:nvPr>
        </p:nvSpPr>
        <p:spPr/>
        <p:txBody>
          <a:bodyPr/>
          <a:lstStyle/>
          <a:p>
            <a:r>
              <a:rPr lang="en-US" dirty="0"/>
              <a:t>Key Words</a:t>
            </a:r>
          </a:p>
        </p:txBody>
      </p:sp>
      <p:sp>
        <p:nvSpPr>
          <p:cNvPr id="3" name="Content Placeholder 2">
            <a:extLst>
              <a:ext uri="{FF2B5EF4-FFF2-40B4-BE49-F238E27FC236}">
                <a16:creationId xmlns:a16="http://schemas.microsoft.com/office/drawing/2014/main" id="{B639D971-4683-BA0F-CDEB-4B747B425F31}"/>
              </a:ext>
            </a:extLst>
          </p:cNvPr>
          <p:cNvSpPr>
            <a:spLocks noGrp="1"/>
          </p:cNvSpPr>
          <p:nvPr>
            <p:ph idx="1"/>
          </p:nvPr>
        </p:nvSpPr>
        <p:spPr/>
        <p:txBody>
          <a:bodyPr vert="horz" lIns="91440" tIns="45720" rIns="91440" bIns="45720" rtlCol="0" anchor="t">
            <a:normAutofit lnSpcReduction="10000"/>
          </a:bodyPr>
          <a:lstStyle/>
          <a:p>
            <a:r>
              <a:rPr lang="en-US" dirty="0">
                <a:ea typeface="+mn-lt"/>
                <a:cs typeface="+mn-lt"/>
              </a:rPr>
              <a:t>data set – a collection of related information </a:t>
            </a:r>
          </a:p>
          <a:p>
            <a:r>
              <a:rPr lang="en-US" dirty="0">
                <a:ea typeface="+mn-lt"/>
                <a:cs typeface="+mn-lt"/>
              </a:rPr>
              <a:t>mean – the sum of the data divided by the number of data values </a:t>
            </a:r>
            <a:endParaRPr lang="en-US">
              <a:ea typeface="+mn-lt"/>
              <a:cs typeface="+mn-lt"/>
            </a:endParaRPr>
          </a:p>
          <a:p>
            <a:r>
              <a:rPr lang="en-US" dirty="0">
                <a:ea typeface="+mn-lt"/>
                <a:cs typeface="+mn-lt"/>
              </a:rPr>
              <a:t>measure of center – a measure that describes the typical value of a data set </a:t>
            </a:r>
            <a:endParaRPr lang="en-US">
              <a:ea typeface="+mn-lt"/>
              <a:cs typeface="+mn-lt"/>
            </a:endParaRPr>
          </a:p>
          <a:p>
            <a:r>
              <a:rPr lang="en-US" dirty="0">
                <a:ea typeface="+mn-lt"/>
                <a:cs typeface="+mn-lt"/>
              </a:rPr>
              <a:t>median – the middle value of a set of data when ordered from least to greatest </a:t>
            </a:r>
          </a:p>
          <a:p>
            <a:r>
              <a:rPr lang="en-US" dirty="0">
                <a:ea typeface="+mn-lt"/>
                <a:cs typeface="+mn-lt"/>
              </a:rPr>
              <a:t>skewed – when the values of the mean and the median are not equal or close to one another </a:t>
            </a:r>
          </a:p>
          <a:p>
            <a:r>
              <a:rPr lang="en-US" dirty="0">
                <a:ea typeface="+mn-lt"/>
                <a:cs typeface="+mn-lt"/>
              </a:rPr>
              <a:t>symmetrical – when the values of the mean and the median are very close or equal to one another </a:t>
            </a:r>
            <a:endParaRPr lang="en-US"/>
          </a:p>
        </p:txBody>
      </p:sp>
    </p:spTree>
    <p:extLst>
      <p:ext uri="{BB962C8B-B14F-4D97-AF65-F5344CB8AC3E}">
        <p14:creationId xmlns:p14="http://schemas.microsoft.com/office/powerpoint/2010/main" val="2251817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B942C7-BA94-4145-0438-8FF05CE320C1}"/>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t>What is the Mean?</a:t>
            </a: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FDCC5BF2-C4AF-0F1F-2B93-6F2EE5C223CD}"/>
              </a:ext>
            </a:extLst>
          </p:cNvPr>
          <p:cNvSpPr>
            <a:spLocks noGrp="1"/>
          </p:cNvSpPr>
          <p:nvPr>
            <p:ph sz="half" idx="4294967295"/>
          </p:nvPr>
        </p:nvSpPr>
        <p:spPr>
          <a:xfrm>
            <a:off x="572493" y="2071316"/>
            <a:ext cx="6713552" cy="4119172"/>
          </a:xfrm>
        </p:spPr>
        <p:txBody>
          <a:bodyPr vert="horz" lIns="91440" tIns="45720" rIns="91440" bIns="45720" rtlCol="0" anchor="t">
            <a:normAutofit/>
          </a:bodyPr>
          <a:lstStyle/>
          <a:p>
            <a:r>
              <a:rPr lang="en-US" sz="2200"/>
              <a:t>The mean is the average value in a data set.</a:t>
            </a:r>
          </a:p>
          <a:p>
            <a:r>
              <a:rPr lang="en-US" sz="2200"/>
              <a:t>To find the mean, add up all the values in the data set and divide by the number of values.</a:t>
            </a:r>
          </a:p>
          <a:p>
            <a:r>
              <a:rPr lang="en-US" sz="2200"/>
              <a:t>The mean is sensitive to extreme values in the data set.</a:t>
            </a:r>
          </a:p>
          <a:p>
            <a:endParaRPr lang="en-US" sz="2200"/>
          </a:p>
        </p:txBody>
      </p:sp>
      <p:pic>
        <p:nvPicPr>
          <p:cNvPr id="7" name="Content Placeholder 6">
            <a:extLst>
              <a:ext uri="{FF2B5EF4-FFF2-40B4-BE49-F238E27FC236}">
                <a16:creationId xmlns:a16="http://schemas.microsoft.com/office/drawing/2014/main" id="{38B7663C-40EE-2548-15E9-BB7FE1A67328}"/>
              </a:ext>
            </a:extLst>
          </p:cNvPr>
          <p:cNvPicPr>
            <a:picLocks noGrp="1" noChangeAspect="1"/>
          </p:cNvPicPr>
          <p:nvPr>
            <p:ph idx="1"/>
          </p:nvPr>
        </p:nvPicPr>
        <p:blipFill rotWithShape="1">
          <a:blip r:embed="rId3"/>
          <a:srcRect l="3795" r="-3" b="-3"/>
          <a:stretch/>
        </p:blipFill>
        <p:spPr>
          <a:xfrm>
            <a:off x="7655668" y="2093976"/>
            <a:ext cx="3961054" cy="4096512"/>
          </a:xfrm>
          <a:prstGeom prst="rect">
            <a:avLst/>
          </a:prstGeom>
        </p:spPr>
      </p:pic>
    </p:spTree>
    <p:extLst>
      <p:ext uri="{BB962C8B-B14F-4D97-AF65-F5344CB8AC3E}">
        <p14:creationId xmlns:p14="http://schemas.microsoft.com/office/powerpoint/2010/main" val="599691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8D94B-D744-5637-11C5-7465597B2940}"/>
              </a:ext>
            </a:extLst>
          </p:cNvPr>
          <p:cNvSpPr>
            <a:spLocks noGrp="1"/>
          </p:cNvSpPr>
          <p:nvPr>
            <p:ph type="title"/>
          </p:nvPr>
        </p:nvSpPr>
        <p:spPr/>
        <p:txBody>
          <a:bodyPr vert="horz" lIns="91440" tIns="45720" rIns="91440" bIns="45720" rtlCol="0" anchor="ctr">
            <a:normAutofit fontScale="90000"/>
          </a:bodyPr>
          <a:lstStyle/>
          <a:p>
            <a:pPr>
              <a:lnSpc>
                <a:spcPct val="100000"/>
              </a:lnSpc>
            </a:pPr>
            <a:r>
              <a:rPr lang="en-US" dirty="0"/>
              <a:t>What is the Median?</a:t>
            </a:r>
          </a:p>
        </p:txBody>
      </p:sp>
      <p:sp>
        <p:nvSpPr>
          <p:cNvPr id="4" name="Content Placeholder 3">
            <a:extLst>
              <a:ext uri="{FF2B5EF4-FFF2-40B4-BE49-F238E27FC236}">
                <a16:creationId xmlns:a16="http://schemas.microsoft.com/office/drawing/2014/main" id="{6AE26FF8-7543-CA3F-C681-B5700A3CFF84}"/>
              </a:ext>
            </a:extLst>
          </p:cNvPr>
          <p:cNvSpPr>
            <a:spLocks noGrp="1"/>
          </p:cNvSpPr>
          <p:nvPr>
            <p:ph sz="half" idx="4294967295"/>
          </p:nvPr>
        </p:nvSpPr>
        <p:spPr>
          <a:xfrm>
            <a:off x="476717" y="2612484"/>
            <a:ext cx="5589588" cy="3579812"/>
          </a:xfrm>
        </p:spPr>
        <p:txBody>
          <a:bodyPr vert="horz" lIns="91440" tIns="45720" rIns="91440" bIns="45720" rtlCol="0">
            <a:normAutofit/>
          </a:bodyPr>
          <a:lstStyle/>
          <a:p>
            <a:r>
              <a:rPr lang="en-US" dirty="0"/>
              <a:t>The median is the middle value in a data set.</a:t>
            </a:r>
          </a:p>
          <a:p>
            <a:r>
              <a:rPr lang="en-US" dirty="0"/>
              <a:t>To find the median, arrange the values in order from least to greatest and find the middle value.</a:t>
            </a:r>
          </a:p>
          <a:p>
            <a:r>
              <a:rPr lang="en-US" dirty="0"/>
              <a:t>The median is not affected by extreme values in the data set.</a:t>
            </a:r>
          </a:p>
        </p:txBody>
      </p:sp>
      <p:pic>
        <p:nvPicPr>
          <p:cNvPr id="7" name="Content Placeholder 6">
            <a:extLst>
              <a:ext uri="{FF2B5EF4-FFF2-40B4-BE49-F238E27FC236}">
                <a16:creationId xmlns:a16="http://schemas.microsoft.com/office/drawing/2014/main" id="{E54B3780-52F7-6C14-CAF3-653EDF07E119}"/>
              </a:ext>
            </a:extLst>
          </p:cNvPr>
          <p:cNvPicPr>
            <a:picLocks noGrp="1" noChangeAspect="1"/>
          </p:cNvPicPr>
          <p:nvPr>
            <p:ph idx="1"/>
          </p:nvPr>
        </p:nvPicPr>
        <p:blipFill rotWithShape="1">
          <a:blip r:embed="rId3"/>
          <a:srcRect t="15018" r="49846" b="17976"/>
          <a:stretch/>
        </p:blipFill>
        <p:spPr>
          <a:xfrm>
            <a:off x="7144860" y="1468877"/>
            <a:ext cx="4400162" cy="3929974"/>
          </a:xfrm>
          <a:prstGeom prst="rect">
            <a:avLst/>
          </a:prstGeom>
        </p:spPr>
      </p:pic>
    </p:spTree>
    <p:extLst>
      <p:ext uri="{BB962C8B-B14F-4D97-AF65-F5344CB8AC3E}">
        <p14:creationId xmlns:p14="http://schemas.microsoft.com/office/powerpoint/2010/main" val="1600281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ED617-480A-0001-EE65-57FAA1646FFB}"/>
              </a:ext>
            </a:extLst>
          </p:cNvPr>
          <p:cNvSpPr>
            <a:spLocks noGrp="1"/>
          </p:cNvSpPr>
          <p:nvPr>
            <p:ph type="title"/>
          </p:nvPr>
        </p:nvSpPr>
        <p:spPr/>
        <p:txBody>
          <a:bodyPr vert="horz" lIns="91440" tIns="45720" rIns="91440" bIns="45720" rtlCol="0" anchor="ctr">
            <a:normAutofit fontScale="90000"/>
          </a:bodyPr>
          <a:lstStyle/>
          <a:p>
            <a:pPr>
              <a:lnSpc>
                <a:spcPct val="100000"/>
              </a:lnSpc>
            </a:pPr>
            <a:r>
              <a:rPr lang="en-US"/>
              <a:t>Which Measure of Center to Use?</a:t>
            </a:r>
          </a:p>
        </p:txBody>
      </p:sp>
      <p:pic>
        <p:nvPicPr>
          <p:cNvPr id="5" name="Content Placeholder 4" descr="Pencils in histogram form">
            <a:extLst>
              <a:ext uri="{FF2B5EF4-FFF2-40B4-BE49-F238E27FC236}">
                <a16:creationId xmlns:a16="http://schemas.microsoft.com/office/drawing/2014/main" id="{467F193A-DB07-2E17-5132-A980D690345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p:blipFill>
        <p:spPr>
          <a:xfrm>
            <a:off x="7723489" y="2143125"/>
            <a:ext cx="3753140" cy="4013200"/>
          </a:xfrm>
          <a:prstGeom prst="rect">
            <a:avLst/>
          </a:prstGeom>
        </p:spPr>
      </p:pic>
      <p:sp>
        <p:nvSpPr>
          <p:cNvPr id="4" name="Content Placeholder 3">
            <a:extLst>
              <a:ext uri="{FF2B5EF4-FFF2-40B4-BE49-F238E27FC236}">
                <a16:creationId xmlns:a16="http://schemas.microsoft.com/office/drawing/2014/main" id="{3DE5D33E-2F45-0D2E-6458-9965D4718363}"/>
              </a:ext>
            </a:extLst>
          </p:cNvPr>
          <p:cNvSpPr>
            <a:spLocks noGrp="1"/>
          </p:cNvSpPr>
          <p:nvPr>
            <p:ph sz="half" idx="4294967295"/>
          </p:nvPr>
        </p:nvSpPr>
        <p:spPr>
          <a:xfrm>
            <a:off x="823965" y="2143125"/>
            <a:ext cx="6096000" cy="4033838"/>
          </a:xfrm>
        </p:spPr>
        <p:txBody>
          <a:bodyPr vert="horz" lIns="91440" tIns="45720" rIns="91440" bIns="45720" rtlCol="0">
            <a:normAutofit/>
          </a:bodyPr>
          <a:lstStyle/>
          <a:p>
            <a:r>
              <a:rPr lang="en-US" dirty="0"/>
              <a:t>To determine which measure of center to use, you should look at the shape of the data set.</a:t>
            </a:r>
          </a:p>
          <a:p>
            <a:r>
              <a:rPr lang="en-US" dirty="0"/>
              <a:t>The mean is best used when the data set is symmetrical and has no extreme values.</a:t>
            </a:r>
          </a:p>
          <a:p>
            <a:r>
              <a:rPr lang="en-US" dirty="0"/>
              <a:t>The median is best used when the data set is skewed or has extreme values.</a:t>
            </a:r>
          </a:p>
        </p:txBody>
      </p:sp>
    </p:spTree>
    <p:extLst>
      <p:ext uri="{BB962C8B-B14F-4D97-AF65-F5344CB8AC3E}">
        <p14:creationId xmlns:p14="http://schemas.microsoft.com/office/powerpoint/2010/main" val="57050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82259-4678-919C-2671-3DCC2DED47EF}"/>
              </a:ext>
            </a:extLst>
          </p:cNvPr>
          <p:cNvSpPr>
            <a:spLocks noGrp="1"/>
          </p:cNvSpPr>
          <p:nvPr>
            <p:ph type="title"/>
          </p:nvPr>
        </p:nvSpPr>
        <p:spPr/>
        <p:txBody>
          <a:bodyPr/>
          <a:lstStyle/>
          <a:p>
            <a:r>
              <a:rPr lang="en-US" dirty="0"/>
              <a:t>Example</a:t>
            </a:r>
          </a:p>
        </p:txBody>
      </p:sp>
      <p:pic>
        <p:nvPicPr>
          <p:cNvPr id="5" name="Content Placeholder 4" descr="A math equations on a white background&#10;&#10;Description automatically generated">
            <a:extLst>
              <a:ext uri="{FF2B5EF4-FFF2-40B4-BE49-F238E27FC236}">
                <a16:creationId xmlns:a16="http://schemas.microsoft.com/office/drawing/2014/main" id="{1BC60949-CCFF-321D-FCF5-1381C2D78636}"/>
              </a:ext>
            </a:extLst>
          </p:cNvPr>
          <p:cNvPicPr>
            <a:picLocks noGrp="1" noChangeAspect="1"/>
          </p:cNvPicPr>
          <p:nvPr>
            <p:ph idx="1"/>
          </p:nvPr>
        </p:nvPicPr>
        <p:blipFill rotWithShape="1">
          <a:blip r:embed="rId2"/>
          <a:srcRect t="19118"/>
          <a:stretch/>
        </p:blipFill>
        <p:spPr>
          <a:xfrm>
            <a:off x="2080008" y="2471893"/>
            <a:ext cx="8293240" cy="3457599"/>
          </a:xfrm>
        </p:spPr>
      </p:pic>
    </p:spTree>
    <p:extLst>
      <p:ext uri="{BB962C8B-B14F-4D97-AF65-F5344CB8AC3E}">
        <p14:creationId xmlns:p14="http://schemas.microsoft.com/office/powerpoint/2010/main" val="437202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A7791-8352-21ED-CC32-D1CD60EAF255}"/>
              </a:ext>
            </a:extLst>
          </p:cNvPr>
          <p:cNvSpPr>
            <a:spLocks noGrp="1"/>
          </p:cNvSpPr>
          <p:nvPr>
            <p:ph type="title"/>
          </p:nvPr>
        </p:nvSpPr>
        <p:spPr/>
        <p:txBody>
          <a:bodyPr/>
          <a:lstStyle/>
          <a:p>
            <a:r>
              <a:rPr lang="en-US" dirty="0"/>
              <a:t>Example</a:t>
            </a:r>
          </a:p>
        </p:txBody>
      </p:sp>
      <p:pic>
        <p:nvPicPr>
          <p:cNvPr id="4" name="Content Placeholder 3" descr="A white background with black text&#10;&#10;Description automatically generated">
            <a:extLst>
              <a:ext uri="{FF2B5EF4-FFF2-40B4-BE49-F238E27FC236}">
                <a16:creationId xmlns:a16="http://schemas.microsoft.com/office/drawing/2014/main" id="{8784EF3B-1B54-D384-20DE-A50A5639F525}"/>
              </a:ext>
            </a:extLst>
          </p:cNvPr>
          <p:cNvPicPr>
            <a:picLocks noGrp="1" noChangeAspect="1"/>
          </p:cNvPicPr>
          <p:nvPr>
            <p:ph idx="1"/>
          </p:nvPr>
        </p:nvPicPr>
        <p:blipFill>
          <a:blip r:embed="rId2"/>
          <a:stretch>
            <a:fillRect/>
          </a:stretch>
        </p:blipFill>
        <p:spPr>
          <a:xfrm>
            <a:off x="765986" y="2542233"/>
            <a:ext cx="10885566" cy="2290047"/>
          </a:xfrm>
        </p:spPr>
      </p:pic>
    </p:spTree>
    <p:extLst>
      <p:ext uri="{BB962C8B-B14F-4D97-AF65-F5344CB8AC3E}">
        <p14:creationId xmlns:p14="http://schemas.microsoft.com/office/powerpoint/2010/main" val="2831327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67DA4-453E-DC82-2E34-FDA692BC71A9}"/>
              </a:ext>
            </a:extLst>
          </p:cNvPr>
          <p:cNvSpPr>
            <a:spLocks noGrp="1"/>
          </p:cNvSpPr>
          <p:nvPr>
            <p:ph type="title" idx="4294967295"/>
          </p:nvPr>
        </p:nvSpPr>
        <p:spPr>
          <a:xfrm>
            <a:off x="155249" y="442453"/>
            <a:ext cx="10515600" cy="728663"/>
          </a:xfrm>
          <a:prstGeom prst="rect">
            <a:avLst/>
          </a:prstGeom>
        </p:spPr>
        <p:txBody>
          <a:bodyPr/>
          <a:lstStyle/>
          <a:p>
            <a:r>
              <a:rPr lang="en-US" dirty="0"/>
              <a:t>Practice</a:t>
            </a:r>
          </a:p>
        </p:txBody>
      </p:sp>
      <p:pic>
        <p:nvPicPr>
          <p:cNvPr id="5" name="Content Placeholder 4" descr="A black text on a white background&#10;&#10;Description automatically generated">
            <a:extLst>
              <a:ext uri="{FF2B5EF4-FFF2-40B4-BE49-F238E27FC236}">
                <a16:creationId xmlns:a16="http://schemas.microsoft.com/office/drawing/2014/main" id="{3CB68B51-61D5-1803-F9F2-38E2AE5035FF}"/>
              </a:ext>
            </a:extLst>
          </p:cNvPr>
          <p:cNvPicPr>
            <a:picLocks noGrp="1" noChangeAspect="1"/>
          </p:cNvPicPr>
          <p:nvPr>
            <p:ph idx="4294967295"/>
          </p:nvPr>
        </p:nvPicPr>
        <p:blipFill>
          <a:blip r:embed="rId2"/>
          <a:stretch>
            <a:fillRect/>
          </a:stretch>
        </p:blipFill>
        <p:spPr>
          <a:xfrm>
            <a:off x="1854593" y="2379203"/>
            <a:ext cx="7116912" cy="971550"/>
          </a:xfrm>
          <a:prstGeom prst="rect">
            <a:avLst/>
          </a:prstGeom>
        </p:spPr>
      </p:pic>
    </p:spTree>
    <p:extLst>
      <p:ext uri="{BB962C8B-B14F-4D97-AF65-F5344CB8AC3E}">
        <p14:creationId xmlns:p14="http://schemas.microsoft.com/office/powerpoint/2010/main" val="657975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FA2755B-BFC1-1EB5-FF12-81CF5E632F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90F39B-9500-2A85-54C9-1C14147258EE}"/>
              </a:ext>
            </a:extLst>
          </p:cNvPr>
          <p:cNvSpPr>
            <a:spLocks noGrp="1"/>
          </p:cNvSpPr>
          <p:nvPr>
            <p:ph type="title"/>
          </p:nvPr>
        </p:nvSpPr>
        <p:spPr>
          <a:prstGeom prst="rect">
            <a:avLst/>
          </a:prstGeom>
        </p:spPr>
        <p:txBody>
          <a:bodyPr/>
          <a:lstStyle/>
          <a:p>
            <a:r>
              <a:rPr lang="en-US" dirty="0"/>
              <a:t>Answer</a:t>
            </a:r>
          </a:p>
        </p:txBody>
      </p:sp>
      <p:pic>
        <p:nvPicPr>
          <p:cNvPr id="3" name="Picture 2" descr="A black and white text&#10;&#10;Description automatically generated">
            <a:extLst>
              <a:ext uri="{FF2B5EF4-FFF2-40B4-BE49-F238E27FC236}">
                <a16:creationId xmlns:a16="http://schemas.microsoft.com/office/drawing/2014/main" id="{30BDF038-D25B-67F7-2273-8E451057CE69}"/>
              </a:ext>
            </a:extLst>
          </p:cNvPr>
          <p:cNvPicPr>
            <a:picLocks noChangeAspect="1"/>
          </p:cNvPicPr>
          <p:nvPr/>
        </p:nvPicPr>
        <p:blipFill>
          <a:blip r:embed="rId2"/>
          <a:stretch>
            <a:fillRect/>
          </a:stretch>
        </p:blipFill>
        <p:spPr>
          <a:xfrm>
            <a:off x="1086791" y="3114675"/>
            <a:ext cx="6490487" cy="1314025"/>
          </a:xfrm>
          <a:prstGeom prst="rect">
            <a:avLst/>
          </a:prstGeom>
        </p:spPr>
      </p:pic>
    </p:spTree>
    <p:extLst>
      <p:ext uri="{BB962C8B-B14F-4D97-AF65-F5344CB8AC3E}">
        <p14:creationId xmlns:p14="http://schemas.microsoft.com/office/powerpoint/2010/main" val="343166439"/>
      </p:ext>
    </p:extLst>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8" ma:contentTypeDescription="Create a new document." ma:contentTypeScope="" ma:versionID="ba25de75f5e2d66382cf6327b7200477">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3e20a721a71c1ac7897d10d9a9355766"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2E6BDA-32C6-4CB6-BB1A-4FE00BA7405F}">
  <ds:schemaRefs>
    <ds:schemaRef ds:uri="1d252d0b-cd19-4c95-9ea0-58e2e745ab15"/>
    <ds:schemaRef ds:uri="http://purl.org/dc/terms/"/>
    <ds:schemaRef ds:uri="http://purl.org/dc/elements/1.1/"/>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http://schemas.openxmlformats.org/package/2006/metadata/core-properties"/>
    <ds:schemaRef ds:uri="bcd61488-c322-43d0-89b6-881a41f9ed06"/>
    <ds:schemaRef ds:uri="http://purl.org/dc/dcmitype/"/>
  </ds:schemaRefs>
</ds:datastoreItem>
</file>

<file path=customXml/itemProps2.xml><?xml version="1.0" encoding="utf-8"?>
<ds:datastoreItem xmlns:ds="http://schemas.openxmlformats.org/officeDocument/2006/customXml" ds:itemID="{8CB9E3CE-9ABE-428C-AB91-F66B6388D655}">
  <ds:schemaRefs>
    <ds:schemaRef ds:uri="http://schemas.microsoft.com/sharepoint/v3/contenttype/forms"/>
  </ds:schemaRefs>
</ds:datastoreItem>
</file>

<file path=customXml/itemProps3.xml><?xml version="1.0" encoding="utf-8"?>
<ds:datastoreItem xmlns:ds="http://schemas.openxmlformats.org/officeDocument/2006/customXml" ds:itemID="{152EDD9E-5BBA-4858-8678-0356A7DD31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Connections Academy Brand PPT_2024</Template>
  <TotalTime>31</TotalTime>
  <Words>850</Words>
  <Application>Microsoft Office PowerPoint</Application>
  <PresentationFormat>Widescreen</PresentationFormat>
  <Paragraphs>47</Paragraphs>
  <Slides>14</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Open Sans Light</vt:lpstr>
      <vt:lpstr>Open Sans Semibold</vt:lpstr>
      <vt:lpstr>Office Theme</vt:lpstr>
      <vt:lpstr>PowerPoint Presentation</vt:lpstr>
      <vt:lpstr>Key Words</vt:lpstr>
      <vt:lpstr>What is the Mean?</vt:lpstr>
      <vt:lpstr>What is the Median?</vt:lpstr>
      <vt:lpstr>Which Measure of Center to Use?</vt:lpstr>
      <vt:lpstr>Example</vt:lpstr>
      <vt:lpstr>Example</vt:lpstr>
      <vt:lpstr>Practice</vt:lpstr>
      <vt:lpstr>Answer</vt:lpstr>
      <vt:lpstr>Practice</vt:lpstr>
      <vt:lpstr>Answer</vt:lpstr>
      <vt:lpstr>GeoGebra Practice</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Rachel Murray</cp:lastModifiedBy>
  <cp:revision>48</cp:revision>
  <dcterms:created xsi:type="dcterms:W3CDTF">2024-01-22T14:28:52Z</dcterms:created>
  <dcterms:modified xsi:type="dcterms:W3CDTF">2024-01-31T17:21:57Z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