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4"/>
  </p:sldMasterIdLst>
  <p:notesMasterIdLst>
    <p:notesMasterId r:id="rId22"/>
  </p:notesMasterIdLst>
  <p:sldIdLst>
    <p:sldId id="256" r:id="rId5"/>
    <p:sldId id="262" r:id="rId6"/>
    <p:sldId id="257" r:id="rId7"/>
    <p:sldId id="258" r:id="rId8"/>
    <p:sldId id="259" r:id="rId9"/>
    <p:sldId id="260" r:id="rId10"/>
    <p:sldId id="266" r:id="rId11"/>
    <p:sldId id="263" r:id="rId12"/>
    <p:sldId id="264" r:id="rId13"/>
    <p:sldId id="265" r:id="rId14"/>
    <p:sldId id="267" r:id="rId15"/>
    <p:sldId id="268" r:id="rId16"/>
    <p:sldId id="270" r:id="rId17"/>
    <p:sldId id="269" r:id="rId18"/>
    <p:sldId id="271" r:id="rId19"/>
    <p:sldId id="261" r:id="rId20"/>
    <p:sldId id="30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1D549F-C097-41E3-947F-A50C908252C4}" v="89" dt="2024-01-22T19:21:38.548"/>
    <p1510:client id="{B48F34BE-B9B3-F463-FABA-10D21B1101AB}" v="103" dt="2024-01-22T19:16:56.2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144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F0639C-0DF0-4DDB-BA8E-9E20507E6D2C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5A6D0D1F-BF11-4B49-833D-867CA47D0F50}">
      <dgm:prSet/>
      <dgm:spPr/>
      <dgm:t>
        <a:bodyPr/>
        <a:lstStyle/>
        <a:p>
          <a:r>
            <a:rPr lang="en-US" b="0" i="0"/>
            <a:t>Quartiles divide a data set into quarters.</a:t>
          </a:r>
          <a:endParaRPr lang="en-US"/>
        </a:p>
      </dgm:t>
    </dgm:pt>
    <dgm:pt modelId="{12D960CE-7EEC-422F-B483-6BDEB7F4B5B6}" type="parTrans" cxnId="{304E1518-3C40-4517-AA73-974308DD7E59}">
      <dgm:prSet/>
      <dgm:spPr/>
      <dgm:t>
        <a:bodyPr/>
        <a:lstStyle/>
        <a:p>
          <a:endParaRPr lang="en-US"/>
        </a:p>
      </dgm:t>
    </dgm:pt>
    <dgm:pt modelId="{A4D72E74-37D2-4622-AB91-51E39719DA76}" type="sibTrans" cxnId="{304E1518-3C40-4517-AA73-974308DD7E59}">
      <dgm:prSet/>
      <dgm:spPr/>
      <dgm:t>
        <a:bodyPr/>
        <a:lstStyle/>
        <a:p>
          <a:endParaRPr lang="en-US"/>
        </a:p>
      </dgm:t>
    </dgm:pt>
    <dgm:pt modelId="{6E3BB66A-0DE9-46C4-B1F5-353C5F39EC27}">
      <dgm:prSet/>
      <dgm:spPr/>
      <dgm:t>
        <a:bodyPr/>
        <a:lstStyle/>
        <a:p>
          <a:r>
            <a:rPr lang="en-US" b="0" i="0"/>
            <a:t>The extremes are the minimum and maximum values of a data set.</a:t>
          </a:r>
          <a:endParaRPr lang="en-US"/>
        </a:p>
      </dgm:t>
    </dgm:pt>
    <dgm:pt modelId="{AC51362D-EFC9-444F-983D-02999576CC5A}" type="parTrans" cxnId="{7C298F84-BB5E-4511-9725-C2B9C86202E0}">
      <dgm:prSet/>
      <dgm:spPr/>
      <dgm:t>
        <a:bodyPr/>
        <a:lstStyle/>
        <a:p>
          <a:endParaRPr lang="en-US"/>
        </a:p>
      </dgm:t>
    </dgm:pt>
    <dgm:pt modelId="{614816BE-733F-4F70-95B7-2EB4A7056404}" type="sibTrans" cxnId="{7C298F84-BB5E-4511-9725-C2B9C86202E0}">
      <dgm:prSet/>
      <dgm:spPr/>
      <dgm:t>
        <a:bodyPr/>
        <a:lstStyle/>
        <a:p>
          <a:endParaRPr lang="en-US"/>
        </a:p>
      </dgm:t>
    </dgm:pt>
    <dgm:pt modelId="{2384BDD0-7BF7-4784-B4A5-B58C7A93F118}">
      <dgm:prSet/>
      <dgm:spPr/>
      <dgm:t>
        <a:bodyPr/>
        <a:lstStyle/>
        <a:p>
          <a:r>
            <a:rPr lang="en-US" b="0" i="0"/>
            <a:t>The range is the difference between the maximum and minimum values of a data set.</a:t>
          </a:r>
          <a:endParaRPr lang="en-US"/>
        </a:p>
      </dgm:t>
    </dgm:pt>
    <dgm:pt modelId="{52885B16-402B-4A2C-B834-ECC206FA2090}" type="parTrans" cxnId="{6BD8914D-0016-4507-A377-5ADC5AE67CFD}">
      <dgm:prSet/>
      <dgm:spPr/>
      <dgm:t>
        <a:bodyPr/>
        <a:lstStyle/>
        <a:p>
          <a:endParaRPr lang="en-US"/>
        </a:p>
      </dgm:t>
    </dgm:pt>
    <dgm:pt modelId="{4240579F-F25B-463D-ADF7-7D9B36FCABD4}" type="sibTrans" cxnId="{6BD8914D-0016-4507-A377-5ADC5AE67CFD}">
      <dgm:prSet/>
      <dgm:spPr/>
      <dgm:t>
        <a:bodyPr/>
        <a:lstStyle/>
        <a:p>
          <a:endParaRPr lang="en-US"/>
        </a:p>
      </dgm:t>
    </dgm:pt>
    <dgm:pt modelId="{F4D40F0B-1FE0-4A16-A882-6FD0314E7BD1}">
      <dgm:prSet/>
      <dgm:spPr/>
      <dgm:t>
        <a:bodyPr/>
        <a:lstStyle/>
        <a:p>
          <a:r>
            <a:rPr lang="en-US" b="0" i="0"/>
            <a:t>The interquartile range is the difference between Q3 and Q1.</a:t>
          </a:r>
          <a:endParaRPr lang="en-US"/>
        </a:p>
      </dgm:t>
    </dgm:pt>
    <dgm:pt modelId="{C51CDE30-B33B-4F86-BB85-34540DF2A423}" type="parTrans" cxnId="{30B0D41F-36A5-42B5-9D2C-D0577F19E65E}">
      <dgm:prSet/>
      <dgm:spPr/>
      <dgm:t>
        <a:bodyPr/>
        <a:lstStyle/>
        <a:p>
          <a:endParaRPr lang="en-US"/>
        </a:p>
      </dgm:t>
    </dgm:pt>
    <dgm:pt modelId="{66E90908-A0A8-44DD-A996-5DCF1F6CFED3}" type="sibTrans" cxnId="{30B0D41F-36A5-42B5-9D2C-D0577F19E65E}">
      <dgm:prSet/>
      <dgm:spPr/>
      <dgm:t>
        <a:bodyPr/>
        <a:lstStyle/>
        <a:p>
          <a:endParaRPr lang="en-US"/>
        </a:p>
      </dgm:t>
    </dgm:pt>
    <dgm:pt modelId="{3DF83822-1CF6-4231-9E19-2525C3F77061}">
      <dgm:prSet/>
      <dgm:spPr/>
      <dgm:t>
        <a:bodyPr/>
        <a:lstStyle/>
        <a:p>
          <a:r>
            <a:rPr lang="en-US" b="0" i="0"/>
            <a:t>The IQR tells us how spread out the middle 50% of a data set is.</a:t>
          </a:r>
          <a:endParaRPr lang="en-US"/>
        </a:p>
      </dgm:t>
    </dgm:pt>
    <dgm:pt modelId="{E6D76EC1-1286-4B50-AA8A-54B2AE8E27B3}" type="parTrans" cxnId="{C38A78F7-0691-4317-B110-13F26A6EA256}">
      <dgm:prSet/>
      <dgm:spPr/>
      <dgm:t>
        <a:bodyPr/>
        <a:lstStyle/>
        <a:p>
          <a:endParaRPr lang="en-US"/>
        </a:p>
      </dgm:t>
    </dgm:pt>
    <dgm:pt modelId="{5FE79B9F-C105-406E-B28A-FCFDD3920CD5}" type="sibTrans" cxnId="{C38A78F7-0691-4317-B110-13F26A6EA256}">
      <dgm:prSet/>
      <dgm:spPr/>
      <dgm:t>
        <a:bodyPr/>
        <a:lstStyle/>
        <a:p>
          <a:endParaRPr lang="en-US"/>
        </a:p>
      </dgm:t>
    </dgm:pt>
    <dgm:pt modelId="{728C2FC7-A34E-491D-8DD4-80E37F25B4C9}">
      <dgm:prSet/>
      <dgm:spPr/>
      <dgm:t>
        <a:bodyPr/>
        <a:lstStyle/>
        <a:p>
          <a:r>
            <a:rPr lang="en-US" b="0" i="0"/>
            <a:t>The IQR is useful for identifying outliers.</a:t>
          </a:r>
          <a:endParaRPr lang="en-US"/>
        </a:p>
      </dgm:t>
    </dgm:pt>
    <dgm:pt modelId="{F03E9095-6538-451B-8C9C-D6530C0C322A}" type="parTrans" cxnId="{D3A93FCF-1023-433F-B0A4-5170B6BD77FD}">
      <dgm:prSet/>
      <dgm:spPr/>
      <dgm:t>
        <a:bodyPr/>
        <a:lstStyle/>
        <a:p>
          <a:endParaRPr lang="en-US"/>
        </a:p>
      </dgm:t>
    </dgm:pt>
    <dgm:pt modelId="{9A9B6735-C24C-4E1F-9BF4-B3A8740A23EE}" type="sibTrans" cxnId="{D3A93FCF-1023-433F-B0A4-5170B6BD77FD}">
      <dgm:prSet/>
      <dgm:spPr/>
      <dgm:t>
        <a:bodyPr/>
        <a:lstStyle/>
        <a:p>
          <a:endParaRPr lang="en-US"/>
        </a:p>
      </dgm:t>
    </dgm:pt>
    <dgm:pt modelId="{F5F654AD-0E6F-4124-8C5F-A90FDE6E3920}" type="pres">
      <dgm:prSet presAssocID="{82F0639C-0DF0-4DDB-BA8E-9E20507E6D2C}" presName="diagram" presStyleCnt="0">
        <dgm:presLayoutVars>
          <dgm:dir/>
          <dgm:resizeHandles val="exact"/>
        </dgm:presLayoutVars>
      </dgm:prSet>
      <dgm:spPr/>
    </dgm:pt>
    <dgm:pt modelId="{29ECBF76-D490-4750-9B56-947F7D968608}" type="pres">
      <dgm:prSet presAssocID="{5A6D0D1F-BF11-4B49-833D-867CA47D0F50}" presName="node" presStyleLbl="node1" presStyleIdx="0" presStyleCnt="6">
        <dgm:presLayoutVars>
          <dgm:bulletEnabled val="1"/>
        </dgm:presLayoutVars>
      </dgm:prSet>
      <dgm:spPr/>
    </dgm:pt>
    <dgm:pt modelId="{91F5BD47-2A13-402D-8613-94F7DEC6B66D}" type="pres">
      <dgm:prSet presAssocID="{A4D72E74-37D2-4622-AB91-51E39719DA76}" presName="sibTrans" presStyleCnt="0"/>
      <dgm:spPr/>
    </dgm:pt>
    <dgm:pt modelId="{1DBE4574-6E1C-4A35-9E80-FD0CD89DFAF4}" type="pres">
      <dgm:prSet presAssocID="{6E3BB66A-0DE9-46C4-B1F5-353C5F39EC27}" presName="node" presStyleLbl="node1" presStyleIdx="1" presStyleCnt="6">
        <dgm:presLayoutVars>
          <dgm:bulletEnabled val="1"/>
        </dgm:presLayoutVars>
      </dgm:prSet>
      <dgm:spPr/>
    </dgm:pt>
    <dgm:pt modelId="{620F6BD0-6949-42BB-BFFF-0DF850B1020C}" type="pres">
      <dgm:prSet presAssocID="{614816BE-733F-4F70-95B7-2EB4A7056404}" presName="sibTrans" presStyleCnt="0"/>
      <dgm:spPr/>
    </dgm:pt>
    <dgm:pt modelId="{D5A2114E-97D7-46FC-BCE5-3B6F60CFF2E4}" type="pres">
      <dgm:prSet presAssocID="{2384BDD0-7BF7-4784-B4A5-B58C7A93F118}" presName="node" presStyleLbl="node1" presStyleIdx="2" presStyleCnt="6">
        <dgm:presLayoutVars>
          <dgm:bulletEnabled val="1"/>
        </dgm:presLayoutVars>
      </dgm:prSet>
      <dgm:spPr/>
    </dgm:pt>
    <dgm:pt modelId="{17A58911-435F-4EA7-90EC-332E8EE06AAD}" type="pres">
      <dgm:prSet presAssocID="{4240579F-F25B-463D-ADF7-7D9B36FCABD4}" presName="sibTrans" presStyleCnt="0"/>
      <dgm:spPr/>
    </dgm:pt>
    <dgm:pt modelId="{CB8EB258-0EEC-453F-AA61-28930C79FFF5}" type="pres">
      <dgm:prSet presAssocID="{F4D40F0B-1FE0-4A16-A882-6FD0314E7BD1}" presName="node" presStyleLbl="node1" presStyleIdx="3" presStyleCnt="6">
        <dgm:presLayoutVars>
          <dgm:bulletEnabled val="1"/>
        </dgm:presLayoutVars>
      </dgm:prSet>
      <dgm:spPr/>
    </dgm:pt>
    <dgm:pt modelId="{F4C39522-0A4C-468B-B736-69D587CC2F41}" type="pres">
      <dgm:prSet presAssocID="{66E90908-A0A8-44DD-A996-5DCF1F6CFED3}" presName="sibTrans" presStyleCnt="0"/>
      <dgm:spPr/>
    </dgm:pt>
    <dgm:pt modelId="{643884EB-54EB-4F23-909E-11C643458CEF}" type="pres">
      <dgm:prSet presAssocID="{3DF83822-1CF6-4231-9E19-2525C3F77061}" presName="node" presStyleLbl="node1" presStyleIdx="4" presStyleCnt="6">
        <dgm:presLayoutVars>
          <dgm:bulletEnabled val="1"/>
        </dgm:presLayoutVars>
      </dgm:prSet>
      <dgm:spPr/>
    </dgm:pt>
    <dgm:pt modelId="{88BBBC33-713C-403A-9C58-C271F23162C2}" type="pres">
      <dgm:prSet presAssocID="{5FE79B9F-C105-406E-B28A-FCFDD3920CD5}" presName="sibTrans" presStyleCnt="0"/>
      <dgm:spPr/>
    </dgm:pt>
    <dgm:pt modelId="{6D9B6678-F5DD-4329-9276-72610E247339}" type="pres">
      <dgm:prSet presAssocID="{728C2FC7-A34E-491D-8DD4-80E37F25B4C9}" presName="node" presStyleLbl="node1" presStyleIdx="5" presStyleCnt="6">
        <dgm:presLayoutVars>
          <dgm:bulletEnabled val="1"/>
        </dgm:presLayoutVars>
      </dgm:prSet>
      <dgm:spPr/>
    </dgm:pt>
  </dgm:ptLst>
  <dgm:cxnLst>
    <dgm:cxn modelId="{4BAE4903-64E6-4D42-B687-A32E05D44163}" type="presOf" srcId="{3DF83822-1CF6-4231-9E19-2525C3F77061}" destId="{643884EB-54EB-4F23-909E-11C643458CEF}" srcOrd="0" destOrd="0" presId="urn:microsoft.com/office/officeart/2005/8/layout/default"/>
    <dgm:cxn modelId="{304E1518-3C40-4517-AA73-974308DD7E59}" srcId="{82F0639C-0DF0-4DDB-BA8E-9E20507E6D2C}" destId="{5A6D0D1F-BF11-4B49-833D-867CA47D0F50}" srcOrd="0" destOrd="0" parTransId="{12D960CE-7EEC-422F-B483-6BDEB7F4B5B6}" sibTransId="{A4D72E74-37D2-4622-AB91-51E39719DA76}"/>
    <dgm:cxn modelId="{30B0D41F-36A5-42B5-9D2C-D0577F19E65E}" srcId="{82F0639C-0DF0-4DDB-BA8E-9E20507E6D2C}" destId="{F4D40F0B-1FE0-4A16-A882-6FD0314E7BD1}" srcOrd="3" destOrd="0" parTransId="{C51CDE30-B33B-4F86-BB85-34540DF2A423}" sibTransId="{66E90908-A0A8-44DD-A996-5DCF1F6CFED3}"/>
    <dgm:cxn modelId="{5C050E26-4009-4460-ABC7-E1FCDF076150}" type="presOf" srcId="{2384BDD0-7BF7-4784-B4A5-B58C7A93F118}" destId="{D5A2114E-97D7-46FC-BCE5-3B6F60CFF2E4}" srcOrd="0" destOrd="0" presId="urn:microsoft.com/office/officeart/2005/8/layout/default"/>
    <dgm:cxn modelId="{5AB09133-3840-476D-BB55-9EAC8C00B27C}" type="presOf" srcId="{6E3BB66A-0DE9-46C4-B1F5-353C5F39EC27}" destId="{1DBE4574-6E1C-4A35-9E80-FD0CD89DFAF4}" srcOrd="0" destOrd="0" presId="urn:microsoft.com/office/officeart/2005/8/layout/default"/>
    <dgm:cxn modelId="{6BACC93C-84A9-42D6-95E2-B54D1EC75E9D}" type="presOf" srcId="{728C2FC7-A34E-491D-8DD4-80E37F25B4C9}" destId="{6D9B6678-F5DD-4329-9276-72610E247339}" srcOrd="0" destOrd="0" presId="urn:microsoft.com/office/officeart/2005/8/layout/default"/>
    <dgm:cxn modelId="{11C06642-AA31-43BD-BDA9-C01A25C5F099}" type="presOf" srcId="{82F0639C-0DF0-4DDB-BA8E-9E20507E6D2C}" destId="{F5F654AD-0E6F-4124-8C5F-A90FDE6E3920}" srcOrd="0" destOrd="0" presId="urn:microsoft.com/office/officeart/2005/8/layout/default"/>
    <dgm:cxn modelId="{6BD8914D-0016-4507-A377-5ADC5AE67CFD}" srcId="{82F0639C-0DF0-4DDB-BA8E-9E20507E6D2C}" destId="{2384BDD0-7BF7-4784-B4A5-B58C7A93F118}" srcOrd="2" destOrd="0" parTransId="{52885B16-402B-4A2C-B834-ECC206FA2090}" sibTransId="{4240579F-F25B-463D-ADF7-7D9B36FCABD4}"/>
    <dgm:cxn modelId="{7C298F84-BB5E-4511-9725-C2B9C86202E0}" srcId="{82F0639C-0DF0-4DDB-BA8E-9E20507E6D2C}" destId="{6E3BB66A-0DE9-46C4-B1F5-353C5F39EC27}" srcOrd="1" destOrd="0" parTransId="{AC51362D-EFC9-444F-983D-02999576CC5A}" sibTransId="{614816BE-733F-4F70-95B7-2EB4A7056404}"/>
    <dgm:cxn modelId="{D3A93FCF-1023-433F-B0A4-5170B6BD77FD}" srcId="{82F0639C-0DF0-4DDB-BA8E-9E20507E6D2C}" destId="{728C2FC7-A34E-491D-8DD4-80E37F25B4C9}" srcOrd="5" destOrd="0" parTransId="{F03E9095-6538-451B-8C9C-D6530C0C322A}" sibTransId="{9A9B6735-C24C-4E1F-9BF4-B3A8740A23EE}"/>
    <dgm:cxn modelId="{48F96FD5-49CF-4B33-922D-2B5A0AA20BD8}" type="presOf" srcId="{F4D40F0B-1FE0-4A16-A882-6FD0314E7BD1}" destId="{CB8EB258-0EEC-453F-AA61-28930C79FFF5}" srcOrd="0" destOrd="0" presId="urn:microsoft.com/office/officeart/2005/8/layout/default"/>
    <dgm:cxn modelId="{55C059E8-74D3-4307-BBF8-1538FE610044}" type="presOf" srcId="{5A6D0D1F-BF11-4B49-833D-867CA47D0F50}" destId="{29ECBF76-D490-4750-9B56-947F7D968608}" srcOrd="0" destOrd="0" presId="urn:microsoft.com/office/officeart/2005/8/layout/default"/>
    <dgm:cxn modelId="{C38A78F7-0691-4317-B110-13F26A6EA256}" srcId="{82F0639C-0DF0-4DDB-BA8E-9E20507E6D2C}" destId="{3DF83822-1CF6-4231-9E19-2525C3F77061}" srcOrd="4" destOrd="0" parTransId="{E6D76EC1-1286-4B50-AA8A-54B2AE8E27B3}" sibTransId="{5FE79B9F-C105-406E-B28A-FCFDD3920CD5}"/>
    <dgm:cxn modelId="{9363B5C5-6C7A-4713-B17F-1206E814ACED}" type="presParOf" srcId="{F5F654AD-0E6F-4124-8C5F-A90FDE6E3920}" destId="{29ECBF76-D490-4750-9B56-947F7D968608}" srcOrd="0" destOrd="0" presId="urn:microsoft.com/office/officeart/2005/8/layout/default"/>
    <dgm:cxn modelId="{951637E9-55DC-4B54-AF97-5E5939A75059}" type="presParOf" srcId="{F5F654AD-0E6F-4124-8C5F-A90FDE6E3920}" destId="{91F5BD47-2A13-402D-8613-94F7DEC6B66D}" srcOrd="1" destOrd="0" presId="urn:microsoft.com/office/officeart/2005/8/layout/default"/>
    <dgm:cxn modelId="{FCA785D5-7A84-4956-AF5D-BFE6CE86415F}" type="presParOf" srcId="{F5F654AD-0E6F-4124-8C5F-A90FDE6E3920}" destId="{1DBE4574-6E1C-4A35-9E80-FD0CD89DFAF4}" srcOrd="2" destOrd="0" presId="urn:microsoft.com/office/officeart/2005/8/layout/default"/>
    <dgm:cxn modelId="{D4B08B3C-00AD-4489-AFA9-229218B43100}" type="presParOf" srcId="{F5F654AD-0E6F-4124-8C5F-A90FDE6E3920}" destId="{620F6BD0-6949-42BB-BFFF-0DF850B1020C}" srcOrd="3" destOrd="0" presId="urn:microsoft.com/office/officeart/2005/8/layout/default"/>
    <dgm:cxn modelId="{9058D757-4242-4A2D-A754-5126398935D1}" type="presParOf" srcId="{F5F654AD-0E6F-4124-8C5F-A90FDE6E3920}" destId="{D5A2114E-97D7-46FC-BCE5-3B6F60CFF2E4}" srcOrd="4" destOrd="0" presId="urn:microsoft.com/office/officeart/2005/8/layout/default"/>
    <dgm:cxn modelId="{BB3BB24A-94D8-41E7-8AA1-20359F40A757}" type="presParOf" srcId="{F5F654AD-0E6F-4124-8C5F-A90FDE6E3920}" destId="{17A58911-435F-4EA7-90EC-332E8EE06AAD}" srcOrd="5" destOrd="0" presId="urn:microsoft.com/office/officeart/2005/8/layout/default"/>
    <dgm:cxn modelId="{503633BB-6A25-48DA-8E70-E88D0144D63E}" type="presParOf" srcId="{F5F654AD-0E6F-4124-8C5F-A90FDE6E3920}" destId="{CB8EB258-0EEC-453F-AA61-28930C79FFF5}" srcOrd="6" destOrd="0" presId="urn:microsoft.com/office/officeart/2005/8/layout/default"/>
    <dgm:cxn modelId="{5561D31B-D6FE-4417-BC75-87C317823A4C}" type="presParOf" srcId="{F5F654AD-0E6F-4124-8C5F-A90FDE6E3920}" destId="{F4C39522-0A4C-468B-B736-69D587CC2F41}" srcOrd="7" destOrd="0" presId="urn:microsoft.com/office/officeart/2005/8/layout/default"/>
    <dgm:cxn modelId="{BD59CD26-4F78-43AE-B4FF-8A3CF424BD7A}" type="presParOf" srcId="{F5F654AD-0E6F-4124-8C5F-A90FDE6E3920}" destId="{643884EB-54EB-4F23-909E-11C643458CEF}" srcOrd="8" destOrd="0" presId="urn:microsoft.com/office/officeart/2005/8/layout/default"/>
    <dgm:cxn modelId="{ADA240C1-2D43-4E7D-8135-C87490F753CD}" type="presParOf" srcId="{F5F654AD-0E6F-4124-8C5F-A90FDE6E3920}" destId="{88BBBC33-713C-403A-9C58-C271F23162C2}" srcOrd="9" destOrd="0" presId="urn:microsoft.com/office/officeart/2005/8/layout/default"/>
    <dgm:cxn modelId="{ACE388FA-E5A8-4F1F-A2CA-D4B5F17A695A}" type="presParOf" srcId="{F5F654AD-0E6F-4124-8C5F-A90FDE6E3920}" destId="{6D9B6678-F5DD-4329-9276-72610E247339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ECBF76-D490-4750-9B56-947F7D968608}">
      <dsp:nvSpPr>
        <dsp:cNvPr id="0" name=""/>
        <dsp:cNvSpPr/>
      </dsp:nvSpPr>
      <dsp:spPr>
        <a:xfrm>
          <a:off x="545672" y="1800"/>
          <a:ext cx="2766269" cy="165976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/>
            <a:t>Quartiles divide a data set into quarters.</a:t>
          </a:r>
          <a:endParaRPr lang="en-US" sz="2100" kern="1200"/>
        </a:p>
      </dsp:txBody>
      <dsp:txXfrm>
        <a:off x="545672" y="1800"/>
        <a:ext cx="2766269" cy="1659761"/>
      </dsp:txXfrm>
    </dsp:sp>
    <dsp:sp modelId="{1DBE4574-6E1C-4A35-9E80-FD0CD89DFAF4}">
      <dsp:nvSpPr>
        <dsp:cNvPr id="0" name=""/>
        <dsp:cNvSpPr/>
      </dsp:nvSpPr>
      <dsp:spPr>
        <a:xfrm>
          <a:off x="3588569" y="1800"/>
          <a:ext cx="2766269" cy="165976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/>
            <a:t>The extremes are the minimum and maximum values of a data set.</a:t>
          </a:r>
          <a:endParaRPr lang="en-US" sz="2100" kern="1200"/>
        </a:p>
      </dsp:txBody>
      <dsp:txXfrm>
        <a:off x="3588569" y="1800"/>
        <a:ext cx="2766269" cy="1659761"/>
      </dsp:txXfrm>
    </dsp:sp>
    <dsp:sp modelId="{D5A2114E-97D7-46FC-BCE5-3B6F60CFF2E4}">
      <dsp:nvSpPr>
        <dsp:cNvPr id="0" name=""/>
        <dsp:cNvSpPr/>
      </dsp:nvSpPr>
      <dsp:spPr>
        <a:xfrm>
          <a:off x="545672" y="1938189"/>
          <a:ext cx="2766269" cy="165976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/>
            <a:t>The range is the difference between the maximum and minimum values of a data set.</a:t>
          </a:r>
          <a:endParaRPr lang="en-US" sz="2100" kern="1200"/>
        </a:p>
      </dsp:txBody>
      <dsp:txXfrm>
        <a:off x="545672" y="1938189"/>
        <a:ext cx="2766269" cy="1659761"/>
      </dsp:txXfrm>
    </dsp:sp>
    <dsp:sp modelId="{CB8EB258-0EEC-453F-AA61-28930C79FFF5}">
      <dsp:nvSpPr>
        <dsp:cNvPr id="0" name=""/>
        <dsp:cNvSpPr/>
      </dsp:nvSpPr>
      <dsp:spPr>
        <a:xfrm>
          <a:off x="3588569" y="1938189"/>
          <a:ext cx="2766269" cy="165976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/>
            <a:t>The interquartile range is the difference between Q3 and Q1.</a:t>
          </a:r>
          <a:endParaRPr lang="en-US" sz="2100" kern="1200"/>
        </a:p>
      </dsp:txBody>
      <dsp:txXfrm>
        <a:off x="3588569" y="1938189"/>
        <a:ext cx="2766269" cy="1659761"/>
      </dsp:txXfrm>
    </dsp:sp>
    <dsp:sp modelId="{643884EB-54EB-4F23-909E-11C643458CEF}">
      <dsp:nvSpPr>
        <dsp:cNvPr id="0" name=""/>
        <dsp:cNvSpPr/>
      </dsp:nvSpPr>
      <dsp:spPr>
        <a:xfrm>
          <a:off x="545672" y="3874578"/>
          <a:ext cx="2766269" cy="165976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/>
            <a:t>The IQR tells us how spread out the middle 50% of a data set is.</a:t>
          </a:r>
          <a:endParaRPr lang="en-US" sz="2100" kern="1200"/>
        </a:p>
      </dsp:txBody>
      <dsp:txXfrm>
        <a:off x="545672" y="3874578"/>
        <a:ext cx="2766269" cy="1659761"/>
      </dsp:txXfrm>
    </dsp:sp>
    <dsp:sp modelId="{6D9B6678-F5DD-4329-9276-72610E247339}">
      <dsp:nvSpPr>
        <dsp:cNvPr id="0" name=""/>
        <dsp:cNvSpPr/>
      </dsp:nvSpPr>
      <dsp:spPr>
        <a:xfrm>
          <a:off x="3588569" y="3874578"/>
          <a:ext cx="2766269" cy="165976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/>
            <a:t>The IQR is useful for identifying outliers.</a:t>
          </a:r>
          <a:endParaRPr lang="en-US" sz="2100" kern="1200"/>
        </a:p>
      </dsp:txBody>
      <dsp:txXfrm>
        <a:off x="3588569" y="3874578"/>
        <a:ext cx="2766269" cy="16597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3B11CD-9EFF-4E2C-A89A-9316FA554D21}" type="datetimeFigureOut">
              <a:t>1/31/2024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1DA04F-1AFA-489A-A6DF-99F62ABBE4C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071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D9353-1746-4681-AAD2-1D3766B4A2A9}" type="slidenum"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2259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D9353-1746-4681-AAD2-1D3766B4A2A9}" type="slidenum"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033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D9353-1746-4681-AAD2-1D3766B4A2A9}" type="slidenum"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8797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D9353-1746-4681-AAD2-1D3766B4A2A9}" type="slidenum"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1950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D9353-1746-4681-AAD2-1D3766B4A2A9}" type="slidenum"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8225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1DA04F-1AFA-489A-A6DF-99F62ABBE4CF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3938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D9353-1746-4681-AAD2-1D3766B4A2A9}" type="slidenum"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182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emf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4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2B419B49-3EA7-E991-C6D2-EA150F9ECAAF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rgbClr val="BBEB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5" name="Picture 64" descr="A person wearing headphones and writing on paper&#10;&#10;Description automatically generated">
            <a:extLst>
              <a:ext uri="{FF2B5EF4-FFF2-40B4-BE49-F238E27FC236}">
                <a16:creationId xmlns:a16="http://schemas.microsoft.com/office/drawing/2014/main" id="{7F6D90CE-B15E-6C73-9E3F-C6435A62B5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881" y="1777915"/>
            <a:ext cx="5013087" cy="5013087"/>
          </a:xfrm>
          <a:prstGeom prst="rect">
            <a:avLst/>
          </a:prstGeom>
        </p:spPr>
      </p:pic>
      <p:pic>
        <p:nvPicPr>
          <p:cNvPr id="26" name="Picture 25" descr="A blue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14A77F50-24C7-1428-AD65-69671AEE4A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043" y="1223086"/>
            <a:ext cx="707529" cy="707529"/>
          </a:xfrm>
          <a:prstGeom prst="rect">
            <a:avLst/>
          </a:prstGeom>
        </p:spPr>
      </p:pic>
      <p:pic>
        <p:nvPicPr>
          <p:cNvPr id="27" name="Picture 26" descr="A blue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60980F19-DF67-26E1-9FE8-F73810987E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175" y="-58440"/>
            <a:ext cx="1104489" cy="1104489"/>
          </a:xfrm>
          <a:prstGeom prst="rect">
            <a:avLst/>
          </a:prstGeom>
        </p:spPr>
      </p:pic>
      <p:pic>
        <p:nvPicPr>
          <p:cNvPr id="28" name="Picture 27" descr="A blue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4A1F1399-E977-14F0-88FC-E75FAE2C95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621" y="-401687"/>
            <a:ext cx="1390448" cy="1390448"/>
          </a:xfrm>
          <a:prstGeom prst="rect">
            <a:avLst/>
          </a:prstGeom>
        </p:spPr>
      </p:pic>
      <p:pic>
        <p:nvPicPr>
          <p:cNvPr id="29" name="Picture 28" descr="A blue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23082DA4-1330-5D37-5871-F9BA28D14B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050" y="-179286"/>
            <a:ext cx="2015975" cy="2015975"/>
          </a:xfrm>
          <a:prstGeom prst="rect">
            <a:avLst/>
          </a:prstGeom>
        </p:spPr>
      </p:pic>
      <p:pic>
        <p:nvPicPr>
          <p:cNvPr id="30" name="Picture 29" descr="A blue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7FA3AFB5-309D-4F60-FA42-FA8778EE48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420" y="417751"/>
            <a:ext cx="2743200" cy="2743200"/>
          </a:xfrm>
          <a:prstGeom prst="rect">
            <a:avLst/>
          </a:prstGeom>
        </p:spPr>
      </p:pic>
      <p:pic>
        <p:nvPicPr>
          <p:cNvPr id="31" name="Picture 30" descr="A blue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8DA73FC6-B2FA-178C-0952-3914F1D254F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6205" y="1353259"/>
            <a:ext cx="1003919" cy="1003919"/>
          </a:xfrm>
          <a:prstGeom prst="rect">
            <a:avLst/>
          </a:prstGeom>
        </p:spPr>
      </p:pic>
      <p:pic>
        <p:nvPicPr>
          <p:cNvPr id="32" name="Picture 31" descr="A blue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759E67F9-5058-03B7-5F1A-7E4C01D1B0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249" y="2641520"/>
            <a:ext cx="1574959" cy="1574959"/>
          </a:xfrm>
          <a:prstGeom prst="rect">
            <a:avLst/>
          </a:prstGeom>
        </p:spPr>
      </p:pic>
      <p:pic>
        <p:nvPicPr>
          <p:cNvPr id="33" name="Picture 32" descr="A blue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65B335EA-EFDE-3403-C2B2-CF866FD9453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025" y="203200"/>
            <a:ext cx="473430" cy="473430"/>
          </a:xfrm>
          <a:prstGeom prst="rect">
            <a:avLst/>
          </a:prstGeom>
        </p:spPr>
      </p:pic>
      <p:pic>
        <p:nvPicPr>
          <p:cNvPr id="60" name="Picture 59" descr="A blue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733D4305-288D-2213-2A52-4B7B35732B7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961" y="0"/>
            <a:ext cx="473430" cy="473430"/>
          </a:xfrm>
          <a:prstGeom prst="rect">
            <a:avLst/>
          </a:prstGeom>
        </p:spPr>
      </p:pic>
      <p:pic>
        <p:nvPicPr>
          <p:cNvPr id="66" name="Picture 65" descr="A blue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95F7316F-3B24-72B9-1A74-9EA84653C29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429" y="2190494"/>
            <a:ext cx="473430" cy="47343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433F5FC2-50C2-1EFE-DF8C-7ECDC41C4D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45" y="280142"/>
            <a:ext cx="2397090" cy="842221"/>
          </a:xfrm>
          <a:prstGeom prst="rect">
            <a:avLst/>
          </a:prstGeom>
        </p:spPr>
      </p:pic>
      <p:sp>
        <p:nvSpPr>
          <p:cNvPr id="87" name="Text Placeholder 86">
            <a:extLst>
              <a:ext uri="{FF2B5EF4-FFF2-40B4-BE49-F238E27FC236}">
                <a16:creationId xmlns:a16="http://schemas.microsoft.com/office/drawing/2014/main" id="{0E8A950E-4DAB-74FC-D1FA-24E1A777D5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2971" y="2234512"/>
            <a:ext cx="4906019" cy="1238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144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3716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288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9" name="Text Placeholder 88">
            <a:extLst>
              <a:ext uri="{FF2B5EF4-FFF2-40B4-BE49-F238E27FC236}">
                <a16:creationId xmlns:a16="http://schemas.microsoft.com/office/drawing/2014/main" id="{0DCA2AD5-0C7B-AC61-320D-F718F53AAF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3570" y="3689249"/>
            <a:ext cx="4959350" cy="46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1840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82D34-54C1-0C34-990C-5B9526339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714" y="1006774"/>
            <a:ext cx="10515600" cy="729157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1C0D65-865E-ECBF-F99A-3D69B6A7FF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8828" y="2009617"/>
            <a:ext cx="10515600" cy="4013496"/>
          </a:xfrm>
          <a:prstGeom prst="rect">
            <a:avLst/>
          </a:prstGeo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 sz="24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54BE45-AD1D-E8AF-6E8D-5937DCBD2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C764DE79-268F-4C1A-8933-263129D2AF90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06E19A-2C26-7723-9A27-2136A9E5E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F1AF5-3FCC-F44F-E0A9-433684066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46F9549-69F4-6482-7835-32B285BC88D7}"/>
              </a:ext>
            </a:extLst>
          </p:cNvPr>
          <p:cNvCxnSpPr>
            <a:cxnSpLocks/>
          </p:cNvCxnSpPr>
          <p:nvPr/>
        </p:nvCxnSpPr>
        <p:spPr>
          <a:xfrm>
            <a:off x="838200" y="1006774"/>
            <a:ext cx="0" cy="729157"/>
          </a:xfrm>
          <a:prstGeom prst="line">
            <a:avLst/>
          </a:prstGeom>
          <a:ln w="76200">
            <a:solidFill>
              <a:srgbClr val="76D5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7900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8691B8-C7A1-A4AA-AEED-28824FD48E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24408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 sz="24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B6D0A2E6-D301-DA96-E779-9314DF9CB4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C764DE79-268F-4C1A-8933-263129D2AF90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832FFDC-2BFA-6DD3-5DC3-D939A3F94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C123720-22E9-AFA7-EC36-56B6CA4EC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C4093DC-4D98-9604-A9D1-0287F8095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029" y="1006774"/>
            <a:ext cx="10515600" cy="729157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860F4A5-6002-6A8B-8A8C-6CC8C81CC4A2}"/>
              </a:ext>
            </a:extLst>
          </p:cNvPr>
          <p:cNvCxnSpPr>
            <a:cxnSpLocks/>
          </p:cNvCxnSpPr>
          <p:nvPr/>
        </p:nvCxnSpPr>
        <p:spPr>
          <a:xfrm>
            <a:off x="838200" y="1006774"/>
            <a:ext cx="0" cy="729157"/>
          </a:xfrm>
          <a:prstGeom prst="line">
            <a:avLst/>
          </a:prstGeom>
          <a:ln w="76200">
            <a:solidFill>
              <a:srgbClr val="D2DB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8055BEE-1136-AE1B-0C0C-2E4A86CD0453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72202" y="2024408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 sz="24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86150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82D34-54C1-0C34-990C-5B9526339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029" y="1006774"/>
            <a:ext cx="10515600" cy="729157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54BE45-AD1D-E8AF-6E8D-5937DCBD2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C764DE79-268F-4C1A-8933-263129D2AF90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06E19A-2C26-7723-9A27-2136A9E5E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F1AF5-3FCC-F44F-E0A9-433684066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E3D69A0-3E59-BA62-6B83-65032F58E7DA}"/>
              </a:ext>
            </a:extLst>
          </p:cNvPr>
          <p:cNvCxnSpPr>
            <a:cxnSpLocks/>
          </p:cNvCxnSpPr>
          <p:nvPr/>
        </p:nvCxnSpPr>
        <p:spPr>
          <a:xfrm>
            <a:off x="838200" y="1006774"/>
            <a:ext cx="0" cy="729157"/>
          </a:xfrm>
          <a:prstGeom prst="line">
            <a:avLst/>
          </a:prstGeom>
          <a:ln w="76200">
            <a:solidFill>
              <a:srgbClr val="722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5D1DFA-4728-82CD-9141-F7D075B326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8828" y="2009617"/>
            <a:ext cx="10515600" cy="4013496"/>
          </a:xfrm>
          <a:prstGeom prst="rect">
            <a:avLst/>
          </a:prstGeo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 sz="24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995537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82D34-54C1-0C34-990C-5B9526339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029" y="1006774"/>
            <a:ext cx="4912459" cy="1422527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54BE45-AD1D-E8AF-6E8D-5937DCBD2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C764DE79-268F-4C1A-8933-263129D2AF90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06E19A-2C26-7723-9A27-2136A9E5E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F1AF5-3FCC-F44F-E0A9-433684066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E3D69A0-3E59-BA62-6B83-65032F58E7DA}"/>
              </a:ext>
            </a:extLst>
          </p:cNvPr>
          <p:cNvCxnSpPr>
            <a:cxnSpLocks/>
          </p:cNvCxnSpPr>
          <p:nvPr/>
        </p:nvCxnSpPr>
        <p:spPr>
          <a:xfrm>
            <a:off x="838200" y="1006774"/>
            <a:ext cx="0" cy="1422527"/>
          </a:xfrm>
          <a:prstGeom prst="line">
            <a:avLst/>
          </a:prstGeom>
          <a:ln w="76200">
            <a:solidFill>
              <a:srgbClr val="D2DB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A green diamond on a black background&#10;&#10;Description automatically generated">
            <a:extLst>
              <a:ext uri="{FF2B5EF4-FFF2-40B4-BE49-F238E27FC236}">
                <a16:creationId xmlns:a16="http://schemas.microsoft.com/office/drawing/2014/main" id="{434749F5-EA49-5BE0-00F9-4343D6BB51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749" y="1020670"/>
            <a:ext cx="1393015" cy="1393015"/>
          </a:xfrm>
          <a:prstGeom prst="rect">
            <a:avLst/>
          </a:prstGeom>
        </p:spPr>
      </p:pic>
      <p:pic>
        <p:nvPicPr>
          <p:cNvPr id="18" name="Picture 17" descr="A yellow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A2D88050-7608-D92C-027A-B94EDBB420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056" y="1242262"/>
            <a:ext cx="650322" cy="650322"/>
          </a:xfrm>
          <a:prstGeom prst="rect">
            <a:avLst/>
          </a:prstGeom>
        </p:spPr>
      </p:pic>
      <p:pic>
        <p:nvPicPr>
          <p:cNvPr id="19" name="Picture 18" descr="A yellow diamond on a black background&#10;&#10;Description automatically generated">
            <a:extLst>
              <a:ext uri="{FF2B5EF4-FFF2-40B4-BE49-F238E27FC236}">
                <a16:creationId xmlns:a16="http://schemas.microsoft.com/office/drawing/2014/main" id="{17C523F3-5B8D-4C0A-B038-439A13761B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685" y="454173"/>
            <a:ext cx="853420" cy="853420"/>
          </a:xfrm>
          <a:prstGeom prst="rect">
            <a:avLst/>
          </a:prstGeom>
        </p:spPr>
      </p:pic>
      <p:pic>
        <p:nvPicPr>
          <p:cNvPr id="20" name="Picture 19" descr="A yellow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9747047A-2B18-44E6-56AB-9E69234D5B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293" y="-476758"/>
            <a:ext cx="1497428" cy="1497428"/>
          </a:xfrm>
          <a:prstGeom prst="rect">
            <a:avLst/>
          </a:prstGeom>
        </p:spPr>
      </p:pic>
      <p:pic>
        <p:nvPicPr>
          <p:cNvPr id="21" name="Picture 20" descr="A green diamond on a black background&#10;&#10;Description automatically generated">
            <a:extLst>
              <a:ext uri="{FF2B5EF4-FFF2-40B4-BE49-F238E27FC236}">
                <a16:creationId xmlns:a16="http://schemas.microsoft.com/office/drawing/2014/main" id="{96B8469F-A744-C605-B62C-BA98F22966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4507" y="953077"/>
            <a:ext cx="483843" cy="483843"/>
          </a:xfrm>
          <a:prstGeom prst="rect">
            <a:avLst/>
          </a:prstGeom>
        </p:spPr>
      </p:pic>
      <p:pic>
        <p:nvPicPr>
          <p:cNvPr id="22" name="Picture 21" descr="A yellow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D0EFB7F5-690A-7298-1DBE-11FFFC07D1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6030" y="1433484"/>
            <a:ext cx="1239181" cy="1239181"/>
          </a:xfrm>
          <a:prstGeom prst="rect">
            <a:avLst/>
          </a:prstGeom>
        </p:spPr>
      </p:pic>
      <p:pic>
        <p:nvPicPr>
          <p:cNvPr id="25" name="Picture 24" descr="A yellow diamond on a black background&#10;&#10;Description automatically generated">
            <a:extLst>
              <a:ext uri="{FF2B5EF4-FFF2-40B4-BE49-F238E27FC236}">
                <a16:creationId xmlns:a16="http://schemas.microsoft.com/office/drawing/2014/main" id="{94E96852-EE1A-61C5-6064-40E22676BF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7944" y="100343"/>
            <a:ext cx="1239181" cy="1239181"/>
          </a:xfrm>
          <a:prstGeom prst="rect">
            <a:avLst/>
          </a:prstGeom>
        </p:spPr>
      </p:pic>
      <p:pic>
        <p:nvPicPr>
          <p:cNvPr id="26" name="Picture 25" descr="A green diamond on a black background&#10;&#10;Description automatically generated">
            <a:extLst>
              <a:ext uri="{FF2B5EF4-FFF2-40B4-BE49-F238E27FC236}">
                <a16:creationId xmlns:a16="http://schemas.microsoft.com/office/drawing/2014/main" id="{77523723-1B14-1EA3-B17F-6E4B71CB2BB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055" y="2219481"/>
            <a:ext cx="281831" cy="281831"/>
          </a:xfrm>
          <a:prstGeom prst="rect">
            <a:avLst/>
          </a:prstGeom>
        </p:spPr>
      </p:pic>
      <p:pic>
        <p:nvPicPr>
          <p:cNvPr id="27" name="Picture 26" descr="A yellow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7E1A3D80-3485-5974-FBB8-B2AF2E80D18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721" y="-797637"/>
            <a:ext cx="1595274" cy="159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9778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82D34-54C1-0C34-990C-5B9526339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029" y="1006774"/>
            <a:ext cx="4912459" cy="1422527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54BE45-AD1D-E8AF-6E8D-5937DCBD2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C764DE79-268F-4C1A-8933-263129D2AF90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06E19A-2C26-7723-9A27-2136A9E5E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F1AF5-3FCC-F44F-E0A9-433684066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pic>
        <p:nvPicPr>
          <p:cNvPr id="3" name="Picture 2" descr="A pink diamond on a black background&#10;&#10;Description automatically generated">
            <a:extLst>
              <a:ext uri="{FF2B5EF4-FFF2-40B4-BE49-F238E27FC236}">
                <a16:creationId xmlns:a16="http://schemas.microsoft.com/office/drawing/2014/main" id="{6A87BFC6-F60F-A729-4958-D4AD41988B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731" y="520700"/>
            <a:ext cx="764555" cy="764555"/>
          </a:xfrm>
          <a:prstGeom prst="rect">
            <a:avLst/>
          </a:prstGeom>
        </p:spPr>
      </p:pic>
      <p:pic>
        <p:nvPicPr>
          <p:cNvPr id="8" name="Picture 7" descr="A pink diamond on a black background&#10;&#10;Description automatically generated">
            <a:extLst>
              <a:ext uri="{FF2B5EF4-FFF2-40B4-BE49-F238E27FC236}">
                <a16:creationId xmlns:a16="http://schemas.microsoft.com/office/drawing/2014/main" id="{6068C628-2D2B-8814-4AF2-CD3FBE391B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1027577"/>
            <a:ext cx="1288474" cy="1288474"/>
          </a:xfrm>
          <a:prstGeom prst="rect">
            <a:avLst/>
          </a:prstGeom>
        </p:spPr>
      </p:pic>
      <p:pic>
        <p:nvPicPr>
          <p:cNvPr id="9" name="Picture 8" descr="A pink and black diamond&#10;&#10;Description automatically generated">
            <a:extLst>
              <a:ext uri="{FF2B5EF4-FFF2-40B4-BE49-F238E27FC236}">
                <a16:creationId xmlns:a16="http://schemas.microsoft.com/office/drawing/2014/main" id="{82DCFF9E-CD31-D3B7-FB9D-FB852C9CE6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300" y="-458492"/>
            <a:ext cx="1435833" cy="1435833"/>
          </a:xfrm>
          <a:prstGeom prst="rect">
            <a:avLst/>
          </a:prstGeom>
        </p:spPr>
      </p:pic>
      <p:pic>
        <p:nvPicPr>
          <p:cNvPr id="10" name="Picture 9" descr="A pink diamond on a black background&#10;&#10;Description automatically generated">
            <a:extLst>
              <a:ext uri="{FF2B5EF4-FFF2-40B4-BE49-F238E27FC236}">
                <a16:creationId xmlns:a16="http://schemas.microsoft.com/office/drawing/2014/main" id="{4AE606B0-8ABD-19DE-7BA3-E045474983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501" y="939187"/>
            <a:ext cx="513015" cy="51301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E3D69A0-3E59-BA62-6B83-65032F58E7DA}"/>
              </a:ext>
            </a:extLst>
          </p:cNvPr>
          <p:cNvCxnSpPr>
            <a:cxnSpLocks/>
          </p:cNvCxnSpPr>
          <p:nvPr/>
        </p:nvCxnSpPr>
        <p:spPr>
          <a:xfrm>
            <a:off x="838200" y="1006774"/>
            <a:ext cx="0" cy="1422527"/>
          </a:xfrm>
          <a:prstGeom prst="line">
            <a:avLst/>
          </a:prstGeom>
          <a:ln w="76200">
            <a:solidFill>
              <a:srgbClr val="EA06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nk and black diamond&#10;&#10;Description automatically generated">
            <a:extLst>
              <a:ext uri="{FF2B5EF4-FFF2-40B4-BE49-F238E27FC236}">
                <a16:creationId xmlns:a16="http://schemas.microsoft.com/office/drawing/2014/main" id="{B800305A-0BEE-9D13-57D1-DD18CC4AD0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182" y="-676934"/>
            <a:ext cx="1435833" cy="1435833"/>
          </a:xfrm>
          <a:prstGeom prst="rect">
            <a:avLst/>
          </a:prstGeom>
        </p:spPr>
      </p:pic>
      <p:pic>
        <p:nvPicPr>
          <p:cNvPr id="15" name="Picture 14" descr="A pink and black diamond&#10;&#10;Description automatically generated">
            <a:extLst>
              <a:ext uri="{FF2B5EF4-FFF2-40B4-BE49-F238E27FC236}">
                <a16:creationId xmlns:a16="http://schemas.microsoft.com/office/drawing/2014/main" id="{A9547F25-24FE-3837-DCC1-1EDF2F1BA7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162" y="1244044"/>
            <a:ext cx="639938" cy="639938"/>
          </a:xfrm>
          <a:prstGeom prst="rect">
            <a:avLst/>
          </a:prstGeom>
        </p:spPr>
      </p:pic>
      <p:pic>
        <p:nvPicPr>
          <p:cNvPr id="16" name="Picture 15" descr="A pink and black diamond&#10;&#10;Description automatically generated">
            <a:extLst>
              <a:ext uri="{FF2B5EF4-FFF2-40B4-BE49-F238E27FC236}">
                <a16:creationId xmlns:a16="http://schemas.microsoft.com/office/drawing/2014/main" id="{B683C9A5-06FD-D320-1718-8D2687CC603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1423772"/>
            <a:ext cx="1222905" cy="1222905"/>
          </a:xfrm>
          <a:prstGeom prst="rect">
            <a:avLst/>
          </a:prstGeom>
        </p:spPr>
      </p:pic>
      <p:pic>
        <p:nvPicPr>
          <p:cNvPr id="29" name="Picture 28" descr="A pink diamond on a black background&#10;&#10;Description automatically generated">
            <a:extLst>
              <a:ext uri="{FF2B5EF4-FFF2-40B4-BE49-F238E27FC236}">
                <a16:creationId xmlns:a16="http://schemas.microsoft.com/office/drawing/2014/main" id="{0C3ADEDF-843A-0694-56E0-77AFC32D82D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145" y="171492"/>
            <a:ext cx="1149414" cy="1149414"/>
          </a:xfrm>
          <a:prstGeom prst="rect">
            <a:avLst/>
          </a:prstGeom>
        </p:spPr>
      </p:pic>
      <p:pic>
        <p:nvPicPr>
          <p:cNvPr id="11" name="Picture 10" descr="A pink diamond on a black background&#10;&#10;Description automatically generated">
            <a:extLst>
              <a:ext uri="{FF2B5EF4-FFF2-40B4-BE49-F238E27FC236}">
                <a16:creationId xmlns:a16="http://schemas.microsoft.com/office/drawing/2014/main" id="{D6988B2B-2724-996D-32E6-48238561C87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329" y="2216727"/>
            <a:ext cx="266471" cy="26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9426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8454CF-AD43-61AD-EB9B-5BC5EA22DC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C764DE79-268F-4C1A-8933-263129D2AF90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5EF5EF-D546-3A20-44B7-0CF856EC4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D082DD-1AD7-7FEC-D9CA-ACE86EF13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6083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8147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639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C6F257-A4C3-FF63-3C2C-123322718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B419B49-3EA7-E991-C6D2-EA150F9ECAAF}"/>
              </a:ext>
            </a:extLst>
          </p:cNvPr>
          <p:cNvSpPr/>
          <p:nvPr/>
        </p:nvSpPr>
        <p:spPr>
          <a:xfrm>
            <a:off x="-7484" y="13083"/>
            <a:ext cx="12192000" cy="6858000"/>
          </a:xfrm>
          <a:prstGeom prst="rect">
            <a:avLst/>
          </a:prstGeom>
          <a:solidFill>
            <a:srgbClr val="7223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urple diamond shaped object&#10;&#10;Description automatically generated">
            <a:extLst>
              <a:ext uri="{FF2B5EF4-FFF2-40B4-BE49-F238E27FC236}">
                <a16:creationId xmlns:a16="http://schemas.microsoft.com/office/drawing/2014/main" id="{9FF96AD8-7E58-3FA9-C3C8-7A97B3601B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771" y="386075"/>
            <a:ext cx="8891870" cy="8891870"/>
          </a:xfrm>
          <a:prstGeom prst="rect">
            <a:avLst/>
          </a:prstGeom>
        </p:spPr>
      </p:pic>
      <p:pic>
        <p:nvPicPr>
          <p:cNvPr id="11" name="Picture 10" descr="A purple diamond on a black background&#10;&#10;Description automatically generated">
            <a:extLst>
              <a:ext uri="{FF2B5EF4-FFF2-40B4-BE49-F238E27FC236}">
                <a16:creationId xmlns:a16="http://schemas.microsoft.com/office/drawing/2014/main" id="{A79F8670-E56E-3923-BB8B-F3F4768B97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107" y="672241"/>
            <a:ext cx="7973879" cy="7973879"/>
          </a:xfrm>
          <a:prstGeom prst="rect">
            <a:avLst/>
          </a:prstGeom>
        </p:spPr>
      </p:pic>
      <p:pic>
        <p:nvPicPr>
          <p:cNvPr id="7" name="Picture 6" descr="A child wearing glasses and headphones&#10;&#10;Description automatically generated">
            <a:extLst>
              <a:ext uri="{FF2B5EF4-FFF2-40B4-BE49-F238E27FC236}">
                <a16:creationId xmlns:a16="http://schemas.microsoft.com/office/drawing/2014/main" id="{F939288C-318D-AE69-4416-E9EEA84FEA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054" y="1525798"/>
            <a:ext cx="6213056" cy="62130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D1EC2BC-DE2B-319A-DFD0-8D2280DFC0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45" y="319700"/>
            <a:ext cx="2258461" cy="793513"/>
          </a:xfrm>
          <a:prstGeom prst="rect">
            <a:avLst/>
          </a:prstGeom>
        </p:spPr>
      </p:pic>
      <p:sp>
        <p:nvSpPr>
          <p:cNvPr id="21" name="Text Placeholder 88">
            <a:extLst>
              <a:ext uri="{FF2B5EF4-FFF2-40B4-BE49-F238E27FC236}">
                <a16:creationId xmlns:a16="http://schemas.microsoft.com/office/drawing/2014/main" id="{9D8BDCB4-2C04-8017-9DAD-D5FE4B1592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3570" y="3689249"/>
            <a:ext cx="4959350" cy="46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76D5D4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86">
            <a:extLst>
              <a:ext uri="{FF2B5EF4-FFF2-40B4-BE49-F238E27FC236}">
                <a16:creationId xmlns:a16="http://schemas.microsoft.com/office/drawing/2014/main" id="{86908039-4E82-0BE3-9D23-623EDC9179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2971" y="2234512"/>
            <a:ext cx="4906019" cy="1238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500" b="0" i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144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3716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288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18407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C6F257-A4C3-FF63-3C2C-123322718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B419B49-3EA7-E991-C6D2-EA150F9ECAAF}"/>
              </a:ext>
            </a:extLst>
          </p:cNvPr>
          <p:cNvSpPr/>
          <p:nvPr/>
        </p:nvSpPr>
        <p:spPr>
          <a:xfrm>
            <a:off x="0" y="-6540"/>
            <a:ext cx="12192000" cy="6858000"/>
          </a:xfrm>
          <a:prstGeom prst="rect">
            <a:avLst/>
          </a:prstGeom>
          <a:solidFill>
            <a:srgbClr val="BF03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nk diamond on a black background&#10;&#10;Description automatically generated">
            <a:extLst>
              <a:ext uri="{FF2B5EF4-FFF2-40B4-BE49-F238E27FC236}">
                <a16:creationId xmlns:a16="http://schemas.microsoft.com/office/drawing/2014/main" id="{18B63C59-28EE-ED5A-82E3-67B9722316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854" y="4632326"/>
            <a:ext cx="4129489" cy="4129489"/>
          </a:xfrm>
          <a:prstGeom prst="rect">
            <a:avLst/>
          </a:prstGeom>
        </p:spPr>
      </p:pic>
      <p:pic>
        <p:nvPicPr>
          <p:cNvPr id="8" name="Picture 7" descr="A pink diamond on a black background&#10;&#10;Description automatically generated">
            <a:extLst>
              <a:ext uri="{FF2B5EF4-FFF2-40B4-BE49-F238E27FC236}">
                <a16:creationId xmlns:a16="http://schemas.microsoft.com/office/drawing/2014/main" id="{F40B7578-FDC6-594E-6552-979A85098D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650" y="5459628"/>
            <a:ext cx="989003" cy="989003"/>
          </a:xfrm>
          <a:prstGeom prst="rect">
            <a:avLst/>
          </a:prstGeom>
        </p:spPr>
      </p:pic>
      <p:pic>
        <p:nvPicPr>
          <p:cNvPr id="10" name="Picture 9" descr="A pink and black diamond&#10;&#10;Description automatically generated">
            <a:extLst>
              <a:ext uri="{FF2B5EF4-FFF2-40B4-BE49-F238E27FC236}">
                <a16:creationId xmlns:a16="http://schemas.microsoft.com/office/drawing/2014/main" id="{0F3A6FD1-7665-5CC7-F677-1F24F1DF67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871" y="2146146"/>
            <a:ext cx="8152782" cy="8152782"/>
          </a:xfrm>
          <a:prstGeom prst="rect">
            <a:avLst/>
          </a:prstGeom>
        </p:spPr>
      </p:pic>
      <p:pic>
        <p:nvPicPr>
          <p:cNvPr id="12" name="Picture 11" descr="A pink diamond on a black background&#10;&#10;Description automatically generated">
            <a:extLst>
              <a:ext uri="{FF2B5EF4-FFF2-40B4-BE49-F238E27FC236}">
                <a16:creationId xmlns:a16="http://schemas.microsoft.com/office/drawing/2014/main" id="{957463D0-5A4E-7FC0-69A7-23A0FBD635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034" y="3509963"/>
            <a:ext cx="5451967" cy="5451967"/>
          </a:xfrm>
          <a:prstGeom prst="rect">
            <a:avLst/>
          </a:prstGeom>
        </p:spPr>
      </p:pic>
      <p:pic>
        <p:nvPicPr>
          <p:cNvPr id="13" name="Picture 12" descr="A pink and black diamond&#10;&#10;Description automatically generated">
            <a:extLst>
              <a:ext uri="{FF2B5EF4-FFF2-40B4-BE49-F238E27FC236}">
                <a16:creationId xmlns:a16="http://schemas.microsoft.com/office/drawing/2014/main" id="{6071702A-7AA3-456A-0C15-A4F0929AAD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5840" y="-1405956"/>
            <a:ext cx="4159917" cy="41599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BE5491-7E40-D843-EFD9-84647D60B4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45" y="319700"/>
            <a:ext cx="2258461" cy="793513"/>
          </a:xfrm>
          <a:prstGeom prst="rect">
            <a:avLst/>
          </a:prstGeom>
        </p:spPr>
      </p:pic>
      <p:sp>
        <p:nvSpPr>
          <p:cNvPr id="17" name="Text Placeholder 88">
            <a:extLst>
              <a:ext uri="{FF2B5EF4-FFF2-40B4-BE49-F238E27FC236}">
                <a16:creationId xmlns:a16="http://schemas.microsoft.com/office/drawing/2014/main" id="{3139B509-F003-EF93-EBAD-0AA371562B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2971" y="3366295"/>
            <a:ext cx="4959350" cy="46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FFB81C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86">
            <a:extLst>
              <a:ext uri="{FF2B5EF4-FFF2-40B4-BE49-F238E27FC236}">
                <a16:creationId xmlns:a16="http://schemas.microsoft.com/office/drawing/2014/main" id="{36E20D99-A512-D395-FFF1-5A4E954D30B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2971" y="2234512"/>
            <a:ext cx="7717629" cy="1238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500" b="0" i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144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3716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288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97450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BDA1872-2D19-A1D9-380B-0F10F8383B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C764DE79-268F-4C1A-8933-263129D2AF90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BFDD3B3-4463-644A-ABEF-ABCCF4BF9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4E4D804-3A49-81FE-3178-DE861498E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 descr="A blue diamond shaped object&#10;&#10;Description automatically generated">
            <a:extLst>
              <a:ext uri="{FF2B5EF4-FFF2-40B4-BE49-F238E27FC236}">
                <a16:creationId xmlns:a16="http://schemas.microsoft.com/office/drawing/2014/main" id="{59D4173A-0FD7-051F-FCF7-AA3E126269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684" y="250892"/>
            <a:ext cx="3254194" cy="3254194"/>
          </a:xfrm>
          <a:prstGeom prst="rect">
            <a:avLst/>
          </a:prstGeom>
        </p:spPr>
      </p:pic>
      <p:pic>
        <p:nvPicPr>
          <p:cNvPr id="16" name="Picture 15" descr="A blue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F0AD906B-B864-F766-CAE3-546EEC56C7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284" y="-258542"/>
            <a:ext cx="1471880" cy="1471880"/>
          </a:xfrm>
          <a:prstGeom prst="rect">
            <a:avLst/>
          </a:prstGeom>
        </p:spPr>
      </p:pic>
      <p:sp>
        <p:nvSpPr>
          <p:cNvPr id="20" name="Text Placeholder 86">
            <a:extLst>
              <a:ext uri="{FF2B5EF4-FFF2-40B4-BE49-F238E27FC236}">
                <a16:creationId xmlns:a16="http://schemas.microsoft.com/office/drawing/2014/main" id="{690781E1-33BE-CBEF-7182-1B3C1B52BC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2971" y="2234512"/>
            <a:ext cx="4906019" cy="1238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144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3716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288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1" name="Text Placeholder 88">
            <a:extLst>
              <a:ext uri="{FF2B5EF4-FFF2-40B4-BE49-F238E27FC236}">
                <a16:creationId xmlns:a16="http://schemas.microsoft.com/office/drawing/2014/main" id="{443BA69B-E6A4-BC5E-7D89-DFDF60BCA14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3570" y="3689249"/>
            <a:ext cx="4959350" cy="46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0580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BDA1872-2D19-A1D9-380B-0F10F8383B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C764DE79-268F-4C1A-8933-263129D2AF90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BFDD3B3-4463-644A-ABEF-ABCCF4BF9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4E4D804-3A49-81FE-3178-DE861498E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pic>
        <p:nvPicPr>
          <p:cNvPr id="4" name="Picture 3" descr="A yellow diamond on a black background&#10;&#10;Description automatically generated">
            <a:extLst>
              <a:ext uri="{FF2B5EF4-FFF2-40B4-BE49-F238E27FC236}">
                <a16:creationId xmlns:a16="http://schemas.microsoft.com/office/drawing/2014/main" id="{34A42641-F80F-F3FA-9F21-5007C79566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455" y="-246393"/>
            <a:ext cx="1471880" cy="1471880"/>
          </a:xfrm>
          <a:prstGeom prst="rect">
            <a:avLst/>
          </a:prstGeom>
        </p:spPr>
      </p:pic>
      <p:pic>
        <p:nvPicPr>
          <p:cNvPr id="2" name="Picture 1" descr="A green diamond shaped object&#10;&#10;Description automatically generated">
            <a:extLst>
              <a:ext uri="{FF2B5EF4-FFF2-40B4-BE49-F238E27FC236}">
                <a16:creationId xmlns:a16="http://schemas.microsoft.com/office/drawing/2014/main" id="{FCF64FD4-E8C3-43BC-6174-B5A857D297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684" y="250892"/>
            <a:ext cx="3254194" cy="3254194"/>
          </a:xfrm>
          <a:prstGeom prst="rect">
            <a:avLst/>
          </a:prstGeom>
        </p:spPr>
      </p:pic>
      <p:sp>
        <p:nvSpPr>
          <p:cNvPr id="16" name="Text Placeholder 86">
            <a:extLst>
              <a:ext uri="{FF2B5EF4-FFF2-40B4-BE49-F238E27FC236}">
                <a16:creationId xmlns:a16="http://schemas.microsoft.com/office/drawing/2014/main" id="{FFA79E92-C68A-8E03-D325-D7DDE08D77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2971" y="2234512"/>
            <a:ext cx="4906019" cy="1238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144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3716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288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" name="Text Placeholder 88">
            <a:extLst>
              <a:ext uri="{FF2B5EF4-FFF2-40B4-BE49-F238E27FC236}">
                <a16:creationId xmlns:a16="http://schemas.microsoft.com/office/drawing/2014/main" id="{F1427DD8-BD9E-BCF1-BBE1-08322F1BDE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3570" y="3689249"/>
            <a:ext cx="4959350" cy="46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6831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BDA1872-2D19-A1D9-380B-0F10F8383B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C764DE79-268F-4C1A-8933-263129D2AF90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BFDD3B3-4463-644A-ABEF-ABCCF4BF9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4E4D804-3A49-81FE-3178-DE861498E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purple diamond shaped object&#10;&#10;Description automatically generated">
            <a:extLst>
              <a:ext uri="{FF2B5EF4-FFF2-40B4-BE49-F238E27FC236}">
                <a16:creationId xmlns:a16="http://schemas.microsoft.com/office/drawing/2014/main" id="{69200790-A1E8-4922-7FB9-A6BCA8EA33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284" y="-258542"/>
            <a:ext cx="1471880" cy="1471880"/>
          </a:xfrm>
          <a:prstGeom prst="rect">
            <a:avLst/>
          </a:prstGeom>
        </p:spPr>
      </p:pic>
      <p:pic>
        <p:nvPicPr>
          <p:cNvPr id="3" name="Picture 2" descr="A purple diamond with black background&#10;&#10;Description automatically generated">
            <a:extLst>
              <a:ext uri="{FF2B5EF4-FFF2-40B4-BE49-F238E27FC236}">
                <a16:creationId xmlns:a16="http://schemas.microsoft.com/office/drawing/2014/main" id="{BCB4DAA2-BF78-0361-4697-E5AE7A7478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684" y="250892"/>
            <a:ext cx="3254194" cy="3254194"/>
          </a:xfrm>
          <a:prstGeom prst="rect">
            <a:avLst/>
          </a:prstGeom>
        </p:spPr>
      </p:pic>
      <p:sp>
        <p:nvSpPr>
          <p:cNvPr id="13" name="Text Placeholder 86">
            <a:extLst>
              <a:ext uri="{FF2B5EF4-FFF2-40B4-BE49-F238E27FC236}">
                <a16:creationId xmlns:a16="http://schemas.microsoft.com/office/drawing/2014/main" id="{41D62B7B-8B56-EA73-4AB9-20608B9FB6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2971" y="2234512"/>
            <a:ext cx="4906019" cy="1238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144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3716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288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" name="Text Placeholder 88">
            <a:extLst>
              <a:ext uri="{FF2B5EF4-FFF2-40B4-BE49-F238E27FC236}">
                <a16:creationId xmlns:a16="http://schemas.microsoft.com/office/drawing/2014/main" id="{0A7A31A2-B2B2-76BD-A5F6-FAC89A76163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3570" y="3689249"/>
            <a:ext cx="4959350" cy="46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4688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42B30C-301E-BB17-57FA-1B629CFCBE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A6B67E-8537-5955-9A22-54D4C8EF7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B6EE2A-8588-BCEB-37EF-314AC20E1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EB50E4-7E92-0D41-62E8-EA6C66715AE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erson sitting on a couch using a computer&#10;&#10;Description automatically generated">
            <a:extLst>
              <a:ext uri="{FF2B5EF4-FFF2-40B4-BE49-F238E27FC236}">
                <a16:creationId xmlns:a16="http://schemas.microsoft.com/office/drawing/2014/main" id="{FD73632F-BEDF-F796-34E8-DB7827A260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010" y="-971550"/>
            <a:ext cx="8801100" cy="8801100"/>
          </a:xfrm>
          <a:prstGeom prst="rect">
            <a:avLst/>
          </a:prstGeom>
        </p:spPr>
      </p:pic>
      <p:pic>
        <p:nvPicPr>
          <p:cNvPr id="9" name="Picture 8" descr="A purple diamond on a black background&#10;&#10;Description automatically generated">
            <a:extLst>
              <a:ext uri="{FF2B5EF4-FFF2-40B4-BE49-F238E27FC236}">
                <a16:creationId xmlns:a16="http://schemas.microsoft.com/office/drawing/2014/main" id="{4950CEC1-B62F-AEDE-5B21-1D62896F62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-1921296"/>
            <a:ext cx="4358640" cy="4358640"/>
          </a:xfrm>
          <a:prstGeom prst="rect">
            <a:avLst/>
          </a:prstGeom>
        </p:spPr>
      </p:pic>
      <p:pic>
        <p:nvPicPr>
          <p:cNvPr id="10" name="Picture 9" descr="A purple diamond on a black background&#10;&#10;Description automatically generated">
            <a:extLst>
              <a:ext uri="{FF2B5EF4-FFF2-40B4-BE49-F238E27FC236}">
                <a16:creationId xmlns:a16="http://schemas.microsoft.com/office/drawing/2014/main" id="{0C8DA0AD-6D84-ABB8-1EE2-338BC978FF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340" y="4678680"/>
            <a:ext cx="4358640" cy="4358640"/>
          </a:xfrm>
          <a:prstGeom prst="rect">
            <a:avLst/>
          </a:prstGeom>
        </p:spPr>
      </p:pic>
      <p:sp>
        <p:nvSpPr>
          <p:cNvPr id="16" name="Text Placeholder 88">
            <a:extLst>
              <a:ext uri="{FF2B5EF4-FFF2-40B4-BE49-F238E27FC236}">
                <a16:creationId xmlns:a16="http://schemas.microsoft.com/office/drawing/2014/main" id="{227667AB-E6B6-524E-BF49-C0EE4B03DE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3570" y="3689249"/>
            <a:ext cx="4959350" cy="46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76D5D4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86">
            <a:extLst>
              <a:ext uri="{FF2B5EF4-FFF2-40B4-BE49-F238E27FC236}">
                <a16:creationId xmlns:a16="http://schemas.microsoft.com/office/drawing/2014/main" id="{26013C7D-6F61-109D-B5F3-D32B2F765A3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2971" y="2234512"/>
            <a:ext cx="4906019" cy="1238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500" b="0" i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144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3716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288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59951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42B30C-301E-BB17-57FA-1B629CFCBE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A6B67E-8537-5955-9A22-54D4C8EF7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B6EE2A-8588-BCEB-37EF-314AC20E1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EB50E4-7E92-0D41-62E8-EA6C66715AE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2DB0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erson and a child playing basketball&#10;&#10;Description automatically generated">
            <a:extLst>
              <a:ext uri="{FF2B5EF4-FFF2-40B4-BE49-F238E27FC236}">
                <a16:creationId xmlns:a16="http://schemas.microsoft.com/office/drawing/2014/main" id="{1EBD40A7-4742-90BC-DF06-9D3FB43848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340" y="-907308"/>
            <a:ext cx="8801100" cy="8801100"/>
          </a:xfrm>
          <a:prstGeom prst="rect">
            <a:avLst/>
          </a:prstGeom>
        </p:spPr>
      </p:pic>
      <p:pic>
        <p:nvPicPr>
          <p:cNvPr id="11" name="Picture 10" descr="A green diamond on a black background&#10;&#10;Description automatically generated">
            <a:extLst>
              <a:ext uri="{FF2B5EF4-FFF2-40B4-BE49-F238E27FC236}">
                <a16:creationId xmlns:a16="http://schemas.microsoft.com/office/drawing/2014/main" id="{36D0B19A-E677-A6C1-9179-8C73C4B07E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19" y="-1741118"/>
            <a:ext cx="4087022" cy="4087022"/>
          </a:xfrm>
          <a:prstGeom prst="rect">
            <a:avLst/>
          </a:prstGeom>
        </p:spPr>
      </p:pic>
      <p:pic>
        <p:nvPicPr>
          <p:cNvPr id="12" name="Picture 11" descr="A green diamond on a black background&#10;&#10;Description automatically generated">
            <a:extLst>
              <a:ext uri="{FF2B5EF4-FFF2-40B4-BE49-F238E27FC236}">
                <a16:creationId xmlns:a16="http://schemas.microsoft.com/office/drawing/2014/main" id="{63A11000-107D-0BC8-7ECE-0DE6110785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587" y="4814489"/>
            <a:ext cx="4087022" cy="4087022"/>
          </a:xfrm>
          <a:prstGeom prst="rect">
            <a:avLst/>
          </a:prstGeom>
        </p:spPr>
      </p:pic>
      <p:sp>
        <p:nvSpPr>
          <p:cNvPr id="17" name="Text Placeholder 86">
            <a:extLst>
              <a:ext uri="{FF2B5EF4-FFF2-40B4-BE49-F238E27FC236}">
                <a16:creationId xmlns:a16="http://schemas.microsoft.com/office/drawing/2014/main" id="{345B6D63-5779-FA1B-0A54-32A94F108B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2971" y="2234512"/>
            <a:ext cx="4906019" cy="1238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144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3716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288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" name="Text Placeholder 88">
            <a:extLst>
              <a:ext uri="{FF2B5EF4-FFF2-40B4-BE49-F238E27FC236}">
                <a16:creationId xmlns:a16="http://schemas.microsoft.com/office/drawing/2014/main" id="{03790DE6-1EE7-1B7B-DF52-5CFE4BF0F5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3570" y="3689249"/>
            <a:ext cx="4959350" cy="46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6013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42B30C-301E-BB17-57FA-1B629CFCBE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A6B67E-8537-5955-9A22-54D4C8EF7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B6EE2A-8588-BCEB-37EF-314AC20E1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EB50E4-7E92-0D41-62E8-EA6C66715AE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A067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erson showing something on a computer to a child&#10;&#10;Description automatically generated">
            <a:extLst>
              <a:ext uri="{FF2B5EF4-FFF2-40B4-BE49-F238E27FC236}">
                <a16:creationId xmlns:a16="http://schemas.microsoft.com/office/drawing/2014/main" id="{19B34D72-DDD2-869C-084D-0D42520FC4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300" y="-834920"/>
            <a:ext cx="8801101" cy="8801101"/>
          </a:xfrm>
          <a:prstGeom prst="rect">
            <a:avLst/>
          </a:prstGeom>
        </p:spPr>
      </p:pic>
      <p:pic>
        <p:nvPicPr>
          <p:cNvPr id="11" name="Picture 10" descr="A pink diamond on a black background&#10;&#10;Description automatically generated">
            <a:extLst>
              <a:ext uri="{FF2B5EF4-FFF2-40B4-BE49-F238E27FC236}">
                <a16:creationId xmlns:a16="http://schemas.microsoft.com/office/drawing/2014/main" id="{82312700-B45D-E00D-4A40-04C7CADB0F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" y="-1744980"/>
            <a:ext cx="4084320" cy="4084320"/>
          </a:xfrm>
          <a:prstGeom prst="rect">
            <a:avLst/>
          </a:prstGeom>
        </p:spPr>
      </p:pic>
      <p:pic>
        <p:nvPicPr>
          <p:cNvPr id="12" name="Picture 11" descr="A pink diamond on a black background&#10;&#10;Description automatically generated">
            <a:extLst>
              <a:ext uri="{FF2B5EF4-FFF2-40B4-BE49-F238E27FC236}">
                <a16:creationId xmlns:a16="http://schemas.microsoft.com/office/drawing/2014/main" id="{DE4B626B-8FD7-31DD-9DB4-8AE47286D2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4815840"/>
            <a:ext cx="4084320" cy="4084320"/>
          </a:xfrm>
          <a:prstGeom prst="rect">
            <a:avLst/>
          </a:prstGeom>
        </p:spPr>
      </p:pic>
      <p:sp>
        <p:nvSpPr>
          <p:cNvPr id="17" name="Text Placeholder 88">
            <a:extLst>
              <a:ext uri="{FF2B5EF4-FFF2-40B4-BE49-F238E27FC236}">
                <a16:creationId xmlns:a16="http://schemas.microsoft.com/office/drawing/2014/main" id="{DB92E3CF-AA8C-2585-B6C6-102496CC1F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2971" y="3778670"/>
            <a:ext cx="4959350" cy="46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FFB81C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86">
            <a:extLst>
              <a:ext uri="{FF2B5EF4-FFF2-40B4-BE49-F238E27FC236}">
                <a16:creationId xmlns:a16="http://schemas.microsoft.com/office/drawing/2014/main" id="{DEE37DFF-3D3B-9978-BC10-3E98934C7A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2972" y="2234512"/>
            <a:ext cx="4707730" cy="1238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500" b="0" i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144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3716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288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36038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2759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ogebra.org/m/bx4hrakp" TargetMode="External"/><Relationship Id="rId2" Type="http://schemas.openxmlformats.org/officeDocument/2006/relationships/hyperlink" Target="https://www.geogebra.org/m/TZXc9FJf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6FDD93-A0BE-CFEF-7084-DE6C9149BD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8888" y="1729023"/>
            <a:ext cx="6201624" cy="1238250"/>
          </a:xfrm>
        </p:spPr>
        <p:txBody>
          <a:bodyPr/>
          <a:lstStyle/>
          <a:p>
            <a:r>
              <a:rPr lang="en-US" b="1" dirty="0"/>
              <a:t>Measures of Variation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81FADA-2B6D-282C-3999-B860FF62D696}"/>
              </a:ext>
            </a:extLst>
          </p:cNvPr>
          <p:cNvSpPr txBox="1"/>
          <p:nvPr/>
        </p:nvSpPr>
        <p:spPr>
          <a:xfrm>
            <a:off x="2281474" y="2550410"/>
            <a:ext cx="3594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Math 6B Unit 8 Lesson 5</a:t>
            </a:r>
          </a:p>
        </p:txBody>
      </p:sp>
    </p:spTree>
    <p:extLst>
      <p:ext uri="{BB962C8B-B14F-4D97-AF65-F5344CB8AC3E}">
        <p14:creationId xmlns:p14="http://schemas.microsoft.com/office/powerpoint/2010/main" val="3647681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3D694-0C80-E6EC-B5D2-88C92CCAA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 Light"/>
                <a:cs typeface="Calibri Light"/>
              </a:rPr>
              <a:t>Example</a:t>
            </a:r>
            <a:endParaRPr lang="en-US"/>
          </a:p>
        </p:txBody>
      </p:sp>
      <p:pic>
        <p:nvPicPr>
          <p:cNvPr id="4" name="Content Placeholder 3" descr="A white text with black text&#10;&#10;Description automatically generated">
            <a:extLst>
              <a:ext uri="{FF2B5EF4-FFF2-40B4-BE49-F238E27FC236}">
                <a16:creationId xmlns:a16="http://schemas.microsoft.com/office/drawing/2014/main" id="{1DD74306-B49A-38E5-BCD5-A95B740268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0393" y="2001385"/>
            <a:ext cx="7351214" cy="4441359"/>
          </a:xfrm>
        </p:spPr>
      </p:pic>
    </p:spTree>
    <p:extLst>
      <p:ext uri="{BB962C8B-B14F-4D97-AF65-F5344CB8AC3E}">
        <p14:creationId xmlns:p14="http://schemas.microsoft.com/office/powerpoint/2010/main" val="9427136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BF1DCA-E676-6079-8F10-6D135C1B0A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179E6-99FF-CD1B-EBD8-C5AE5D1CD34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76400" y="1006475"/>
            <a:ext cx="10515600" cy="728663"/>
          </a:xfrm>
          <a:prstGeom prst="rect">
            <a:avLst/>
          </a:prstGeom>
        </p:spPr>
        <p:txBody>
          <a:bodyPr/>
          <a:lstStyle/>
          <a:p>
            <a:r>
              <a:rPr lang="en-US">
                <a:ea typeface="Calibri Light"/>
                <a:cs typeface="Calibri Light"/>
              </a:rPr>
              <a:t>Practice</a:t>
            </a:r>
            <a:endParaRPr lang="en-US"/>
          </a:p>
        </p:txBody>
      </p:sp>
      <p:pic>
        <p:nvPicPr>
          <p:cNvPr id="6" name="Content Placeholder 5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F8909CD4-0849-45A0-E2F3-4A53E5DD325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798485" y="2393208"/>
            <a:ext cx="6524625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8423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180C1A-6DB2-81F5-3439-320005FC32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>
                <a:ea typeface="Calibri Light"/>
                <a:cs typeface="Calibri Light"/>
              </a:rPr>
              <a:t>Answer</a:t>
            </a:r>
            <a:endParaRPr lang="en-US"/>
          </a:p>
        </p:txBody>
      </p:sp>
      <p:pic>
        <p:nvPicPr>
          <p:cNvPr id="4" name="Content Placeholder 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89C3D0DE-F7CC-FA0A-D507-A9D45FEAB38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892971" y="3562113"/>
            <a:ext cx="7115175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1186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75747C-8E0B-F3A4-F544-D9F0A5CAB1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177EE-D827-4341-D278-C8666D01292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76400" y="1006475"/>
            <a:ext cx="10515600" cy="728663"/>
          </a:xfrm>
          <a:prstGeom prst="rect">
            <a:avLst/>
          </a:prstGeom>
        </p:spPr>
        <p:txBody>
          <a:bodyPr/>
          <a:lstStyle/>
          <a:p>
            <a:r>
              <a:rPr lang="en-US">
                <a:ea typeface="Calibri Light"/>
                <a:cs typeface="Calibri Light"/>
              </a:rPr>
              <a:t>Practice</a:t>
            </a:r>
            <a:endParaRPr lang="en-US"/>
          </a:p>
        </p:txBody>
      </p:sp>
      <p:pic>
        <p:nvPicPr>
          <p:cNvPr id="5" name="Content Placeholder 4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D4A62041-1076-AA17-4DDF-49C6437BB0A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676400" y="2565400"/>
            <a:ext cx="7038975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4645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B1CA0B-15B6-BA9D-87F7-BC569B7D8A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CA1ED0-2156-37FE-93E5-3B9D96DE7B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>
                <a:ea typeface="Calibri Light"/>
                <a:cs typeface="Calibri Light"/>
              </a:rPr>
              <a:t>Answer</a:t>
            </a:r>
            <a:endParaRPr lang="en-US"/>
          </a:p>
        </p:txBody>
      </p:sp>
      <p:pic>
        <p:nvPicPr>
          <p:cNvPr id="6" name="Content Placeholder 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68CBCA85-A964-8245-2CF2-12AF5B58B05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061904" y="3472762"/>
            <a:ext cx="6600825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664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CE591-58CC-CB52-475A-3C89C50CE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 Light"/>
                <a:cs typeface="Calibri Light"/>
              </a:rPr>
              <a:t>GeoGebra Practice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1711D-9D28-89A4-6999-CE97F937AE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Calculate Inter quartile range: </a:t>
            </a:r>
            <a:r>
              <a:rPr lang="en-US">
                <a:ea typeface="+mn-lt"/>
                <a:cs typeface="+mn-lt"/>
                <a:hlinkClick r:id="rId2"/>
              </a:rPr>
              <a:t>https://www.geogebra.org/m/TZXc9FJf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r>
              <a:rPr lang="en-US"/>
              <a:t>Quartiles and Interquartile Range: </a:t>
            </a:r>
            <a:r>
              <a:rPr lang="en-US">
                <a:ea typeface="+mn-lt"/>
                <a:cs typeface="+mn-lt"/>
                <a:hlinkClick r:id="rId3"/>
              </a:rPr>
              <a:t>https://www.geogebra.org/m/bx4hrakp</a:t>
            </a:r>
            <a:r>
              <a:rPr lang="en-US">
                <a:ea typeface="+mn-lt"/>
                <a:cs typeface="+mn-lt"/>
              </a:rPr>
              <a:t> 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ea typeface="+mn-lt"/>
                <a:cs typeface="+mn-lt"/>
              </a:rPr>
              <a:t>Lesson: https://www.geogebra.org/m/bx4hrakp#material/m6bpuavz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ea typeface="Calibri"/>
                <a:cs typeface="Calibri"/>
              </a:rPr>
              <a:t>Practice </a:t>
            </a:r>
            <a:r>
              <a:rPr lang="en-US">
                <a:ea typeface="+mn-lt"/>
                <a:cs typeface="+mn-lt"/>
              </a:rPr>
              <a:t>https://www.geogebra.org/m/bx4hrakp#material/j55btte4</a:t>
            </a:r>
            <a:endParaRPr lang="en-US">
              <a:ea typeface="Calibri"/>
              <a:cs typeface="Calibri"/>
            </a:endParaRPr>
          </a:p>
          <a:p>
            <a:pPr marL="0" indent="0">
              <a:buNone/>
            </a:pPr>
            <a:br>
              <a:rPr lang="en-US"/>
            </a:br>
            <a:endParaRPr lang="en-US"/>
          </a:p>
          <a:p>
            <a:endParaRPr lang="en-US">
              <a:ea typeface="Calibri"/>
              <a:cs typeface="Calibri"/>
            </a:endParaRPr>
          </a:p>
        </p:txBody>
      </p:sp>
      <p:pic>
        <p:nvPicPr>
          <p:cNvPr id="4" name="Picture 3" descr="A line with numbers and points&#10;&#10;Description automatically generated">
            <a:extLst>
              <a:ext uri="{FF2B5EF4-FFF2-40B4-BE49-F238E27FC236}">
                <a16:creationId xmlns:a16="http://schemas.microsoft.com/office/drawing/2014/main" id="{7A44557A-60E1-958F-9E05-60294CC0E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6600" y="3787617"/>
            <a:ext cx="8648700" cy="260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7344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D90275-0240-04F1-4CEB-70BFA5572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5400"/>
              <a:t>Summary</a:t>
            </a:r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0FD575AA-4FB1-A3F9-DD7C-BF15B4F7C07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4514159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302819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014928E-CD26-6B53-EE04-9BB65B9D85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06DF3D-EFE5-C18C-37C3-8F867DBC59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131" y="2832100"/>
            <a:ext cx="3397738" cy="119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0264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0BCF3-EEF3-2C8B-42F5-CBE4F63F5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 Light"/>
                <a:cs typeface="Calibri Light"/>
              </a:rPr>
              <a:t>Key Words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E9321A-4A9D-151F-D8E6-62AC1D38D2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+mn-lt"/>
                <a:cs typeface="+mn-lt"/>
              </a:rPr>
              <a:t>extreme – the largest and smallest values in a dataset </a:t>
            </a:r>
          </a:p>
          <a:p>
            <a:r>
              <a:rPr lang="en-US">
                <a:ea typeface="+mn-lt"/>
                <a:cs typeface="+mn-lt"/>
              </a:rPr>
              <a:t>first quartile – the value in a dataset when 25% of the data is less than that value, when ordered from least to greatest </a:t>
            </a:r>
          </a:p>
          <a:p>
            <a:r>
              <a:rPr lang="en-US">
                <a:ea typeface="+mn-lt"/>
                <a:cs typeface="+mn-lt"/>
              </a:rPr>
              <a:t>maximum – the largest value in a dataset </a:t>
            </a:r>
          </a:p>
          <a:p>
            <a:r>
              <a:rPr lang="en-US">
                <a:ea typeface="+mn-lt"/>
                <a:cs typeface="+mn-lt"/>
              </a:rPr>
              <a:t>median – the middle value of a set of data when ordered from least to greatest minimum – the smallest value in a dataset </a:t>
            </a:r>
          </a:p>
          <a:p>
            <a:r>
              <a:rPr lang="en-US">
                <a:ea typeface="+mn-lt"/>
                <a:cs typeface="+mn-lt"/>
              </a:rPr>
              <a:t>third quartile – the value in a dataset of which 75% of the data is less than that value, when ordered from least to greatest </a:t>
            </a:r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25557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1">
            <a:extLst>
              <a:ext uri="{FF2B5EF4-FFF2-40B4-BE49-F238E27FC236}">
                <a16:creationId xmlns:a16="http://schemas.microsoft.com/office/drawing/2014/main" id="{2C9A9DA9-7DC8-488B-A882-123947B0F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3">
            <a:extLst>
              <a:ext uri="{FF2B5EF4-FFF2-40B4-BE49-F238E27FC236}">
                <a16:creationId xmlns:a16="http://schemas.microsoft.com/office/drawing/2014/main" id="{57F6BDD4-E066-4008-8011-6CC31AEB4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5" y="633619"/>
            <a:ext cx="4279383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DC030-605E-EE67-53CE-869AC1FE5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978619"/>
            <a:ext cx="3410712" cy="11064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Quartiles and Extremes</a:t>
            </a:r>
          </a:p>
        </p:txBody>
      </p:sp>
      <p:sp>
        <p:nvSpPr>
          <p:cNvPr id="19" name="Rectangle 15">
            <a:extLst>
              <a:ext uri="{FF2B5EF4-FFF2-40B4-BE49-F238E27FC236}">
                <a16:creationId xmlns:a16="http://schemas.microsoft.com/office/drawing/2014/main" id="{2711A8FB-68FC-45FC-B01E-38F809E2D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7" y="1171300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7">
            <a:extLst>
              <a:ext uri="{FF2B5EF4-FFF2-40B4-BE49-F238E27FC236}">
                <a16:creationId xmlns:a16="http://schemas.microsoft.com/office/drawing/2014/main" id="{2A865FE3-5FC9-4049-87CF-30019C46C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9" y="2093976"/>
            <a:ext cx="3328416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CA8658-557D-28E5-05C2-27E9F994CD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1248" y="2252870"/>
            <a:ext cx="3412219" cy="356025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400"/>
              <a:t>Quartiles divide a data set into quarters.</a:t>
            </a:r>
          </a:p>
          <a:p>
            <a:r>
              <a:rPr lang="en-US" sz="1400"/>
              <a:t>The first quartile (Q1) is the median of the lower half of the data set.</a:t>
            </a:r>
          </a:p>
          <a:p>
            <a:r>
              <a:rPr lang="en-US" sz="1400"/>
              <a:t>The second quartile (Q2) is the median of the entire data set.</a:t>
            </a:r>
          </a:p>
          <a:p>
            <a:r>
              <a:rPr lang="en-US" sz="1400"/>
              <a:t>The third quartile (Q3) is the median of the upper half of the data set.</a:t>
            </a:r>
          </a:p>
          <a:p>
            <a:r>
              <a:rPr lang="en-US" sz="1400"/>
              <a:t>The range is the difference between the maximum and minimum values of a data set.</a:t>
            </a:r>
          </a:p>
          <a:p>
            <a:r>
              <a:rPr lang="en-US" sz="1400"/>
              <a:t>The extremes are the minimum and maximum values of a data set.</a:t>
            </a:r>
          </a:p>
        </p:txBody>
      </p:sp>
      <p:pic>
        <p:nvPicPr>
          <p:cNvPr id="7" name="Content Placeholder 6" descr="A purple rectangular box with black text&#10;&#10;Description automatically generated">
            <a:extLst>
              <a:ext uri="{FF2B5EF4-FFF2-40B4-BE49-F238E27FC236}">
                <a16:creationId xmlns:a16="http://schemas.microsoft.com/office/drawing/2014/main" id="{E2C85DCF-B38D-570B-D23B-674CCA5584F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120640" y="1880921"/>
            <a:ext cx="6656832" cy="299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476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lose-up of a calculator keypad">
            <a:extLst>
              <a:ext uri="{FF2B5EF4-FFF2-40B4-BE49-F238E27FC236}">
                <a16:creationId xmlns:a16="http://schemas.microsoft.com/office/drawing/2014/main" id="{B7EDEF46-57BF-B568-974D-BC5A83FA845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8200" y="2483073"/>
            <a:ext cx="5181600" cy="34333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4718E2-058D-80DE-C106-863FD243D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/>
              <a:t>Calculating Quartiles and Extremes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C2C8A5-B381-7D00-3A3D-BEDACF31518D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700"/>
              <a:t>Arrange the data set in order from smallest to largest.</a:t>
            </a:r>
          </a:p>
          <a:p>
            <a:pPr>
              <a:lnSpc>
                <a:spcPct val="110000"/>
              </a:lnSpc>
            </a:pPr>
            <a:r>
              <a:rPr lang="en-US" sz="1700"/>
              <a:t>Find the median of the entire data set to get Q2.</a:t>
            </a:r>
          </a:p>
          <a:p>
            <a:pPr>
              <a:lnSpc>
                <a:spcPct val="110000"/>
              </a:lnSpc>
            </a:pPr>
            <a:r>
              <a:rPr lang="en-US" sz="1700"/>
              <a:t>Find the median of the lower half of the data set to get Q1.</a:t>
            </a:r>
          </a:p>
          <a:p>
            <a:pPr>
              <a:lnSpc>
                <a:spcPct val="110000"/>
              </a:lnSpc>
            </a:pPr>
            <a:r>
              <a:rPr lang="en-US" sz="1700"/>
              <a:t>Find the median of the upper half of the data set to get Q3.</a:t>
            </a:r>
          </a:p>
          <a:p>
            <a:pPr>
              <a:lnSpc>
                <a:spcPct val="110000"/>
              </a:lnSpc>
            </a:pPr>
            <a:r>
              <a:rPr lang="en-US" sz="1700"/>
              <a:t>The range is the difference between the maximum and minimum values of the data set.</a:t>
            </a:r>
          </a:p>
          <a:p>
            <a:pPr>
              <a:lnSpc>
                <a:spcPct val="110000"/>
              </a:lnSpc>
            </a:pPr>
            <a:r>
              <a:rPr lang="en-US" sz="1700"/>
              <a:t>The extremes are the minimum and maximum values of the data set.</a:t>
            </a:r>
          </a:p>
        </p:txBody>
      </p:sp>
    </p:spTree>
    <p:extLst>
      <p:ext uri="{BB962C8B-B14F-4D97-AF65-F5344CB8AC3E}">
        <p14:creationId xmlns:p14="http://schemas.microsoft.com/office/powerpoint/2010/main" val="20936581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641C3F-52CB-209B-AEF5-BBE98D9A8A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03211" y="3714887"/>
            <a:ext cx="5457409" cy="469900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The interquartile range (IQR) is the difference between Q3 and Q1.</a:t>
            </a:r>
          </a:p>
          <a:p>
            <a:r>
              <a:rPr lang="en-US" sz="1200">
                <a:solidFill>
                  <a:schemeClr val="bg1"/>
                </a:solidFill>
              </a:rPr>
              <a:t>The IQR tells us how spread out the middle 50% of the data set is.</a:t>
            </a:r>
          </a:p>
          <a:p>
            <a:r>
              <a:rPr lang="en-US" sz="1200">
                <a:solidFill>
                  <a:schemeClr val="bg1"/>
                </a:solidFill>
              </a:rPr>
              <a:t>The IQR is useful for identifying outliers in a data set.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BB5107-6F52-06F2-3B40-6F7618196E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Interquartile Range</a:t>
            </a:r>
          </a:p>
        </p:txBody>
      </p:sp>
    </p:spTree>
    <p:extLst>
      <p:ext uri="{BB962C8B-B14F-4D97-AF65-F5344CB8AC3E}">
        <p14:creationId xmlns:p14="http://schemas.microsoft.com/office/powerpoint/2010/main" val="3292204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9">
            <a:extLst>
              <a:ext uri="{FF2B5EF4-FFF2-40B4-BE49-F238E27FC236}">
                <a16:creationId xmlns:a16="http://schemas.microsoft.com/office/drawing/2014/main" id="{D2854001-B4AF-4E18-9D2E-33E37F97A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7CD4C6-722A-F35D-C54A-2F177758B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268770" cy="153619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/>
              <a:t>Calculating Interquartile Range</a:t>
            </a:r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8AEA628B-C8FF-4D0B-B111-F101F580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3202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3">
            <a:extLst>
              <a:ext uri="{FF2B5EF4-FFF2-40B4-BE49-F238E27FC236}">
                <a16:creationId xmlns:a16="http://schemas.microsoft.com/office/drawing/2014/main" id="{42663BD0-064C-40FC-A331-F49FCA953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506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89977D-2B40-6E03-6D4C-8FA9D172FD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9270" y="3355848"/>
            <a:ext cx="6244957" cy="282549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/>
              <a:t>Calculate Q3 and Q1 as before.</a:t>
            </a:r>
          </a:p>
          <a:p>
            <a:r>
              <a:rPr lang="en-US" sz="2200"/>
              <a:t>Subtract Q1 from Q3 to get the IQR.</a:t>
            </a:r>
          </a:p>
        </p:txBody>
      </p:sp>
      <p:pic>
        <p:nvPicPr>
          <p:cNvPr id="5" name="Content Placeholder 4" descr="traveler in the mountains">
            <a:extLst>
              <a:ext uri="{FF2B5EF4-FFF2-40B4-BE49-F238E27FC236}">
                <a16:creationId xmlns:a16="http://schemas.microsoft.com/office/drawing/2014/main" id="{129374F2-A3E5-C067-4DA4-99DB8F37E7C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17092" r="34433" b="1"/>
          <a:stretch/>
        </p:blipFill>
        <p:spPr>
          <a:xfrm>
            <a:off x="7684007" y="603504"/>
            <a:ext cx="4050792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107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text with black text&#10;&#10;Description automatically generated">
            <a:extLst>
              <a:ext uri="{FF2B5EF4-FFF2-40B4-BE49-F238E27FC236}">
                <a16:creationId xmlns:a16="http://schemas.microsoft.com/office/drawing/2014/main" id="{F382C879-FD41-495B-4939-9466E3D12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992" y="484900"/>
            <a:ext cx="7667625" cy="551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4491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27EE7-9805-D087-79DA-89C061E78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000"/>
              <a:t>Real World Examples of Identifying Quartiles in Data</a:t>
            </a:r>
          </a:p>
        </p:txBody>
      </p:sp>
      <p:pic>
        <p:nvPicPr>
          <p:cNvPr id="5" name="Content Placeholder 4" descr="shot of word employment">
            <a:extLst>
              <a:ext uri="{FF2B5EF4-FFF2-40B4-BE49-F238E27FC236}">
                <a16:creationId xmlns:a16="http://schemas.microsoft.com/office/drawing/2014/main" id="{D1D4C04F-ABA0-DD29-1019-742D7CBC7A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tretch/>
        </p:blipFill>
        <p:spPr>
          <a:xfrm>
            <a:off x="979714" y="2163763"/>
            <a:ext cx="2675466" cy="40132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338A2B-BA5D-D48B-ED6A-5C7454F8D1ED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353634" y="2296319"/>
            <a:ext cx="7066637" cy="401319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/>
              <a:t>Identifying employee salary quartiles in a company to determine salary distribution</a:t>
            </a:r>
          </a:p>
          <a:p>
            <a:r>
              <a:rPr lang="en-US" sz="2400"/>
              <a:t>Analyzing student test scores to determine the distribution of grades within a class</a:t>
            </a:r>
          </a:p>
          <a:p>
            <a:r>
              <a:rPr lang="en-US" sz="2400"/>
              <a:t>Examining customer purchase history to determine the frequency of purchases and identify loyal customers</a:t>
            </a:r>
          </a:p>
          <a:p>
            <a:r>
              <a:rPr lang="en-US" sz="2400"/>
              <a:t>Assessing the distribution of car prices in a dealership to inform pricing strategies</a:t>
            </a:r>
          </a:p>
        </p:txBody>
      </p:sp>
    </p:spTree>
    <p:extLst>
      <p:ext uri="{BB962C8B-B14F-4D97-AF65-F5344CB8AC3E}">
        <p14:creationId xmlns:p14="http://schemas.microsoft.com/office/powerpoint/2010/main" val="3586049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3BF38-649C-8C60-E4C4-31DA8DD01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 Light"/>
                <a:cs typeface="Calibri Light"/>
              </a:rPr>
              <a:t>Example</a:t>
            </a:r>
            <a:endParaRPr lang="en-US"/>
          </a:p>
        </p:txBody>
      </p:sp>
      <p:pic>
        <p:nvPicPr>
          <p:cNvPr id="5" name="Picture 4" descr="A white paper with black text&#10;&#10;Description automatically generated">
            <a:extLst>
              <a:ext uri="{FF2B5EF4-FFF2-40B4-BE49-F238E27FC236}">
                <a16:creationId xmlns:a16="http://schemas.microsoft.com/office/drawing/2014/main" id="{651411A8-04F1-1CAA-03D8-88A5FE8B9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1595" y="904176"/>
            <a:ext cx="6905625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796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000000"/>
      </a:dk1>
      <a:lt1>
        <a:srgbClr val="FFFFFF"/>
      </a:lt1>
      <a:dk2>
        <a:srgbClr val="5C194D"/>
      </a:dk2>
      <a:lt2>
        <a:srgbClr val="4FC0BE"/>
      </a:lt2>
      <a:accent1>
        <a:srgbClr val="752156"/>
      </a:accent1>
      <a:accent2>
        <a:srgbClr val="74D4D3"/>
      </a:accent2>
      <a:accent3>
        <a:srgbClr val="E9057E"/>
      </a:accent3>
      <a:accent4>
        <a:srgbClr val="E5A61A"/>
      </a:accent4>
      <a:accent5>
        <a:srgbClr val="D1DA0E"/>
      </a:accent5>
      <a:accent6>
        <a:srgbClr val="70AD47"/>
      </a:accent6>
      <a:hlink>
        <a:srgbClr val="BE0367"/>
      </a:hlink>
      <a:folHlink>
        <a:srgbClr val="F6B3D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cd61488-c322-43d0-89b6-881a41f9ed06" xsi:nil="true"/>
    <lcf76f155ced4ddcb4097134ff3c332f xmlns="1d252d0b-cd19-4c95-9ea0-58e2e745ab15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3253CDB32E9C94BAEF96199C7312ABF" ma:contentTypeVersion="18" ma:contentTypeDescription="Create a new document." ma:contentTypeScope="" ma:versionID="ba25de75f5e2d66382cf6327b7200477">
  <xsd:schema xmlns:xsd="http://www.w3.org/2001/XMLSchema" xmlns:xs="http://www.w3.org/2001/XMLSchema" xmlns:p="http://schemas.microsoft.com/office/2006/metadata/properties" xmlns:ns2="1d252d0b-cd19-4c95-9ea0-58e2e745ab15" xmlns:ns3="bcd61488-c322-43d0-89b6-881a41f9ed06" targetNamespace="http://schemas.microsoft.com/office/2006/metadata/properties" ma:root="true" ma:fieldsID="3e20a721a71c1ac7897d10d9a9355766" ns2:_="" ns3:_="">
    <xsd:import namespace="1d252d0b-cd19-4c95-9ea0-58e2e745ab15"/>
    <xsd:import namespace="bcd61488-c322-43d0-89b6-881a41f9ed0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252d0b-cd19-4c95-9ea0-58e2e745ab1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46342d94-4a90-4c9b-8c88-cb4c8647e98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1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d61488-c322-43d0-89b6-881a41f9ed0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38c3b31f-b40f-44ce-8907-04bee1560fcd}" ma:internalName="TaxCatchAll" ma:showField="CatchAllData" ma:web="bcd61488-c322-43d0-89b6-881a41f9ed0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DDD8FDA-FBF1-4963-AD6B-968804E7DCFB}">
  <ds:schemaRefs>
    <ds:schemaRef ds:uri="1d252d0b-cd19-4c95-9ea0-58e2e745ab15"/>
    <ds:schemaRef ds:uri="bcd61488-c322-43d0-89b6-881a41f9ed0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37AC4CB-77DA-4E98-A5A6-2D8F06878FA9}">
  <ds:schemaRefs>
    <ds:schemaRef ds:uri="1d252d0b-cd19-4c95-9ea0-58e2e745ab15"/>
    <ds:schemaRef ds:uri="bcd61488-c322-43d0-89b6-881a41f9ed0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EA8922A-C7A9-42C1-85D3-43C0D2A3552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Connections Academy Brand PPT_2024</Template>
  <TotalTime>0</TotalTime>
  <Words>561</Words>
  <Application>Microsoft Office PowerPoint</Application>
  <PresentationFormat>Widescreen</PresentationFormat>
  <Paragraphs>60</Paragraphs>
  <Slides>17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Courier New</vt:lpstr>
      <vt:lpstr>Open Sans Light</vt:lpstr>
      <vt:lpstr>Open Sans Semibold</vt:lpstr>
      <vt:lpstr>Office Theme</vt:lpstr>
      <vt:lpstr>PowerPoint Presentation</vt:lpstr>
      <vt:lpstr>Key Words</vt:lpstr>
      <vt:lpstr>Quartiles and Extremes</vt:lpstr>
      <vt:lpstr>Calculating Quartiles and Extremes</vt:lpstr>
      <vt:lpstr>PowerPoint Presentation</vt:lpstr>
      <vt:lpstr>Calculating Interquartile Range</vt:lpstr>
      <vt:lpstr>PowerPoint Presentation</vt:lpstr>
      <vt:lpstr>Real World Examples of Identifying Quartiles in Data</vt:lpstr>
      <vt:lpstr>Example</vt:lpstr>
      <vt:lpstr>Example</vt:lpstr>
      <vt:lpstr>Practice</vt:lpstr>
      <vt:lpstr>PowerPoint Presentation</vt:lpstr>
      <vt:lpstr>Practice</vt:lpstr>
      <vt:lpstr>PowerPoint Presentation</vt:lpstr>
      <vt:lpstr>GeoGebra Practice</vt:lpstr>
      <vt:lpstr>Summary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Rachel Murray</cp:lastModifiedBy>
  <cp:revision>3</cp:revision>
  <dcterms:created xsi:type="dcterms:W3CDTF">2024-01-22T19:05:46Z</dcterms:created>
  <dcterms:modified xsi:type="dcterms:W3CDTF">2024-01-31T18:04:52Z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0x01010013253CDB32E9C94BAEF96199C7312ABF</vt:lpwstr>
  </property>
  <property fmtid="{D5CDD505-2E9C-101B-9397-08002B2CF9AE}" pid="3" name="MediaServiceImageTags">
    <vt:lpwstr/>
  </property>
</Properties>
</file>