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22"/>
  </p:notesMasterIdLst>
  <p:sldIdLst>
    <p:sldId id="256" r:id="rId5"/>
    <p:sldId id="262" r:id="rId6"/>
    <p:sldId id="257" r:id="rId7"/>
    <p:sldId id="258" r:id="rId8"/>
    <p:sldId id="259" r:id="rId9"/>
    <p:sldId id="260" r:id="rId10"/>
    <p:sldId id="266" r:id="rId11"/>
    <p:sldId id="263" r:id="rId12"/>
    <p:sldId id="264" r:id="rId13"/>
    <p:sldId id="265" r:id="rId14"/>
    <p:sldId id="267" r:id="rId15"/>
    <p:sldId id="268" r:id="rId16"/>
    <p:sldId id="270" r:id="rId17"/>
    <p:sldId id="269" r:id="rId18"/>
    <p:sldId id="271" r:id="rId19"/>
    <p:sldId id="261" r:id="rId20"/>
    <p:sldId id="30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1D549F-C097-41E3-947F-A50C908252C4}" v="89" dt="2024-01-22T19:21:38.548"/>
    <p1510:client id="{B48F34BE-B9B3-F463-FABA-10D21B1101AB}" v="103" dt="2024-01-22T19:16:56.2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F0639C-0DF0-4DDB-BA8E-9E20507E6D2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A6D0D1F-BF11-4B49-833D-867CA47D0F50}">
      <dgm:prSet/>
      <dgm:spPr/>
      <dgm:t>
        <a:bodyPr/>
        <a:lstStyle/>
        <a:p>
          <a:r>
            <a:rPr lang="en-US" b="0" i="0"/>
            <a:t>Quartiles divide a data set into quarters.</a:t>
          </a:r>
          <a:endParaRPr lang="en-US"/>
        </a:p>
      </dgm:t>
    </dgm:pt>
    <dgm:pt modelId="{12D960CE-7EEC-422F-B483-6BDEB7F4B5B6}" type="parTrans" cxnId="{304E1518-3C40-4517-AA73-974308DD7E59}">
      <dgm:prSet/>
      <dgm:spPr/>
      <dgm:t>
        <a:bodyPr/>
        <a:lstStyle/>
        <a:p>
          <a:endParaRPr lang="en-US"/>
        </a:p>
      </dgm:t>
    </dgm:pt>
    <dgm:pt modelId="{A4D72E74-37D2-4622-AB91-51E39719DA76}" type="sibTrans" cxnId="{304E1518-3C40-4517-AA73-974308DD7E59}">
      <dgm:prSet/>
      <dgm:spPr/>
      <dgm:t>
        <a:bodyPr/>
        <a:lstStyle/>
        <a:p>
          <a:endParaRPr lang="en-US"/>
        </a:p>
      </dgm:t>
    </dgm:pt>
    <dgm:pt modelId="{6E3BB66A-0DE9-46C4-B1F5-353C5F39EC27}">
      <dgm:prSet/>
      <dgm:spPr/>
      <dgm:t>
        <a:bodyPr/>
        <a:lstStyle/>
        <a:p>
          <a:r>
            <a:rPr lang="en-US" b="0" i="0"/>
            <a:t>The extremes are the minimum and maximum values of a data set.</a:t>
          </a:r>
          <a:endParaRPr lang="en-US"/>
        </a:p>
      </dgm:t>
    </dgm:pt>
    <dgm:pt modelId="{AC51362D-EFC9-444F-983D-02999576CC5A}" type="parTrans" cxnId="{7C298F84-BB5E-4511-9725-C2B9C86202E0}">
      <dgm:prSet/>
      <dgm:spPr/>
      <dgm:t>
        <a:bodyPr/>
        <a:lstStyle/>
        <a:p>
          <a:endParaRPr lang="en-US"/>
        </a:p>
      </dgm:t>
    </dgm:pt>
    <dgm:pt modelId="{614816BE-733F-4F70-95B7-2EB4A7056404}" type="sibTrans" cxnId="{7C298F84-BB5E-4511-9725-C2B9C86202E0}">
      <dgm:prSet/>
      <dgm:spPr/>
      <dgm:t>
        <a:bodyPr/>
        <a:lstStyle/>
        <a:p>
          <a:endParaRPr lang="en-US"/>
        </a:p>
      </dgm:t>
    </dgm:pt>
    <dgm:pt modelId="{2384BDD0-7BF7-4784-B4A5-B58C7A93F118}">
      <dgm:prSet/>
      <dgm:spPr/>
      <dgm:t>
        <a:bodyPr/>
        <a:lstStyle/>
        <a:p>
          <a:r>
            <a:rPr lang="en-US" b="0" i="0"/>
            <a:t>The range is the difference between the maximum and minimum values of a data set.</a:t>
          </a:r>
          <a:endParaRPr lang="en-US"/>
        </a:p>
      </dgm:t>
    </dgm:pt>
    <dgm:pt modelId="{52885B16-402B-4A2C-B834-ECC206FA2090}" type="parTrans" cxnId="{6BD8914D-0016-4507-A377-5ADC5AE67CFD}">
      <dgm:prSet/>
      <dgm:spPr/>
      <dgm:t>
        <a:bodyPr/>
        <a:lstStyle/>
        <a:p>
          <a:endParaRPr lang="en-US"/>
        </a:p>
      </dgm:t>
    </dgm:pt>
    <dgm:pt modelId="{4240579F-F25B-463D-ADF7-7D9B36FCABD4}" type="sibTrans" cxnId="{6BD8914D-0016-4507-A377-5ADC5AE67CFD}">
      <dgm:prSet/>
      <dgm:spPr/>
      <dgm:t>
        <a:bodyPr/>
        <a:lstStyle/>
        <a:p>
          <a:endParaRPr lang="en-US"/>
        </a:p>
      </dgm:t>
    </dgm:pt>
    <dgm:pt modelId="{F4D40F0B-1FE0-4A16-A882-6FD0314E7BD1}">
      <dgm:prSet/>
      <dgm:spPr/>
      <dgm:t>
        <a:bodyPr/>
        <a:lstStyle/>
        <a:p>
          <a:r>
            <a:rPr lang="en-US" b="0" i="0"/>
            <a:t>The interquartile range is the difference between Q3 and Q1.</a:t>
          </a:r>
          <a:endParaRPr lang="en-US"/>
        </a:p>
      </dgm:t>
    </dgm:pt>
    <dgm:pt modelId="{C51CDE30-B33B-4F86-BB85-34540DF2A423}" type="parTrans" cxnId="{30B0D41F-36A5-42B5-9D2C-D0577F19E65E}">
      <dgm:prSet/>
      <dgm:spPr/>
      <dgm:t>
        <a:bodyPr/>
        <a:lstStyle/>
        <a:p>
          <a:endParaRPr lang="en-US"/>
        </a:p>
      </dgm:t>
    </dgm:pt>
    <dgm:pt modelId="{66E90908-A0A8-44DD-A996-5DCF1F6CFED3}" type="sibTrans" cxnId="{30B0D41F-36A5-42B5-9D2C-D0577F19E65E}">
      <dgm:prSet/>
      <dgm:spPr/>
      <dgm:t>
        <a:bodyPr/>
        <a:lstStyle/>
        <a:p>
          <a:endParaRPr lang="en-US"/>
        </a:p>
      </dgm:t>
    </dgm:pt>
    <dgm:pt modelId="{3DF83822-1CF6-4231-9E19-2525C3F77061}">
      <dgm:prSet/>
      <dgm:spPr/>
      <dgm:t>
        <a:bodyPr/>
        <a:lstStyle/>
        <a:p>
          <a:r>
            <a:rPr lang="en-US" b="0" i="0"/>
            <a:t>The IQR tells us how spread out the middle 50% of a data set is.</a:t>
          </a:r>
          <a:endParaRPr lang="en-US"/>
        </a:p>
      </dgm:t>
    </dgm:pt>
    <dgm:pt modelId="{E6D76EC1-1286-4B50-AA8A-54B2AE8E27B3}" type="parTrans" cxnId="{C38A78F7-0691-4317-B110-13F26A6EA256}">
      <dgm:prSet/>
      <dgm:spPr/>
      <dgm:t>
        <a:bodyPr/>
        <a:lstStyle/>
        <a:p>
          <a:endParaRPr lang="en-US"/>
        </a:p>
      </dgm:t>
    </dgm:pt>
    <dgm:pt modelId="{5FE79B9F-C105-406E-B28A-FCFDD3920CD5}" type="sibTrans" cxnId="{C38A78F7-0691-4317-B110-13F26A6EA256}">
      <dgm:prSet/>
      <dgm:spPr/>
      <dgm:t>
        <a:bodyPr/>
        <a:lstStyle/>
        <a:p>
          <a:endParaRPr lang="en-US"/>
        </a:p>
      </dgm:t>
    </dgm:pt>
    <dgm:pt modelId="{728C2FC7-A34E-491D-8DD4-80E37F25B4C9}">
      <dgm:prSet/>
      <dgm:spPr/>
      <dgm:t>
        <a:bodyPr/>
        <a:lstStyle/>
        <a:p>
          <a:r>
            <a:rPr lang="en-US" b="0" i="0"/>
            <a:t>The IQR is useful for identifying outliers.</a:t>
          </a:r>
          <a:endParaRPr lang="en-US"/>
        </a:p>
      </dgm:t>
    </dgm:pt>
    <dgm:pt modelId="{F03E9095-6538-451B-8C9C-D6530C0C322A}" type="parTrans" cxnId="{D3A93FCF-1023-433F-B0A4-5170B6BD77FD}">
      <dgm:prSet/>
      <dgm:spPr/>
      <dgm:t>
        <a:bodyPr/>
        <a:lstStyle/>
        <a:p>
          <a:endParaRPr lang="en-US"/>
        </a:p>
      </dgm:t>
    </dgm:pt>
    <dgm:pt modelId="{9A9B6735-C24C-4E1F-9BF4-B3A8740A23EE}" type="sibTrans" cxnId="{D3A93FCF-1023-433F-B0A4-5170B6BD77FD}">
      <dgm:prSet/>
      <dgm:spPr/>
      <dgm:t>
        <a:bodyPr/>
        <a:lstStyle/>
        <a:p>
          <a:endParaRPr lang="en-US"/>
        </a:p>
      </dgm:t>
    </dgm:pt>
    <dgm:pt modelId="{F5F654AD-0E6F-4124-8C5F-A90FDE6E3920}" type="pres">
      <dgm:prSet presAssocID="{82F0639C-0DF0-4DDB-BA8E-9E20507E6D2C}" presName="diagram" presStyleCnt="0">
        <dgm:presLayoutVars>
          <dgm:dir/>
          <dgm:resizeHandles val="exact"/>
        </dgm:presLayoutVars>
      </dgm:prSet>
      <dgm:spPr/>
    </dgm:pt>
    <dgm:pt modelId="{29ECBF76-D490-4750-9B56-947F7D968608}" type="pres">
      <dgm:prSet presAssocID="{5A6D0D1F-BF11-4B49-833D-867CA47D0F50}" presName="node" presStyleLbl="node1" presStyleIdx="0" presStyleCnt="6">
        <dgm:presLayoutVars>
          <dgm:bulletEnabled val="1"/>
        </dgm:presLayoutVars>
      </dgm:prSet>
      <dgm:spPr/>
    </dgm:pt>
    <dgm:pt modelId="{91F5BD47-2A13-402D-8613-94F7DEC6B66D}" type="pres">
      <dgm:prSet presAssocID="{A4D72E74-37D2-4622-AB91-51E39719DA76}" presName="sibTrans" presStyleCnt="0"/>
      <dgm:spPr/>
    </dgm:pt>
    <dgm:pt modelId="{1DBE4574-6E1C-4A35-9E80-FD0CD89DFAF4}" type="pres">
      <dgm:prSet presAssocID="{6E3BB66A-0DE9-46C4-B1F5-353C5F39EC27}" presName="node" presStyleLbl="node1" presStyleIdx="1" presStyleCnt="6">
        <dgm:presLayoutVars>
          <dgm:bulletEnabled val="1"/>
        </dgm:presLayoutVars>
      </dgm:prSet>
      <dgm:spPr/>
    </dgm:pt>
    <dgm:pt modelId="{620F6BD0-6949-42BB-BFFF-0DF850B1020C}" type="pres">
      <dgm:prSet presAssocID="{614816BE-733F-4F70-95B7-2EB4A7056404}" presName="sibTrans" presStyleCnt="0"/>
      <dgm:spPr/>
    </dgm:pt>
    <dgm:pt modelId="{D5A2114E-97D7-46FC-BCE5-3B6F60CFF2E4}" type="pres">
      <dgm:prSet presAssocID="{2384BDD0-7BF7-4784-B4A5-B58C7A93F118}" presName="node" presStyleLbl="node1" presStyleIdx="2" presStyleCnt="6">
        <dgm:presLayoutVars>
          <dgm:bulletEnabled val="1"/>
        </dgm:presLayoutVars>
      </dgm:prSet>
      <dgm:spPr/>
    </dgm:pt>
    <dgm:pt modelId="{17A58911-435F-4EA7-90EC-332E8EE06AAD}" type="pres">
      <dgm:prSet presAssocID="{4240579F-F25B-463D-ADF7-7D9B36FCABD4}" presName="sibTrans" presStyleCnt="0"/>
      <dgm:spPr/>
    </dgm:pt>
    <dgm:pt modelId="{CB8EB258-0EEC-453F-AA61-28930C79FFF5}" type="pres">
      <dgm:prSet presAssocID="{F4D40F0B-1FE0-4A16-A882-6FD0314E7BD1}" presName="node" presStyleLbl="node1" presStyleIdx="3" presStyleCnt="6">
        <dgm:presLayoutVars>
          <dgm:bulletEnabled val="1"/>
        </dgm:presLayoutVars>
      </dgm:prSet>
      <dgm:spPr/>
    </dgm:pt>
    <dgm:pt modelId="{F4C39522-0A4C-468B-B736-69D587CC2F41}" type="pres">
      <dgm:prSet presAssocID="{66E90908-A0A8-44DD-A996-5DCF1F6CFED3}" presName="sibTrans" presStyleCnt="0"/>
      <dgm:spPr/>
    </dgm:pt>
    <dgm:pt modelId="{643884EB-54EB-4F23-909E-11C643458CEF}" type="pres">
      <dgm:prSet presAssocID="{3DF83822-1CF6-4231-9E19-2525C3F77061}" presName="node" presStyleLbl="node1" presStyleIdx="4" presStyleCnt="6">
        <dgm:presLayoutVars>
          <dgm:bulletEnabled val="1"/>
        </dgm:presLayoutVars>
      </dgm:prSet>
      <dgm:spPr/>
    </dgm:pt>
    <dgm:pt modelId="{88BBBC33-713C-403A-9C58-C271F23162C2}" type="pres">
      <dgm:prSet presAssocID="{5FE79B9F-C105-406E-B28A-FCFDD3920CD5}" presName="sibTrans" presStyleCnt="0"/>
      <dgm:spPr/>
    </dgm:pt>
    <dgm:pt modelId="{6D9B6678-F5DD-4329-9276-72610E247339}" type="pres">
      <dgm:prSet presAssocID="{728C2FC7-A34E-491D-8DD4-80E37F25B4C9}" presName="node" presStyleLbl="node1" presStyleIdx="5" presStyleCnt="6">
        <dgm:presLayoutVars>
          <dgm:bulletEnabled val="1"/>
        </dgm:presLayoutVars>
      </dgm:prSet>
      <dgm:spPr/>
    </dgm:pt>
  </dgm:ptLst>
  <dgm:cxnLst>
    <dgm:cxn modelId="{4BAE4903-64E6-4D42-B687-A32E05D44163}" type="presOf" srcId="{3DF83822-1CF6-4231-9E19-2525C3F77061}" destId="{643884EB-54EB-4F23-909E-11C643458CEF}" srcOrd="0" destOrd="0" presId="urn:microsoft.com/office/officeart/2005/8/layout/default"/>
    <dgm:cxn modelId="{304E1518-3C40-4517-AA73-974308DD7E59}" srcId="{82F0639C-0DF0-4DDB-BA8E-9E20507E6D2C}" destId="{5A6D0D1F-BF11-4B49-833D-867CA47D0F50}" srcOrd="0" destOrd="0" parTransId="{12D960CE-7EEC-422F-B483-6BDEB7F4B5B6}" sibTransId="{A4D72E74-37D2-4622-AB91-51E39719DA76}"/>
    <dgm:cxn modelId="{30B0D41F-36A5-42B5-9D2C-D0577F19E65E}" srcId="{82F0639C-0DF0-4DDB-BA8E-9E20507E6D2C}" destId="{F4D40F0B-1FE0-4A16-A882-6FD0314E7BD1}" srcOrd="3" destOrd="0" parTransId="{C51CDE30-B33B-4F86-BB85-34540DF2A423}" sibTransId="{66E90908-A0A8-44DD-A996-5DCF1F6CFED3}"/>
    <dgm:cxn modelId="{5C050E26-4009-4460-ABC7-E1FCDF076150}" type="presOf" srcId="{2384BDD0-7BF7-4784-B4A5-B58C7A93F118}" destId="{D5A2114E-97D7-46FC-BCE5-3B6F60CFF2E4}" srcOrd="0" destOrd="0" presId="urn:microsoft.com/office/officeart/2005/8/layout/default"/>
    <dgm:cxn modelId="{5AB09133-3840-476D-BB55-9EAC8C00B27C}" type="presOf" srcId="{6E3BB66A-0DE9-46C4-B1F5-353C5F39EC27}" destId="{1DBE4574-6E1C-4A35-9E80-FD0CD89DFAF4}" srcOrd="0" destOrd="0" presId="urn:microsoft.com/office/officeart/2005/8/layout/default"/>
    <dgm:cxn modelId="{6BACC93C-84A9-42D6-95E2-B54D1EC75E9D}" type="presOf" srcId="{728C2FC7-A34E-491D-8DD4-80E37F25B4C9}" destId="{6D9B6678-F5DD-4329-9276-72610E247339}" srcOrd="0" destOrd="0" presId="urn:microsoft.com/office/officeart/2005/8/layout/default"/>
    <dgm:cxn modelId="{11C06642-AA31-43BD-BDA9-C01A25C5F099}" type="presOf" srcId="{82F0639C-0DF0-4DDB-BA8E-9E20507E6D2C}" destId="{F5F654AD-0E6F-4124-8C5F-A90FDE6E3920}" srcOrd="0" destOrd="0" presId="urn:microsoft.com/office/officeart/2005/8/layout/default"/>
    <dgm:cxn modelId="{6BD8914D-0016-4507-A377-5ADC5AE67CFD}" srcId="{82F0639C-0DF0-4DDB-BA8E-9E20507E6D2C}" destId="{2384BDD0-7BF7-4784-B4A5-B58C7A93F118}" srcOrd="2" destOrd="0" parTransId="{52885B16-402B-4A2C-B834-ECC206FA2090}" sibTransId="{4240579F-F25B-463D-ADF7-7D9B36FCABD4}"/>
    <dgm:cxn modelId="{7C298F84-BB5E-4511-9725-C2B9C86202E0}" srcId="{82F0639C-0DF0-4DDB-BA8E-9E20507E6D2C}" destId="{6E3BB66A-0DE9-46C4-B1F5-353C5F39EC27}" srcOrd="1" destOrd="0" parTransId="{AC51362D-EFC9-444F-983D-02999576CC5A}" sibTransId="{614816BE-733F-4F70-95B7-2EB4A7056404}"/>
    <dgm:cxn modelId="{D3A93FCF-1023-433F-B0A4-5170B6BD77FD}" srcId="{82F0639C-0DF0-4DDB-BA8E-9E20507E6D2C}" destId="{728C2FC7-A34E-491D-8DD4-80E37F25B4C9}" srcOrd="5" destOrd="0" parTransId="{F03E9095-6538-451B-8C9C-D6530C0C322A}" sibTransId="{9A9B6735-C24C-4E1F-9BF4-B3A8740A23EE}"/>
    <dgm:cxn modelId="{48F96FD5-49CF-4B33-922D-2B5A0AA20BD8}" type="presOf" srcId="{F4D40F0B-1FE0-4A16-A882-6FD0314E7BD1}" destId="{CB8EB258-0EEC-453F-AA61-28930C79FFF5}" srcOrd="0" destOrd="0" presId="urn:microsoft.com/office/officeart/2005/8/layout/default"/>
    <dgm:cxn modelId="{55C059E8-74D3-4307-BBF8-1538FE610044}" type="presOf" srcId="{5A6D0D1F-BF11-4B49-833D-867CA47D0F50}" destId="{29ECBF76-D490-4750-9B56-947F7D968608}" srcOrd="0" destOrd="0" presId="urn:microsoft.com/office/officeart/2005/8/layout/default"/>
    <dgm:cxn modelId="{C38A78F7-0691-4317-B110-13F26A6EA256}" srcId="{82F0639C-0DF0-4DDB-BA8E-9E20507E6D2C}" destId="{3DF83822-1CF6-4231-9E19-2525C3F77061}" srcOrd="4" destOrd="0" parTransId="{E6D76EC1-1286-4B50-AA8A-54B2AE8E27B3}" sibTransId="{5FE79B9F-C105-406E-B28A-FCFDD3920CD5}"/>
    <dgm:cxn modelId="{9363B5C5-6C7A-4713-B17F-1206E814ACED}" type="presParOf" srcId="{F5F654AD-0E6F-4124-8C5F-A90FDE6E3920}" destId="{29ECBF76-D490-4750-9B56-947F7D968608}" srcOrd="0" destOrd="0" presId="urn:microsoft.com/office/officeart/2005/8/layout/default"/>
    <dgm:cxn modelId="{951637E9-55DC-4B54-AF97-5E5939A75059}" type="presParOf" srcId="{F5F654AD-0E6F-4124-8C5F-A90FDE6E3920}" destId="{91F5BD47-2A13-402D-8613-94F7DEC6B66D}" srcOrd="1" destOrd="0" presId="urn:microsoft.com/office/officeart/2005/8/layout/default"/>
    <dgm:cxn modelId="{FCA785D5-7A84-4956-AF5D-BFE6CE86415F}" type="presParOf" srcId="{F5F654AD-0E6F-4124-8C5F-A90FDE6E3920}" destId="{1DBE4574-6E1C-4A35-9E80-FD0CD89DFAF4}" srcOrd="2" destOrd="0" presId="urn:microsoft.com/office/officeart/2005/8/layout/default"/>
    <dgm:cxn modelId="{D4B08B3C-00AD-4489-AFA9-229218B43100}" type="presParOf" srcId="{F5F654AD-0E6F-4124-8C5F-A90FDE6E3920}" destId="{620F6BD0-6949-42BB-BFFF-0DF850B1020C}" srcOrd="3" destOrd="0" presId="urn:microsoft.com/office/officeart/2005/8/layout/default"/>
    <dgm:cxn modelId="{9058D757-4242-4A2D-A754-5126398935D1}" type="presParOf" srcId="{F5F654AD-0E6F-4124-8C5F-A90FDE6E3920}" destId="{D5A2114E-97D7-46FC-BCE5-3B6F60CFF2E4}" srcOrd="4" destOrd="0" presId="urn:microsoft.com/office/officeart/2005/8/layout/default"/>
    <dgm:cxn modelId="{BB3BB24A-94D8-41E7-8AA1-20359F40A757}" type="presParOf" srcId="{F5F654AD-0E6F-4124-8C5F-A90FDE6E3920}" destId="{17A58911-435F-4EA7-90EC-332E8EE06AAD}" srcOrd="5" destOrd="0" presId="urn:microsoft.com/office/officeart/2005/8/layout/default"/>
    <dgm:cxn modelId="{503633BB-6A25-48DA-8E70-E88D0144D63E}" type="presParOf" srcId="{F5F654AD-0E6F-4124-8C5F-A90FDE6E3920}" destId="{CB8EB258-0EEC-453F-AA61-28930C79FFF5}" srcOrd="6" destOrd="0" presId="urn:microsoft.com/office/officeart/2005/8/layout/default"/>
    <dgm:cxn modelId="{5561D31B-D6FE-4417-BC75-87C317823A4C}" type="presParOf" srcId="{F5F654AD-0E6F-4124-8C5F-A90FDE6E3920}" destId="{F4C39522-0A4C-468B-B736-69D587CC2F41}" srcOrd="7" destOrd="0" presId="urn:microsoft.com/office/officeart/2005/8/layout/default"/>
    <dgm:cxn modelId="{BD59CD26-4F78-43AE-B4FF-8A3CF424BD7A}" type="presParOf" srcId="{F5F654AD-0E6F-4124-8C5F-A90FDE6E3920}" destId="{643884EB-54EB-4F23-909E-11C643458CEF}" srcOrd="8" destOrd="0" presId="urn:microsoft.com/office/officeart/2005/8/layout/default"/>
    <dgm:cxn modelId="{ADA240C1-2D43-4E7D-8135-C87490F753CD}" type="presParOf" srcId="{F5F654AD-0E6F-4124-8C5F-A90FDE6E3920}" destId="{88BBBC33-713C-403A-9C58-C271F23162C2}" srcOrd="9" destOrd="0" presId="urn:microsoft.com/office/officeart/2005/8/layout/default"/>
    <dgm:cxn modelId="{ACE388FA-E5A8-4F1F-A2CA-D4B5F17A695A}" type="presParOf" srcId="{F5F654AD-0E6F-4124-8C5F-A90FDE6E3920}" destId="{6D9B6678-F5DD-4329-9276-72610E24733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ECBF76-D490-4750-9B56-947F7D968608}">
      <dsp:nvSpPr>
        <dsp:cNvPr id="0" name=""/>
        <dsp:cNvSpPr/>
      </dsp:nvSpPr>
      <dsp:spPr>
        <a:xfrm>
          <a:off x="545672" y="1800"/>
          <a:ext cx="2766269" cy="16597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Quartiles divide a data set into quarters.</a:t>
          </a:r>
          <a:endParaRPr lang="en-US" sz="2100" kern="1200"/>
        </a:p>
      </dsp:txBody>
      <dsp:txXfrm>
        <a:off x="545672" y="1800"/>
        <a:ext cx="2766269" cy="1659761"/>
      </dsp:txXfrm>
    </dsp:sp>
    <dsp:sp modelId="{1DBE4574-6E1C-4A35-9E80-FD0CD89DFAF4}">
      <dsp:nvSpPr>
        <dsp:cNvPr id="0" name=""/>
        <dsp:cNvSpPr/>
      </dsp:nvSpPr>
      <dsp:spPr>
        <a:xfrm>
          <a:off x="3588569" y="1800"/>
          <a:ext cx="2766269" cy="165976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The extremes are the minimum and maximum values of a data set.</a:t>
          </a:r>
          <a:endParaRPr lang="en-US" sz="2100" kern="1200"/>
        </a:p>
      </dsp:txBody>
      <dsp:txXfrm>
        <a:off x="3588569" y="1800"/>
        <a:ext cx="2766269" cy="1659761"/>
      </dsp:txXfrm>
    </dsp:sp>
    <dsp:sp modelId="{D5A2114E-97D7-46FC-BCE5-3B6F60CFF2E4}">
      <dsp:nvSpPr>
        <dsp:cNvPr id="0" name=""/>
        <dsp:cNvSpPr/>
      </dsp:nvSpPr>
      <dsp:spPr>
        <a:xfrm>
          <a:off x="545672" y="1938189"/>
          <a:ext cx="2766269" cy="165976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The range is the difference between the maximum and minimum values of a data set.</a:t>
          </a:r>
          <a:endParaRPr lang="en-US" sz="2100" kern="1200"/>
        </a:p>
      </dsp:txBody>
      <dsp:txXfrm>
        <a:off x="545672" y="1938189"/>
        <a:ext cx="2766269" cy="1659761"/>
      </dsp:txXfrm>
    </dsp:sp>
    <dsp:sp modelId="{CB8EB258-0EEC-453F-AA61-28930C79FFF5}">
      <dsp:nvSpPr>
        <dsp:cNvPr id="0" name=""/>
        <dsp:cNvSpPr/>
      </dsp:nvSpPr>
      <dsp:spPr>
        <a:xfrm>
          <a:off x="3588569" y="1938189"/>
          <a:ext cx="2766269" cy="165976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The interquartile range is the difference between Q3 and Q1.</a:t>
          </a:r>
          <a:endParaRPr lang="en-US" sz="2100" kern="1200"/>
        </a:p>
      </dsp:txBody>
      <dsp:txXfrm>
        <a:off x="3588569" y="1938189"/>
        <a:ext cx="2766269" cy="1659761"/>
      </dsp:txXfrm>
    </dsp:sp>
    <dsp:sp modelId="{643884EB-54EB-4F23-909E-11C643458CEF}">
      <dsp:nvSpPr>
        <dsp:cNvPr id="0" name=""/>
        <dsp:cNvSpPr/>
      </dsp:nvSpPr>
      <dsp:spPr>
        <a:xfrm>
          <a:off x="545672" y="3874578"/>
          <a:ext cx="2766269" cy="165976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The IQR tells us how spread out the middle 50% of a data set is.</a:t>
          </a:r>
          <a:endParaRPr lang="en-US" sz="2100" kern="1200"/>
        </a:p>
      </dsp:txBody>
      <dsp:txXfrm>
        <a:off x="545672" y="3874578"/>
        <a:ext cx="2766269" cy="1659761"/>
      </dsp:txXfrm>
    </dsp:sp>
    <dsp:sp modelId="{6D9B6678-F5DD-4329-9276-72610E247339}">
      <dsp:nvSpPr>
        <dsp:cNvPr id="0" name=""/>
        <dsp:cNvSpPr/>
      </dsp:nvSpPr>
      <dsp:spPr>
        <a:xfrm>
          <a:off x="3588569" y="3874578"/>
          <a:ext cx="2766269" cy="16597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/>
            <a:t>The IQR is useful for identifying outliers.</a:t>
          </a:r>
          <a:endParaRPr lang="en-US" sz="2100" kern="1200"/>
        </a:p>
      </dsp:txBody>
      <dsp:txXfrm>
        <a:off x="3588569" y="3874578"/>
        <a:ext cx="2766269" cy="16597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B11CD-9EFF-4E2C-A89A-9316FA554D21}" type="datetimeFigureOut">
              <a:t>1/31/2024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DA04F-1AFA-489A-A6DF-99F62ABBE4C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71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D9353-1746-4681-AAD2-1D3766B4A2A9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225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D9353-1746-4681-AAD2-1D3766B4A2A9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33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D9353-1746-4681-AAD2-1D3766B4A2A9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79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D9353-1746-4681-AAD2-1D3766B4A2A9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95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D9353-1746-4681-AAD2-1D3766B4A2A9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22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DA04F-1AFA-489A-A6DF-99F62ABBE4CF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393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D9353-1746-4681-AAD2-1D3766B4A2A9}" type="slidenum"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8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184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90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8615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9553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77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42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08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14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39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840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745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0580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683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468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995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601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3603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759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ogebra.org/m/bx4hrakp" TargetMode="External"/><Relationship Id="rId2" Type="http://schemas.openxmlformats.org/officeDocument/2006/relationships/hyperlink" Target="https://www.geogebra.org/m/TZXc9FJf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6FDD93-A0BE-CFEF-7084-DE6C9149B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888" y="1729023"/>
            <a:ext cx="6201624" cy="1238250"/>
          </a:xfrm>
        </p:spPr>
        <p:txBody>
          <a:bodyPr/>
          <a:lstStyle/>
          <a:p>
            <a:r>
              <a:rPr lang="en-US" b="1" dirty="0"/>
              <a:t>Measures of Variation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81FADA-2B6D-282C-3999-B860FF62D696}"/>
              </a:ext>
            </a:extLst>
          </p:cNvPr>
          <p:cNvSpPr txBox="1"/>
          <p:nvPr/>
        </p:nvSpPr>
        <p:spPr>
          <a:xfrm>
            <a:off x="2281474" y="2550410"/>
            <a:ext cx="3594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Math 6B Unit 8 Lesson 5</a:t>
            </a:r>
          </a:p>
        </p:txBody>
      </p:sp>
    </p:spTree>
    <p:extLst>
      <p:ext uri="{BB962C8B-B14F-4D97-AF65-F5344CB8AC3E}">
        <p14:creationId xmlns:p14="http://schemas.microsoft.com/office/powerpoint/2010/main" val="364768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3D694-0C80-E6EC-B5D2-88C92CCA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Example</a:t>
            </a:r>
            <a:endParaRPr lang="en-US"/>
          </a:p>
        </p:txBody>
      </p:sp>
      <p:pic>
        <p:nvPicPr>
          <p:cNvPr id="4" name="Content Placeholder 3" descr="A white text with black text&#10;&#10;Description automatically generated">
            <a:extLst>
              <a:ext uri="{FF2B5EF4-FFF2-40B4-BE49-F238E27FC236}">
                <a16:creationId xmlns:a16="http://schemas.microsoft.com/office/drawing/2014/main" id="{1DD74306-B49A-38E5-BCD5-A95B74026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0393" y="2001385"/>
            <a:ext cx="7351214" cy="4441359"/>
          </a:xfrm>
        </p:spPr>
      </p:pic>
    </p:spTree>
    <p:extLst>
      <p:ext uri="{BB962C8B-B14F-4D97-AF65-F5344CB8AC3E}">
        <p14:creationId xmlns:p14="http://schemas.microsoft.com/office/powerpoint/2010/main" val="942713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F1DCA-E676-6079-8F10-6D135C1B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179E6-99FF-CD1B-EBD8-C5AE5D1CD3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1006475"/>
            <a:ext cx="10515600" cy="728663"/>
          </a:xfrm>
          <a:prstGeom prst="rect">
            <a:avLst/>
          </a:prstGeom>
        </p:spPr>
        <p:txBody>
          <a:bodyPr/>
          <a:lstStyle/>
          <a:p>
            <a:r>
              <a:rPr lang="en-US">
                <a:ea typeface="Calibri Light"/>
                <a:cs typeface="Calibri Light"/>
              </a:rPr>
              <a:t>Practice</a:t>
            </a:r>
            <a:endParaRPr lang="en-US"/>
          </a:p>
        </p:txBody>
      </p:sp>
      <p:pic>
        <p:nvPicPr>
          <p:cNvPr id="6" name="Content Placeholder 5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8909CD4-0849-45A0-E2F3-4A53E5DD325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98485" y="2393208"/>
            <a:ext cx="6524625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4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80C1A-6DB2-81F5-3439-320005FC32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Answer</a:t>
            </a:r>
            <a:endParaRPr lang="en-US"/>
          </a:p>
        </p:txBody>
      </p:sp>
      <p:pic>
        <p:nvPicPr>
          <p:cNvPr id="4" name="Content Placeholder 3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9C3D0DE-F7CC-FA0A-D507-A9D45FEAB38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892971" y="3562113"/>
            <a:ext cx="71151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18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75747C-8E0B-F3A4-F544-D9F0A5CAB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177EE-D827-4341-D278-C8666D0129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6400" y="1006475"/>
            <a:ext cx="10515600" cy="728663"/>
          </a:xfrm>
          <a:prstGeom prst="rect">
            <a:avLst/>
          </a:prstGeom>
        </p:spPr>
        <p:txBody>
          <a:bodyPr/>
          <a:lstStyle/>
          <a:p>
            <a:r>
              <a:rPr lang="en-US">
                <a:ea typeface="Calibri Light"/>
                <a:cs typeface="Calibri Light"/>
              </a:rPr>
              <a:t>Practice</a:t>
            </a:r>
            <a:endParaRPr lang="en-US"/>
          </a:p>
        </p:txBody>
      </p:sp>
      <p:pic>
        <p:nvPicPr>
          <p:cNvPr id="5" name="Content Placeholder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D4A62041-1076-AA17-4DDF-49C6437BB0A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676400" y="2565400"/>
            <a:ext cx="703897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64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B1CA0B-15B6-BA9D-87F7-BC569B7D8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A1ED0-2156-37FE-93E5-3B9D96DE7B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Answer</a:t>
            </a:r>
            <a:endParaRPr lang="en-US"/>
          </a:p>
        </p:txBody>
      </p:sp>
      <p:pic>
        <p:nvPicPr>
          <p:cNvPr id="6" name="Content Placeholder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68CBCA85-A964-8245-2CF2-12AF5B58B05D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61904" y="3472762"/>
            <a:ext cx="660082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66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CE591-58CC-CB52-475A-3C89C50CE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GeoGebra Practice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1711D-9D28-89A4-6999-CE97F937A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Calculate Inter quartile range: </a:t>
            </a:r>
            <a:r>
              <a:rPr lang="en-US">
                <a:ea typeface="+mn-lt"/>
                <a:cs typeface="+mn-lt"/>
                <a:hlinkClick r:id="rId2"/>
              </a:rPr>
              <a:t>https://www.geogebra.org/m/TZXc9FJf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/>
              <a:t>Quartiles and Interquartile Range: </a:t>
            </a:r>
            <a:r>
              <a:rPr lang="en-US">
                <a:ea typeface="+mn-lt"/>
                <a:cs typeface="+mn-lt"/>
                <a:hlinkClick r:id="rId3"/>
              </a:rPr>
              <a:t>https://www.geogebra.org/m/bx4hrakp</a:t>
            </a:r>
            <a:r>
              <a:rPr lang="en-US">
                <a:ea typeface="+mn-lt"/>
                <a:cs typeface="+mn-lt"/>
              </a:rPr>
              <a:t>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+mn-lt"/>
                <a:cs typeface="+mn-lt"/>
              </a:rPr>
              <a:t>Lesson: https://www.geogebra.org/m/bx4hrakp#material/m6bpuavz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>
                <a:ea typeface="Calibri"/>
                <a:cs typeface="Calibri"/>
              </a:rPr>
              <a:t>Practice </a:t>
            </a:r>
            <a:r>
              <a:rPr lang="en-US">
                <a:ea typeface="+mn-lt"/>
                <a:cs typeface="+mn-lt"/>
              </a:rPr>
              <a:t>https://www.geogebra.org/m/bx4hrakp#material/j55btte4</a:t>
            </a:r>
            <a:endParaRPr lang="en-US">
              <a:ea typeface="Calibri"/>
              <a:cs typeface="Calibri"/>
            </a:endParaRPr>
          </a:p>
          <a:p>
            <a:pPr marL="0" indent="0">
              <a:buNone/>
            </a:pPr>
            <a:br>
              <a:rPr lang="en-US"/>
            </a:b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pic>
        <p:nvPicPr>
          <p:cNvPr id="4" name="Picture 3" descr="A line with numbers and points&#10;&#10;Description automatically generated">
            <a:extLst>
              <a:ext uri="{FF2B5EF4-FFF2-40B4-BE49-F238E27FC236}">
                <a16:creationId xmlns:a16="http://schemas.microsoft.com/office/drawing/2014/main" id="{7A44557A-60E1-958F-9E05-60294CC0E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600" y="3787617"/>
            <a:ext cx="86487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734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90275-0240-04F1-4CEB-70BFA5572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Summary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0FD575AA-4FB1-A3F9-DD7C-BF15B4F7C0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514159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0281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0BCF3-EEF3-2C8B-42F5-CBE4F63F5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Key Words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9321A-4A9D-151F-D8E6-62AC1D38D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</a:rPr>
              <a:t>extreme – the largest and smallest values in a dataset </a:t>
            </a:r>
          </a:p>
          <a:p>
            <a:r>
              <a:rPr lang="en-US">
                <a:ea typeface="+mn-lt"/>
                <a:cs typeface="+mn-lt"/>
              </a:rPr>
              <a:t>first quartile – the value in a dataset when 25% of the data is less than that value, when ordered from least to greatest </a:t>
            </a:r>
          </a:p>
          <a:p>
            <a:r>
              <a:rPr lang="en-US">
                <a:ea typeface="+mn-lt"/>
                <a:cs typeface="+mn-lt"/>
              </a:rPr>
              <a:t>maximum – the largest value in a dataset </a:t>
            </a:r>
          </a:p>
          <a:p>
            <a:r>
              <a:rPr lang="en-US">
                <a:ea typeface="+mn-lt"/>
                <a:cs typeface="+mn-lt"/>
              </a:rPr>
              <a:t>median – the middle value of a set of data when ordered from least to greatest minimum – the smallest value in a dataset </a:t>
            </a:r>
          </a:p>
          <a:p>
            <a:r>
              <a:rPr lang="en-US">
                <a:ea typeface="+mn-lt"/>
                <a:cs typeface="+mn-lt"/>
              </a:rPr>
              <a:t>third quartile – the value in a dataset of which 75% of the data is less than that value, when ordered from least to greatest 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255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5" y="633619"/>
            <a:ext cx="427938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DC030-605E-EE67-53CE-869AC1FE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Quartiles and Extremes</a:t>
            </a: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7" y="1171300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9" y="2093976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CA8658-557D-28E5-05C2-27E9F994C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1248" y="2252870"/>
            <a:ext cx="3412219" cy="35602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/>
              <a:t>Quartiles divide a data set into quarters.</a:t>
            </a:r>
          </a:p>
          <a:p>
            <a:r>
              <a:rPr lang="en-US" sz="1400"/>
              <a:t>The first quartile (Q1) is the median of the lower half of the data set.</a:t>
            </a:r>
          </a:p>
          <a:p>
            <a:r>
              <a:rPr lang="en-US" sz="1400"/>
              <a:t>The second quartile (Q2) is the median of the entire data set.</a:t>
            </a:r>
          </a:p>
          <a:p>
            <a:r>
              <a:rPr lang="en-US" sz="1400"/>
              <a:t>The third quartile (Q3) is the median of the upper half of the data set.</a:t>
            </a:r>
          </a:p>
          <a:p>
            <a:r>
              <a:rPr lang="en-US" sz="1400"/>
              <a:t>The range is the difference between the maximum and minimum values of a data set.</a:t>
            </a:r>
          </a:p>
          <a:p>
            <a:r>
              <a:rPr lang="en-US" sz="1400"/>
              <a:t>The extremes are the minimum and maximum values of a data set.</a:t>
            </a:r>
          </a:p>
        </p:txBody>
      </p:sp>
      <p:pic>
        <p:nvPicPr>
          <p:cNvPr id="7" name="Content Placeholder 6" descr="A purple rectangular box with black text&#10;&#10;Description automatically generated">
            <a:extLst>
              <a:ext uri="{FF2B5EF4-FFF2-40B4-BE49-F238E27FC236}">
                <a16:creationId xmlns:a16="http://schemas.microsoft.com/office/drawing/2014/main" id="{E2C85DCF-B38D-570B-D23B-674CCA5584F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20640" y="1880921"/>
            <a:ext cx="6656832" cy="299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7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lose-up of a calculator keypad">
            <a:extLst>
              <a:ext uri="{FF2B5EF4-FFF2-40B4-BE49-F238E27FC236}">
                <a16:creationId xmlns:a16="http://schemas.microsoft.com/office/drawing/2014/main" id="{B7EDEF46-57BF-B568-974D-BC5A83FA845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483073"/>
            <a:ext cx="5181600" cy="34333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4718E2-058D-80DE-C106-863FD243D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/>
              <a:t>Calculating Quartiles and Extremes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C2C8A5-B381-7D00-3A3D-BEDACF31518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700"/>
              <a:t>Arrange the data set in order from smallest to largest.</a:t>
            </a:r>
          </a:p>
          <a:p>
            <a:pPr>
              <a:lnSpc>
                <a:spcPct val="110000"/>
              </a:lnSpc>
            </a:pPr>
            <a:r>
              <a:rPr lang="en-US" sz="1700"/>
              <a:t>Find the median of the entire data set to get Q2.</a:t>
            </a:r>
          </a:p>
          <a:p>
            <a:pPr>
              <a:lnSpc>
                <a:spcPct val="110000"/>
              </a:lnSpc>
            </a:pPr>
            <a:r>
              <a:rPr lang="en-US" sz="1700"/>
              <a:t>Find the median of the lower half of the data set to get Q1.</a:t>
            </a:r>
          </a:p>
          <a:p>
            <a:pPr>
              <a:lnSpc>
                <a:spcPct val="110000"/>
              </a:lnSpc>
            </a:pPr>
            <a:r>
              <a:rPr lang="en-US" sz="1700"/>
              <a:t>Find the median of the upper half of the data set to get Q3.</a:t>
            </a:r>
          </a:p>
          <a:p>
            <a:pPr>
              <a:lnSpc>
                <a:spcPct val="110000"/>
              </a:lnSpc>
            </a:pPr>
            <a:r>
              <a:rPr lang="en-US" sz="1700"/>
              <a:t>The range is the difference between the maximum and minimum values of the data set.</a:t>
            </a:r>
          </a:p>
          <a:p>
            <a:pPr>
              <a:lnSpc>
                <a:spcPct val="110000"/>
              </a:lnSpc>
            </a:pPr>
            <a:r>
              <a:rPr lang="en-US" sz="1700"/>
              <a:t>The extremes are the minimum and maximum values of the data set.</a:t>
            </a:r>
          </a:p>
        </p:txBody>
      </p:sp>
    </p:spTree>
    <p:extLst>
      <p:ext uri="{BB962C8B-B14F-4D97-AF65-F5344CB8AC3E}">
        <p14:creationId xmlns:p14="http://schemas.microsoft.com/office/powerpoint/2010/main" val="209365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641C3F-52CB-209B-AEF5-BBE98D9A8A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3211" y="3714887"/>
            <a:ext cx="5457409" cy="46990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The interquartile range (IQR) is the difference between Q3 and Q1.</a:t>
            </a:r>
          </a:p>
          <a:p>
            <a:r>
              <a:rPr lang="en-US" sz="1200">
                <a:solidFill>
                  <a:schemeClr val="bg1"/>
                </a:solidFill>
              </a:rPr>
              <a:t>The IQR tells us how spread out the middle 50% of the data set is.</a:t>
            </a:r>
          </a:p>
          <a:p>
            <a:r>
              <a:rPr lang="en-US" sz="1200">
                <a:solidFill>
                  <a:schemeClr val="bg1"/>
                </a:solidFill>
              </a:rPr>
              <a:t>The IQR is useful for identifying outliers in a data set.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BB5107-6F52-06F2-3B40-6F7618196E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Interquartile Range</a:t>
            </a:r>
          </a:p>
        </p:txBody>
      </p:sp>
    </p:spTree>
    <p:extLst>
      <p:ext uri="{BB962C8B-B14F-4D97-AF65-F5344CB8AC3E}">
        <p14:creationId xmlns:p14="http://schemas.microsoft.com/office/powerpoint/2010/main" val="329220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D2854001-B4AF-4E18-9D2E-33E37F97A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CD4C6-722A-F35D-C54A-2F177758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/>
              <a:t>Calculating Interquartile Range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9977D-2B40-6E03-6D4C-8FA9D172FD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9270" y="3355848"/>
            <a:ext cx="6244957" cy="282549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Calculate Q3 and Q1 as before.</a:t>
            </a:r>
          </a:p>
          <a:p>
            <a:r>
              <a:rPr lang="en-US" sz="2200"/>
              <a:t>Subtract Q1 from Q3 to get the IQR.</a:t>
            </a:r>
          </a:p>
        </p:txBody>
      </p:sp>
      <p:pic>
        <p:nvPicPr>
          <p:cNvPr id="5" name="Content Placeholder 4" descr="traveler in the mountains">
            <a:extLst>
              <a:ext uri="{FF2B5EF4-FFF2-40B4-BE49-F238E27FC236}">
                <a16:creationId xmlns:a16="http://schemas.microsoft.com/office/drawing/2014/main" id="{129374F2-A3E5-C067-4DA4-99DB8F37E7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17092" r="34433" b="1"/>
          <a:stretch/>
        </p:blipFill>
        <p:spPr>
          <a:xfrm>
            <a:off x="7684007" y="603504"/>
            <a:ext cx="4050792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107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text with black text&#10;&#10;Description automatically generated">
            <a:extLst>
              <a:ext uri="{FF2B5EF4-FFF2-40B4-BE49-F238E27FC236}">
                <a16:creationId xmlns:a16="http://schemas.microsoft.com/office/drawing/2014/main" id="{F382C879-FD41-495B-4939-9466E3D12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92" y="484900"/>
            <a:ext cx="7667625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4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27EE7-9805-D087-79DA-89C061E78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/>
              <a:t>Real World Examples of Identifying Quartiles in Data</a:t>
            </a:r>
          </a:p>
        </p:txBody>
      </p:sp>
      <p:pic>
        <p:nvPicPr>
          <p:cNvPr id="5" name="Content Placeholder 4" descr="shot of word employment">
            <a:extLst>
              <a:ext uri="{FF2B5EF4-FFF2-40B4-BE49-F238E27FC236}">
                <a16:creationId xmlns:a16="http://schemas.microsoft.com/office/drawing/2014/main" id="{D1D4C04F-ABA0-DD29-1019-742D7CBC7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979714" y="2163763"/>
            <a:ext cx="2675466" cy="40132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38A2B-BA5D-D48B-ED6A-5C7454F8D1ED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353634" y="2296319"/>
            <a:ext cx="7066637" cy="40131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/>
              <a:t>Identifying employee salary quartiles in a company to determine salary distribution</a:t>
            </a:r>
          </a:p>
          <a:p>
            <a:r>
              <a:rPr lang="en-US" sz="2400"/>
              <a:t>Analyzing student test scores to determine the distribution of grades within a class</a:t>
            </a:r>
          </a:p>
          <a:p>
            <a:r>
              <a:rPr lang="en-US" sz="2400"/>
              <a:t>Examining customer purchase history to determine the frequency of purchases and identify loyal customers</a:t>
            </a:r>
          </a:p>
          <a:p>
            <a:r>
              <a:rPr lang="en-US" sz="2400"/>
              <a:t>Assessing the distribution of car prices in a dealership to inform pricing strategies</a:t>
            </a:r>
          </a:p>
        </p:txBody>
      </p:sp>
    </p:spTree>
    <p:extLst>
      <p:ext uri="{BB962C8B-B14F-4D97-AF65-F5344CB8AC3E}">
        <p14:creationId xmlns:p14="http://schemas.microsoft.com/office/powerpoint/2010/main" val="358604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3BF38-649C-8C60-E4C4-31DA8DD0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alibri Light"/>
                <a:cs typeface="Calibri Light"/>
              </a:rPr>
              <a:t>Example</a:t>
            </a:r>
            <a:endParaRPr lang="en-US"/>
          </a:p>
        </p:txBody>
      </p:sp>
      <p:pic>
        <p:nvPicPr>
          <p:cNvPr id="5" name="Picture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651411A8-04F1-1CAA-03D8-88A5FE8B9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595" y="904176"/>
            <a:ext cx="69056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79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8" ma:contentTypeDescription="Create a new document." ma:contentTypeScope="" ma:versionID="ba25de75f5e2d66382cf6327b7200477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3e20a721a71c1ac7897d10d9a9355766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DDD8FDA-FBF1-4963-AD6B-968804E7DCFB}">
  <ds:schemaRefs>
    <ds:schemaRef ds:uri="1d252d0b-cd19-4c95-9ea0-58e2e745ab15"/>
    <ds:schemaRef ds:uri="bcd61488-c322-43d0-89b6-881a41f9ed0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37AC4CB-77DA-4E98-A5A6-2D8F06878FA9}">
  <ds:schemaRefs>
    <ds:schemaRef ds:uri="1d252d0b-cd19-4c95-9ea0-58e2e745ab15"/>
    <ds:schemaRef ds:uri="bcd61488-c322-43d0-89b6-881a41f9ed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EA8922A-C7A9-42C1-85D3-43C0D2A355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Connections Academy Brand PPT_2024</Template>
  <TotalTime>0</TotalTime>
  <Words>561</Words>
  <Application>Microsoft Office PowerPoint</Application>
  <PresentationFormat>Widescreen</PresentationFormat>
  <Paragraphs>60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Open Sans Light</vt:lpstr>
      <vt:lpstr>Open Sans Semibold</vt:lpstr>
      <vt:lpstr>Office Theme</vt:lpstr>
      <vt:lpstr>PowerPoint Presentation</vt:lpstr>
      <vt:lpstr>Key Words</vt:lpstr>
      <vt:lpstr>Quartiles and Extremes</vt:lpstr>
      <vt:lpstr>Calculating Quartiles and Extremes</vt:lpstr>
      <vt:lpstr>PowerPoint Presentation</vt:lpstr>
      <vt:lpstr>Calculating Interquartile Range</vt:lpstr>
      <vt:lpstr>PowerPoint Presentation</vt:lpstr>
      <vt:lpstr>Real World Examples of Identifying Quartiles in Data</vt:lpstr>
      <vt:lpstr>Example</vt:lpstr>
      <vt:lpstr>Example</vt:lpstr>
      <vt:lpstr>Practice</vt:lpstr>
      <vt:lpstr>PowerPoint Presentation</vt:lpstr>
      <vt:lpstr>Practice</vt:lpstr>
      <vt:lpstr>PowerPoint Presentation</vt:lpstr>
      <vt:lpstr>GeoGebra Practice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Rachel Murray</cp:lastModifiedBy>
  <cp:revision>3</cp:revision>
  <dcterms:created xsi:type="dcterms:W3CDTF">2024-01-22T19:05:46Z</dcterms:created>
  <dcterms:modified xsi:type="dcterms:W3CDTF">2024-01-31T18:04:52Z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