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3"/>
  </p:notesMasterIdLst>
  <p:sldIdLst>
    <p:sldId id="256" r:id="rId5"/>
    <p:sldId id="257" r:id="rId6"/>
    <p:sldId id="263" r:id="rId7"/>
    <p:sldId id="258" r:id="rId8"/>
    <p:sldId id="304" r:id="rId9"/>
    <p:sldId id="305" r:id="rId10"/>
    <p:sldId id="259" r:id="rId11"/>
    <p:sldId id="306" r:id="rId12"/>
    <p:sldId id="307" r:id="rId13"/>
    <p:sldId id="268" r:id="rId14"/>
    <p:sldId id="260" r:id="rId15"/>
    <p:sldId id="262" r:id="rId16"/>
    <p:sldId id="264" r:id="rId17"/>
    <p:sldId id="265" r:id="rId18"/>
    <p:sldId id="267" r:id="rId19"/>
    <p:sldId id="266" r:id="rId20"/>
    <p:sldId id="261" r:id="rId21"/>
    <p:sldId id="3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8D00D9-1286-01D6-E9C9-F119838AA150}" v="66" dt="2024-01-18T17:05:28.2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98" d="100"/>
          <a:sy n="98" d="100"/>
        </p:scale>
        <p:origin x="96"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457FFC-609F-4250-822F-693CF272D81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C9F1C5E-C2D3-410A-8661-81124477D8C6}">
      <dgm:prSet/>
      <dgm:spPr/>
      <dgm:t>
        <a:bodyPr/>
        <a:lstStyle/>
        <a:p>
          <a:r>
            <a:rPr lang="en-US"/>
            <a:t>A right rectangular prism is a 3D object that has six faces, with each face being a rectangle.</a:t>
          </a:r>
        </a:p>
      </dgm:t>
    </dgm:pt>
    <dgm:pt modelId="{F8113139-5A4A-45EF-BC56-239F960CAD61}" type="parTrans" cxnId="{A04F6132-7BA8-4880-8B95-2B9B015382AE}">
      <dgm:prSet/>
      <dgm:spPr/>
      <dgm:t>
        <a:bodyPr/>
        <a:lstStyle/>
        <a:p>
          <a:endParaRPr lang="en-US"/>
        </a:p>
      </dgm:t>
    </dgm:pt>
    <dgm:pt modelId="{539357C8-277A-41B4-895F-088B901D5718}" type="sibTrans" cxnId="{A04F6132-7BA8-4880-8B95-2B9B015382AE}">
      <dgm:prSet/>
      <dgm:spPr/>
      <dgm:t>
        <a:bodyPr/>
        <a:lstStyle/>
        <a:p>
          <a:endParaRPr lang="en-US"/>
        </a:p>
      </dgm:t>
    </dgm:pt>
    <dgm:pt modelId="{46D766C7-BC8A-4C6D-8B6A-607300EFFA9C}">
      <dgm:prSet/>
      <dgm:spPr/>
      <dgm:t>
        <a:bodyPr/>
        <a:lstStyle/>
        <a:p>
          <a:r>
            <a:rPr lang="en-US"/>
            <a:t>The formulas to find the volume of a right rectangular prism with whole number edge lengths are V = l x w x h and V = B x h.</a:t>
          </a:r>
        </a:p>
      </dgm:t>
    </dgm:pt>
    <dgm:pt modelId="{05B422C3-2F53-42C1-A64D-3C65367F595A}" type="parTrans" cxnId="{3DE2E3B0-2E2E-4272-A85D-0098021F59D0}">
      <dgm:prSet/>
      <dgm:spPr/>
      <dgm:t>
        <a:bodyPr/>
        <a:lstStyle/>
        <a:p>
          <a:endParaRPr lang="en-US"/>
        </a:p>
      </dgm:t>
    </dgm:pt>
    <dgm:pt modelId="{47AEDBFC-9E63-4D1F-A8B7-427F213072F3}" type="sibTrans" cxnId="{3DE2E3B0-2E2E-4272-A85D-0098021F59D0}">
      <dgm:prSet/>
      <dgm:spPr/>
      <dgm:t>
        <a:bodyPr/>
        <a:lstStyle/>
        <a:p>
          <a:endParaRPr lang="en-US"/>
        </a:p>
      </dgm:t>
    </dgm:pt>
    <dgm:pt modelId="{C3171D1B-209F-4854-A8BE-FFC0A75D5127}">
      <dgm:prSet/>
      <dgm:spPr/>
      <dgm:t>
        <a:bodyPr/>
        <a:lstStyle/>
        <a:p>
          <a:r>
            <a:rPr lang="en-US"/>
            <a:t>The packing method is used to find the volume of a right rectangular prism with fractional edge lengths.</a:t>
          </a:r>
        </a:p>
      </dgm:t>
    </dgm:pt>
    <dgm:pt modelId="{5A192318-714E-4DB2-A4A6-88787C605F20}" type="parTrans" cxnId="{B9E54177-FBAC-42D9-8DF5-1A79DADCE2CD}">
      <dgm:prSet/>
      <dgm:spPr/>
      <dgm:t>
        <a:bodyPr/>
        <a:lstStyle/>
        <a:p>
          <a:endParaRPr lang="en-US"/>
        </a:p>
      </dgm:t>
    </dgm:pt>
    <dgm:pt modelId="{D699A2F7-04DD-48CC-8F1A-A2C408591953}" type="sibTrans" cxnId="{B9E54177-FBAC-42D9-8DF5-1A79DADCE2CD}">
      <dgm:prSet/>
      <dgm:spPr/>
      <dgm:t>
        <a:bodyPr/>
        <a:lstStyle/>
        <a:p>
          <a:endParaRPr lang="en-US"/>
        </a:p>
      </dgm:t>
    </dgm:pt>
    <dgm:pt modelId="{F9DCE8AC-3EE4-4F84-AF76-5FA0CD338B5D}">
      <dgm:prSet/>
      <dgm:spPr/>
      <dgm:t>
        <a:bodyPr/>
        <a:lstStyle/>
        <a:p>
          <a:r>
            <a:rPr lang="en-US"/>
            <a:t>Make sure to use the same unit of measurement for each dimension.</a:t>
          </a:r>
        </a:p>
      </dgm:t>
    </dgm:pt>
    <dgm:pt modelId="{ACE1468C-B7F7-4D8A-B46C-2FED95F3DEE9}" type="parTrans" cxnId="{51CA28DD-48DC-4CF2-B232-4939B72C9D89}">
      <dgm:prSet/>
      <dgm:spPr/>
      <dgm:t>
        <a:bodyPr/>
        <a:lstStyle/>
        <a:p>
          <a:endParaRPr lang="en-US"/>
        </a:p>
      </dgm:t>
    </dgm:pt>
    <dgm:pt modelId="{20248F56-D6C6-465E-8099-CB1B298368F6}" type="sibTrans" cxnId="{51CA28DD-48DC-4CF2-B232-4939B72C9D89}">
      <dgm:prSet/>
      <dgm:spPr/>
      <dgm:t>
        <a:bodyPr/>
        <a:lstStyle/>
        <a:p>
          <a:endParaRPr lang="en-US"/>
        </a:p>
      </dgm:t>
    </dgm:pt>
    <dgm:pt modelId="{7308F0ED-A86A-46FC-9AA4-57A882356174}" type="pres">
      <dgm:prSet presAssocID="{50457FFC-609F-4250-822F-693CF272D812}" presName="root" presStyleCnt="0">
        <dgm:presLayoutVars>
          <dgm:dir/>
          <dgm:resizeHandles val="exact"/>
        </dgm:presLayoutVars>
      </dgm:prSet>
      <dgm:spPr/>
    </dgm:pt>
    <dgm:pt modelId="{CA7EE848-4680-4434-9144-54621E04125A}" type="pres">
      <dgm:prSet presAssocID="{1C9F1C5E-C2D3-410A-8661-81124477D8C6}" presName="compNode" presStyleCnt="0"/>
      <dgm:spPr/>
    </dgm:pt>
    <dgm:pt modelId="{201B5153-B64F-49FE-AF10-F9869E3054A8}" type="pres">
      <dgm:prSet presAssocID="{1C9F1C5E-C2D3-410A-8661-81124477D8C6}" presName="bgRect" presStyleLbl="bgShp" presStyleIdx="0" presStyleCnt="4"/>
      <dgm:spPr/>
    </dgm:pt>
    <dgm:pt modelId="{8CA26231-11C7-44F9-B909-DCA645B0358E}" type="pres">
      <dgm:prSet presAssocID="{1C9F1C5E-C2D3-410A-8661-81124477D8C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dd"/>
        </a:ext>
      </dgm:extLst>
    </dgm:pt>
    <dgm:pt modelId="{93231CDA-6B4C-495F-8CC5-A3550146FA3C}" type="pres">
      <dgm:prSet presAssocID="{1C9F1C5E-C2D3-410A-8661-81124477D8C6}" presName="spaceRect" presStyleCnt="0"/>
      <dgm:spPr/>
    </dgm:pt>
    <dgm:pt modelId="{0697E72B-79B4-4688-AF3E-253266A8A749}" type="pres">
      <dgm:prSet presAssocID="{1C9F1C5E-C2D3-410A-8661-81124477D8C6}" presName="parTx" presStyleLbl="revTx" presStyleIdx="0" presStyleCnt="4">
        <dgm:presLayoutVars>
          <dgm:chMax val="0"/>
          <dgm:chPref val="0"/>
        </dgm:presLayoutVars>
      </dgm:prSet>
      <dgm:spPr/>
    </dgm:pt>
    <dgm:pt modelId="{FB184716-FF9B-48DE-8EEE-62BB611883E1}" type="pres">
      <dgm:prSet presAssocID="{539357C8-277A-41B4-895F-088B901D5718}" presName="sibTrans" presStyleCnt="0"/>
      <dgm:spPr/>
    </dgm:pt>
    <dgm:pt modelId="{3658AF8D-ABD3-43BE-AE26-2953FD9541E7}" type="pres">
      <dgm:prSet presAssocID="{46D766C7-BC8A-4C6D-8B6A-607300EFFA9C}" presName="compNode" presStyleCnt="0"/>
      <dgm:spPr/>
    </dgm:pt>
    <dgm:pt modelId="{FB7D9F1B-A225-41C2-A53D-8C2F95D6E104}" type="pres">
      <dgm:prSet presAssocID="{46D766C7-BC8A-4C6D-8B6A-607300EFFA9C}" presName="bgRect" presStyleLbl="bgShp" presStyleIdx="1" presStyleCnt="4"/>
      <dgm:spPr/>
    </dgm:pt>
    <dgm:pt modelId="{654C2B1B-798D-468D-BB77-062273D53C13}" type="pres">
      <dgm:prSet presAssocID="{46D766C7-BC8A-4C6D-8B6A-607300EFFA9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E5A271E2-1FBA-415B-A454-082A7AB4D010}" type="pres">
      <dgm:prSet presAssocID="{46D766C7-BC8A-4C6D-8B6A-607300EFFA9C}" presName="spaceRect" presStyleCnt="0"/>
      <dgm:spPr/>
    </dgm:pt>
    <dgm:pt modelId="{BC6D0B65-07F3-4832-9B78-6EE52D3BB665}" type="pres">
      <dgm:prSet presAssocID="{46D766C7-BC8A-4C6D-8B6A-607300EFFA9C}" presName="parTx" presStyleLbl="revTx" presStyleIdx="1" presStyleCnt="4">
        <dgm:presLayoutVars>
          <dgm:chMax val="0"/>
          <dgm:chPref val="0"/>
        </dgm:presLayoutVars>
      </dgm:prSet>
      <dgm:spPr/>
    </dgm:pt>
    <dgm:pt modelId="{67270EA8-7B02-437B-BBEF-DCFE851B27FD}" type="pres">
      <dgm:prSet presAssocID="{47AEDBFC-9E63-4D1F-A8B7-427F213072F3}" presName="sibTrans" presStyleCnt="0"/>
      <dgm:spPr/>
    </dgm:pt>
    <dgm:pt modelId="{969B8EF5-D61B-41A9-9589-AB2FEE38CC11}" type="pres">
      <dgm:prSet presAssocID="{C3171D1B-209F-4854-A8BE-FFC0A75D5127}" presName="compNode" presStyleCnt="0"/>
      <dgm:spPr/>
    </dgm:pt>
    <dgm:pt modelId="{0A967671-2A32-4147-A304-0021301BAD49}" type="pres">
      <dgm:prSet presAssocID="{C3171D1B-209F-4854-A8BE-FFC0A75D5127}" presName="bgRect" presStyleLbl="bgShp" presStyleIdx="2" presStyleCnt="4"/>
      <dgm:spPr/>
    </dgm:pt>
    <dgm:pt modelId="{39412D52-3079-47AC-A1FC-95EE43EFE553}" type="pres">
      <dgm:prSet presAssocID="{C3171D1B-209F-4854-A8BE-FFC0A75D512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tom"/>
        </a:ext>
      </dgm:extLst>
    </dgm:pt>
    <dgm:pt modelId="{B42A7D2A-2E98-4A09-A981-4D7FFC078F3F}" type="pres">
      <dgm:prSet presAssocID="{C3171D1B-209F-4854-A8BE-FFC0A75D5127}" presName="spaceRect" presStyleCnt="0"/>
      <dgm:spPr/>
    </dgm:pt>
    <dgm:pt modelId="{ADAC1C8E-56E4-4A36-B48E-06B4F3AE0B7F}" type="pres">
      <dgm:prSet presAssocID="{C3171D1B-209F-4854-A8BE-FFC0A75D5127}" presName="parTx" presStyleLbl="revTx" presStyleIdx="2" presStyleCnt="4">
        <dgm:presLayoutVars>
          <dgm:chMax val="0"/>
          <dgm:chPref val="0"/>
        </dgm:presLayoutVars>
      </dgm:prSet>
      <dgm:spPr/>
    </dgm:pt>
    <dgm:pt modelId="{C7F659D1-501B-4C41-A416-9CF6E99A4F6C}" type="pres">
      <dgm:prSet presAssocID="{D699A2F7-04DD-48CC-8F1A-A2C408591953}" presName="sibTrans" presStyleCnt="0"/>
      <dgm:spPr/>
    </dgm:pt>
    <dgm:pt modelId="{55391EDB-373F-4401-99ED-B3C085464904}" type="pres">
      <dgm:prSet presAssocID="{F9DCE8AC-3EE4-4F84-AF76-5FA0CD338B5D}" presName="compNode" presStyleCnt="0"/>
      <dgm:spPr/>
    </dgm:pt>
    <dgm:pt modelId="{87D4FA13-601E-4481-A839-B0273836746C}" type="pres">
      <dgm:prSet presAssocID="{F9DCE8AC-3EE4-4F84-AF76-5FA0CD338B5D}" presName="bgRect" presStyleLbl="bgShp" presStyleIdx="3" presStyleCnt="4"/>
      <dgm:spPr/>
    </dgm:pt>
    <dgm:pt modelId="{64578F4F-71CC-4594-8435-869FA9E8FB32}" type="pres">
      <dgm:prSet presAssocID="{F9DCE8AC-3EE4-4F84-AF76-5FA0CD338B5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EF8F5C4F-6E0E-45CD-9339-C22D62DA2AB8}" type="pres">
      <dgm:prSet presAssocID="{F9DCE8AC-3EE4-4F84-AF76-5FA0CD338B5D}" presName="spaceRect" presStyleCnt="0"/>
      <dgm:spPr/>
    </dgm:pt>
    <dgm:pt modelId="{14D82846-0423-44B4-9C6F-25987070BB3B}" type="pres">
      <dgm:prSet presAssocID="{F9DCE8AC-3EE4-4F84-AF76-5FA0CD338B5D}" presName="parTx" presStyleLbl="revTx" presStyleIdx="3" presStyleCnt="4">
        <dgm:presLayoutVars>
          <dgm:chMax val="0"/>
          <dgm:chPref val="0"/>
        </dgm:presLayoutVars>
      </dgm:prSet>
      <dgm:spPr/>
    </dgm:pt>
  </dgm:ptLst>
  <dgm:cxnLst>
    <dgm:cxn modelId="{B2826030-E054-44ED-8CAA-9714BC4583F2}" type="presOf" srcId="{46D766C7-BC8A-4C6D-8B6A-607300EFFA9C}" destId="{BC6D0B65-07F3-4832-9B78-6EE52D3BB665}" srcOrd="0" destOrd="0" presId="urn:microsoft.com/office/officeart/2018/2/layout/IconVerticalSolidList"/>
    <dgm:cxn modelId="{A04F6132-7BA8-4880-8B95-2B9B015382AE}" srcId="{50457FFC-609F-4250-822F-693CF272D812}" destId="{1C9F1C5E-C2D3-410A-8661-81124477D8C6}" srcOrd="0" destOrd="0" parTransId="{F8113139-5A4A-45EF-BC56-239F960CAD61}" sibTransId="{539357C8-277A-41B4-895F-088B901D5718}"/>
    <dgm:cxn modelId="{D28B7761-D4C1-4B73-8C0C-9898365391FF}" type="presOf" srcId="{F9DCE8AC-3EE4-4F84-AF76-5FA0CD338B5D}" destId="{14D82846-0423-44B4-9C6F-25987070BB3B}" srcOrd="0" destOrd="0" presId="urn:microsoft.com/office/officeart/2018/2/layout/IconVerticalSolidList"/>
    <dgm:cxn modelId="{E89CFF71-C099-41E4-8ED8-6B07ADAF0A02}" type="presOf" srcId="{50457FFC-609F-4250-822F-693CF272D812}" destId="{7308F0ED-A86A-46FC-9AA4-57A882356174}" srcOrd="0" destOrd="0" presId="urn:microsoft.com/office/officeart/2018/2/layout/IconVerticalSolidList"/>
    <dgm:cxn modelId="{B9E54177-FBAC-42D9-8DF5-1A79DADCE2CD}" srcId="{50457FFC-609F-4250-822F-693CF272D812}" destId="{C3171D1B-209F-4854-A8BE-FFC0A75D5127}" srcOrd="2" destOrd="0" parTransId="{5A192318-714E-4DB2-A4A6-88787C605F20}" sibTransId="{D699A2F7-04DD-48CC-8F1A-A2C408591953}"/>
    <dgm:cxn modelId="{18483F87-0082-4A39-8667-4CE7279FD1A0}" type="presOf" srcId="{C3171D1B-209F-4854-A8BE-FFC0A75D5127}" destId="{ADAC1C8E-56E4-4A36-B48E-06B4F3AE0B7F}" srcOrd="0" destOrd="0" presId="urn:microsoft.com/office/officeart/2018/2/layout/IconVerticalSolidList"/>
    <dgm:cxn modelId="{3DE2E3B0-2E2E-4272-A85D-0098021F59D0}" srcId="{50457FFC-609F-4250-822F-693CF272D812}" destId="{46D766C7-BC8A-4C6D-8B6A-607300EFFA9C}" srcOrd="1" destOrd="0" parTransId="{05B422C3-2F53-42C1-A64D-3C65367F595A}" sibTransId="{47AEDBFC-9E63-4D1F-A8B7-427F213072F3}"/>
    <dgm:cxn modelId="{51CA28DD-48DC-4CF2-B232-4939B72C9D89}" srcId="{50457FFC-609F-4250-822F-693CF272D812}" destId="{F9DCE8AC-3EE4-4F84-AF76-5FA0CD338B5D}" srcOrd="3" destOrd="0" parTransId="{ACE1468C-B7F7-4D8A-B46C-2FED95F3DEE9}" sibTransId="{20248F56-D6C6-465E-8099-CB1B298368F6}"/>
    <dgm:cxn modelId="{82B61AEB-3BB1-4C16-91F8-D2094C7F2398}" type="presOf" srcId="{1C9F1C5E-C2D3-410A-8661-81124477D8C6}" destId="{0697E72B-79B4-4688-AF3E-253266A8A749}" srcOrd="0" destOrd="0" presId="urn:microsoft.com/office/officeart/2018/2/layout/IconVerticalSolidList"/>
    <dgm:cxn modelId="{F84555F3-241C-44BF-AC8E-AC81F685CE24}" type="presParOf" srcId="{7308F0ED-A86A-46FC-9AA4-57A882356174}" destId="{CA7EE848-4680-4434-9144-54621E04125A}" srcOrd="0" destOrd="0" presId="urn:microsoft.com/office/officeart/2018/2/layout/IconVerticalSolidList"/>
    <dgm:cxn modelId="{97AB89A8-9882-4425-878A-7869E1125696}" type="presParOf" srcId="{CA7EE848-4680-4434-9144-54621E04125A}" destId="{201B5153-B64F-49FE-AF10-F9869E3054A8}" srcOrd="0" destOrd="0" presId="urn:microsoft.com/office/officeart/2018/2/layout/IconVerticalSolidList"/>
    <dgm:cxn modelId="{68380EB5-223E-4872-ACE3-5386208C7D0B}" type="presParOf" srcId="{CA7EE848-4680-4434-9144-54621E04125A}" destId="{8CA26231-11C7-44F9-B909-DCA645B0358E}" srcOrd="1" destOrd="0" presId="urn:microsoft.com/office/officeart/2018/2/layout/IconVerticalSolidList"/>
    <dgm:cxn modelId="{4211BB87-7661-42E7-9B70-832EC0754551}" type="presParOf" srcId="{CA7EE848-4680-4434-9144-54621E04125A}" destId="{93231CDA-6B4C-495F-8CC5-A3550146FA3C}" srcOrd="2" destOrd="0" presId="urn:microsoft.com/office/officeart/2018/2/layout/IconVerticalSolidList"/>
    <dgm:cxn modelId="{82C95F11-7631-4372-8E02-A2081B8FE258}" type="presParOf" srcId="{CA7EE848-4680-4434-9144-54621E04125A}" destId="{0697E72B-79B4-4688-AF3E-253266A8A749}" srcOrd="3" destOrd="0" presId="urn:microsoft.com/office/officeart/2018/2/layout/IconVerticalSolidList"/>
    <dgm:cxn modelId="{D968ABF4-62E3-452C-AEF7-66A7A0E2B506}" type="presParOf" srcId="{7308F0ED-A86A-46FC-9AA4-57A882356174}" destId="{FB184716-FF9B-48DE-8EEE-62BB611883E1}" srcOrd="1" destOrd="0" presId="urn:microsoft.com/office/officeart/2018/2/layout/IconVerticalSolidList"/>
    <dgm:cxn modelId="{55DC5D23-58B3-4F63-937F-1D696047AF2F}" type="presParOf" srcId="{7308F0ED-A86A-46FC-9AA4-57A882356174}" destId="{3658AF8D-ABD3-43BE-AE26-2953FD9541E7}" srcOrd="2" destOrd="0" presId="urn:microsoft.com/office/officeart/2018/2/layout/IconVerticalSolidList"/>
    <dgm:cxn modelId="{A76E685A-9674-4A5C-87F5-A3069FFAF024}" type="presParOf" srcId="{3658AF8D-ABD3-43BE-AE26-2953FD9541E7}" destId="{FB7D9F1B-A225-41C2-A53D-8C2F95D6E104}" srcOrd="0" destOrd="0" presId="urn:microsoft.com/office/officeart/2018/2/layout/IconVerticalSolidList"/>
    <dgm:cxn modelId="{A439F3CD-F137-40EC-94F9-821AF9263BDA}" type="presParOf" srcId="{3658AF8D-ABD3-43BE-AE26-2953FD9541E7}" destId="{654C2B1B-798D-468D-BB77-062273D53C13}" srcOrd="1" destOrd="0" presId="urn:microsoft.com/office/officeart/2018/2/layout/IconVerticalSolidList"/>
    <dgm:cxn modelId="{E162CFE5-112E-4119-8726-5D8E178E2D5C}" type="presParOf" srcId="{3658AF8D-ABD3-43BE-AE26-2953FD9541E7}" destId="{E5A271E2-1FBA-415B-A454-082A7AB4D010}" srcOrd="2" destOrd="0" presId="urn:microsoft.com/office/officeart/2018/2/layout/IconVerticalSolidList"/>
    <dgm:cxn modelId="{9138811F-8BEE-405B-9B24-D5897FBDA033}" type="presParOf" srcId="{3658AF8D-ABD3-43BE-AE26-2953FD9541E7}" destId="{BC6D0B65-07F3-4832-9B78-6EE52D3BB665}" srcOrd="3" destOrd="0" presId="urn:microsoft.com/office/officeart/2018/2/layout/IconVerticalSolidList"/>
    <dgm:cxn modelId="{7492F278-F399-49C6-B535-5D490697E535}" type="presParOf" srcId="{7308F0ED-A86A-46FC-9AA4-57A882356174}" destId="{67270EA8-7B02-437B-BBEF-DCFE851B27FD}" srcOrd="3" destOrd="0" presId="urn:microsoft.com/office/officeart/2018/2/layout/IconVerticalSolidList"/>
    <dgm:cxn modelId="{FE5B9C91-0266-4CE2-B6DF-4F1E66D01E0D}" type="presParOf" srcId="{7308F0ED-A86A-46FC-9AA4-57A882356174}" destId="{969B8EF5-D61B-41A9-9589-AB2FEE38CC11}" srcOrd="4" destOrd="0" presId="urn:microsoft.com/office/officeart/2018/2/layout/IconVerticalSolidList"/>
    <dgm:cxn modelId="{322874CF-F1EA-48F5-9E8A-554D104ABE0E}" type="presParOf" srcId="{969B8EF5-D61B-41A9-9589-AB2FEE38CC11}" destId="{0A967671-2A32-4147-A304-0021301BAD49}" srcOrd="0" destOrd="0" presId="urn:microsoft.com/office/officeart/2018/2/layout/IconVerticalSolidList"/>
    <dgm:cxn modelId="{6BBCF8D2-7DF4-40A3-B82D-CA017EE6ECD4}" type="presParOf" srcId="{969B8EF5-D61B-41A9-9589-AB2FEE38CC11}" destId="{39412D52-3079-47AC-A1FC-95EE43EFE553}" srcOrd="1" destOrd="0" presId="urn:microsoft.com/office/officeart/2018/2/layout/IconVerticalSolidList"/>
    <dgm:cxn modelId="{DF1DB3E9-A0A4-4FDE-8ED8-434F35AEAC7A}" type="presParOf" srcId="{969B8EF5-D61B-41A9-9589-AB2FEE38CC11}" destId="{B42A7D2A-2E98-4A09-A981-4D7FFC078F3F}" srcOrd="2" destOrd="0" presId="urn:microsoft.com/office/officeart/2018/2/layout/IconVerticalSolidList"/>
    <dgm:cxn modelId="{71AE079F-BA90-48BF-96FE-C6D5C626D6FC}" type="presParOf" srcId="{969B8EF5-D61B-41A9-9589-AB2FEE38CC11}" destId="{ADAC1C8E-56E4-4A36-B48E-06B4F3AE0B7F}" srcOrd="3" destOrd="0" presId="urn:microsoft.com/office/officeart/2018/2/layout/IconVerticalSolidList"/>
    <dgm:cxn modelId="{79935329-8332-442A-AB84-E4D499E27DE7}" type="presParOf" srcId="{7308F0ED-A86A-46FC-9AA4-57A882356174}" destId="{C7F659D1-501B-4C41-A416-9CF6E99A4F6C}" srcOrd="5" destOrd="0" presId="urn:microsoft.com/office/officeart/2018/2/layout/IconVerticalSolidList"/>
    <dgm:cxn modelId="{65D76FFB-949C-43F2-B238-6248F5691A7E}" type="presParOf" srcId="{7308F0ED-A86A-46FC-9AA4-57A882356174}" destId="{55391EDB-373F-4401-99ED-B3C085464904}" srcOrd="6" destOrd="0" presId="urn:microsoft.com/office/officeart/2018/2/layout/IconVerticalSolidList"/>
    <dgm:cxn modelId="{4BADCCF4-03C9-499F-8937-44278DE1D45A}" type="presParOf" srcId="{55391EDB-373F-4401-99ED-B3C085464904}" destId="{87D4FA13-601E-4481-A839-B0273836746C}" srcOrd="0" destOrd="0" presId="urn:microsoft.com/office/officeart/2018/2/layout/IconVerticalSolidList"/>
    <dgm:cxn modelId="{C8452499-D9FF-4814-8E26-273021142A93}" type="presParOf" srcId="{55391EDB-373F-4401-99ED-B3C085464904}" destId="{64578F4F-71CC-4594-8435-869FA9E8FB32}" srcOrd="1" destOrd="0" presId="urn:microsoft.com/office/officeart/2018/2/layout/IconVerticalSolidList"/>
    <dgm:cxn modelId="{D8775E13-A6E4-4C9F-B4F2-1823C8A06F1B}" type="presParOf" srcId="{55391EDB-373F-4401-99ED-B3C085464904}" destId="{EF8F5C4F-6E0E-45CD-9339-C22D62DA2AB8}" srcOrd="2" destOrd="0" presId="urn:microsoft.com/office/officeart/2018/2/layout/IconVerticalSolidList"/>
    <dgm:cxn modelId="{899234BD-6D6A-45DF-B2BC-A3C42AEBA919}" type="presParOf" srcId="{55391EDB-373F-4401-99ED-B3C085464904}" destId="{14D82846-0423-44B4-9C6F-25987070BB3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B5153-B64F-49FE-AF10-F9869E3054A8}">
      <dsp:nvSpPr>
        <dsp:cNvPr id="0" name=""/>
        <dsp:cNvSpPr/>
      </dsp:nvSpPr>
      <dsp:spPr>
        <a:xfrm>
          <a:off x="0" y="1665"/>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A26231-11C7-44F9-B909-DCA645B0358E}">
      <dsp:nvSpPr>
        <dsp:cNvPr id="0" name=""/>
        <dsp:cNvSpPr/>
      </dsp:nvSpPr>
      <dsp:spPr>
        <a:xfrm>
          <a:off x="255384" y="191620"/>
          <a:ext cx="464334" cy="4643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97E72B-79B4-4688-AF3E-253266A8A749}">
      <dsp:nvSpPr>
        <dsp:cNvPr id="0" name=""/>
        <dsp:cNvSpPr/>
      </dsp:nvSpPr>
      <dsp:spPr>
        <a:xfrm>
          <a:off x="975103" y="1665"/>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kern="1200"/>
            <a:t>A right rectangular prism is a 3D object that has six faces, with each face being a rectangle.</a:t>
          </a:r>
        </a:p>
      </dsp:txBody>
      <dsp:txXfrm>
        <a:off x="975103" y="1665"/>
        <a:ext cx="9540496" cy="844245"/>
      </dsp:txXfrm>
    </dsp:sp>
    <dsp:sp modelId="{FB7D9F1B-A225-41C2-A53D-8C2F95D6E104}">
      <dsp:nvSpPr>
        <dsp:cNvPr id="0" name=""/>
        <dsp:cNvSpPr/>
      </dsp:nvSpPr>
      <dsp:spPr>
        <a:xfrm>
          <a:off x="0" y="1056972"/>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4C2B1B-798D-468D-BB77-062273D53C13}">
      <dsp:nvSpPr>
        <dsp:cNvPr id="0" name=""/>
        <dsp:cNvSpPr/>
      </dsp:nvSpPr>
      <dsp:spPr>
        <a:xfrm>
          <a:off x="255384" y="1246927"/>
          <a:ext cx="464334" cy="4643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6D0B65-07F3-4832-9B78-6EE52D3BB665}">
      <dsp:nvSpPr>
        <dsp:cNvPr id="0" name=""/>
        <dsp:cNvSpPr/>
      </dsp:nvSpPr>
      <dsp:spPr>
        <a:xfrm>
          <a:off x="975103" y="1056972"/>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kern="1200"/>
            <a:t>The formulas to find the volume of a right rectangular prism with whole number edge lengths are V = l x w x h and V = B x h.</a:t>
          </a:r>
        </a:p>
      </dsp:txBody>
      <dsp:txXfrm>
        <a:off x="975103" y="1056972"/>
        <a:ext cx="9540496" cy="844245"/>
      </dsp:txXfrm>
    </dsp:sp>
    <dsp:sp modelId="{0A967671-2A32-4147-A304-0021301BAD49}">
      <dsp:nvSpPr>
        <dsp:cNvPr id="0" name=""/>
        <dsp:cNvSpPr/>
      </dsp:nvSpPr>
      <dsp:spPr>
        <a:xfrm>
          <a:off x="0" y="2112278"/>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412D52-3079-47AC-A1FC-95EE43EFE553}">
      <dsp:nvSpPr>
        <dsp:cNvPr id="0" name=""/>
        <dsp:cNvSpPr/>
      </dsp:nvSpPr>
      <dsp:spPr>
        <a:xfrm>
          <a:off x="255384" y="2302233"/>
          <a:ext cx="464334" cy="4643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AC1C8E-56E4-4A36-B48E-06B4F3AE0B7F}">
      <dsp:nvSpPr>
        <dsp:cNvPr id="0" name=""/>
        <dsp:cNvSpPr/>
      </dsp:nvSpPr>
      <dsp:spPr>
        <a:xfrm>
          <a:off x="975103" y="2112278"/>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kern="1200"/>
            <a:t>The packing method is used to find the volume of a right rectangular prism with fractional edge lengths.</a:t>
          </a:r>
        </a:p>
      </dsp:txBody>
      <dsp:txXfrm>
        <a:off x="975103" y="2112278"/>
        <a:ext cx="9540496" cy="844245"/>
      </dsp:txXfrm>
    </dsp:sp>
    <dsp:sp modelId="{87D4FA13-601E-4481-A839-B0273836746C}">
      <dsp:nvSpPr>
        <dsp:cNvPr id="0" name=""/>
        <dsp:cNvSpPr/>
      </dsp:nvSpPr>
      <dsp:spPr>
        <a:xfrm>
          <a:off x="0" y="3167585"/>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578F4F-71CC-4594-8435-869FA9E8FB32}">
      <dsp:nvSpPr>
        <dsp:cNvPr id="0" name=""/>
        <dsp:cNvSpPr/>
      </dsp:nvSpPr>
      <dsp:spPr>
        <a:xfrm>
          <a:off x="255384" y="3357540"/>
          <a:ext cx="464334" cy="4643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D82846-0423-44B4-9C6F-25987070BB3B}">
      <dsp:nvSpPr>
        <dsp:cNvPr id="0" name=""/>
        <dsp:cNvSpPr/>
      </dsp:nvSpPr>
      <dsp:spPr>
        <a:xfrm>
          <a:off x="975103" y="3167585"/>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kern="1200"/>
            <a:t>Make sure to use the same unit of measurement for each dimension.</a:t>
          </a:r>
        </a:p>
      </dsp:txBody>
      <dsp:txXfrm>
        <a:off x="975103" y="3167585"/>
        <a:ext cx="9540496" cy="84424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2303D-46F2-4A4F-B3E1-E6C0D048A14A}" type="datetimeFigureOut">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A32A1-E519-4713-B60C-88BBA3FEF66A}" type="slidenum">
              <a:t>‹#›</a:t>
            </a:fld>
            <a:endParaRPr lang="en-US"/>
          </a:p>
        </p:txBody>
      </p:sp>
    </p:spTree>
    <p:extLst>
      <p:ext uri="{BB962C8B-B14F-4D97-AF65-F5344CB8AC3E}">
        <p14:creationId xmlns:p14="http://schemas.microsoft.com/office/powerpoint/2010/main" val="3519071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presentation on how to find the volume of a right rectangular prism. Today, we will be discussing the different formulas that you can use to calculate the volume of both whole number and fractional rectangular prisms. By the end of this presentation, you will be able to solve any volume-related problems with ease.</a:t>
            </a:r>
          </a:p>
        </p:txBody>
      </p:sp>
      <p:sp>
        <p:nvSpPr>
          <p:cNvPr id="4" name="Slide Number Placeholder 3"/>
          <p:cNvSpPr>
            <a:spLocks noGrp="1"/>
          </p:cNvSpPr>
          <p:nvPr>
            <p:ph type="sldNum" sz="quarter" idx="5"/>
          </p:nvPr>
        </p:nvSpPr>
        <p:spPr/>
        <p:txBody>
          <a:bodyPr/>
          <a:lstStyle/>
          <a:p>
            <a:fld id="{04440FC0-625B-4553-8807-BF4DA410A713}" type="slidenum">
              <a:t>1</a:t>
            </a:fld>
            <a:endParaRPr lang="en-US"/>
          </a:p>
        </p:txBody>
      </p:sp>
    </p:spTree>
    <p:extLst>
      <p:ext uri="{BB962C8B-B14F-4D97-AF65-F5344CB8AC3E}">
        <p14:creationId xmlns:p14="http://schemas.microsoft.com/office/powerpoint/2010/main" val="263728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into how to find the volume of a right rectangular prism, let's first understand what it is. A right rectangular prism is a rectangular box that has three dimensions: length, width and height. It is also known as a cuboid or simply a rectangular prism.</a:t>
            </a:r>
          </a:p>
        </p:txBody>
      </p:sp>
      <p:sp>
        <p:nvSpPr>
          <p:cNvPr id="4" name="Slide Number Placeholder 3"/>
          <p:cNvSpPr>
            <a:spLocks noGrp="1"/>
          </p:cNvSpPr>
          <p:nvPr>
            <p:ph type="sldNum" sz="quarter" idx="5"/>
          </p:nvPr>
        </p:nvSpPr>
        <p:spPr/>
        <p:txBody>
          <a:bodyPr/>
          <a:lstStyle/>
          <a:p>
            <a:fld id="{04440FC0-625B-4553-8807-BF4DA410A713}" type="slidenum">
              <a:t>2</a:t>
            </a:fld>
            <a:endParaRPr lang="en-US"/>
          </a:p>
        </p:txBody>
      </p:sp>
    </p:spTree>
    <p:extLst>
      <p:ext uri="{BB962C8B-B14F-4D97-AF65-F5344CB8AC3E}">
        <p14:creationId xmlns:p14="http://schemas.microsoft.com/office/powerpoint/2010/main" val="3029348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now move on to the first method of finding the volume of a right rectangular prism, which is using the formula V = l x w x h. This formula involves multiplying the length, width and height of the rectangular prism. The result will be in cubic units. Make sure that each unit of measurement is the same, for example, centimeters or inches.</a:t>
            </a:r>
          </a:p>
        </p:txBody>
      </p:sp>
      <p:sp>
        <p:nvSpPr>
          <p:cNvPr id="4" name="Slide Number Placeholder 3"/>
          <p:cNvSpPr>
            <a:spLocks noGrp="1"/>
          </p:cNvSpPr>
          <p:nvPr>
            <p:ph type="sldNum" sz="quarter" idx="5"/>
          </p:nvPr>
        </p:nvSpPr>
        <p:spPr/>
        <p:txBody>
          <a:bodyPr/>
          <a:lstStyle/>
          <a:p>
            <a:fld id="{04440FC0-625B-4553-8807-BF4DA410A713}" type="slidenum">
              <a:t>4</a:t>
            </a:fld>
            <a:endParaRPr lang="en-US"/>
          </a:p>
        </p:txBody>
      </p:sp>
    </p:spTree>
    <p:extLst>
      <p:ext uri="{BB962C8B-B14F-4D97-AF65-F5344CB8AC3E}">
        <p14:creationId xmlns:p14="http://schemas.microsoft.com/office/powerpoint/2010/main" val="987357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method of finding the volume of a right rectangular prism with whole number edge lengths is using the formula V = B x h. To use this formula, find the area of the base of the rectangular prism and multiply it by the height of the prism. The result will be in cubic units. Again, make sure that each unit of measurement is the same.</a:t>
            </a:r>
          </a:p>
        </p:txBody>
      </p:sp>
      <p:sp>
        <p:nvSpPr>
          <p:cNvPr id="4" name="Slide Number Placeholder 3"/>
          <p:cNvSpPr>
            <a:spLocks noGrp="1"/>
          </p:cNvSpPr>
          <p:nvPr>
            <p:ph type="sldNum" sz="quarter" idx="5"/>
          </p:nvPr>
        </p:nvSpPr>
        <p:spPr/>
        <p:txBody>
          <a:bodyPr/>
          <a:lstStyle/>
          <a:p>
            <a:fld id="{04440FC0-625B-4553-8807-BF4DA410A713}" type="slidenum">
              <a:t>7</a:t>
            </a:fld>
            <a:endParaRPr lang="en-US"/>
          </a:p>
        </p:txBody>
      </p:sp>
    </p:spTree>
    <p:extLst>
      <p:ext uri="{BB962C8B-B14F-4D97-AF65-F5344CB8AC3E}">
        <p14:creationId xmlns:p14="http://schemas.microsoft.com/office/powerpoint/2010/main" val="560192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Right rectangular prisms are commonly used in various real-world applications to calculate volume. One such example is when measuring the volume of a swimming pool before filling it with water. Another is calculating the volume of a box to ensure it can contain a certain number of items. Additionally, calculating the volume of a room can help ensure proper ventilation and air conditioning. In each case, the volume of the right rectangular prism can be easily calculated using the appropriate formula.</a:t>
            </a:r>
          </a:p>
        </p:txBody>
      </p:sp>
      <p:sp>
        <p:nvSpPr>
          <p:cNvPr id="4" name="Slide Number Placeholder 3"/>
          <p:cNvSpPr>
            <a:spLocks noGrp="1"/>
          </p:cNvSpPr>
          <p:nvPr>
            <p:ph type="sldNum" sz="quarter" idx="5"/>
          </p:nvPr>
        </p:nvSpPr>
        <p:spPr/>
        <p:txBody>
          <a:bodyPr/>
          <a:lstStyle/>
          <a:p>
            <a:fld id="{5DBA32A1-E519-4713-B60C-88BBA3FEF66A}" type="slidenum">
              <a:t>10</a:t>
            </a:fld>
            <a:endParaRPr lang="en-US"/>
          </a:p>
        </p:txBody>
      </p:sp>
    </p:spTree>
    <p:extLst>
      <p:ext uri="{BB962C8B-B14F-4D97-AF65-F5344CB8AC3E}">
        <p14:creationId xmlns:p14="http://schemas.microsoft.com/office/powerpoint/2010/main" val="285002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move on to finding the volume of a right rectangular prism with fractional edge lengths. In this method, we use the packing method, where we pack the rectangular prism with unit cubes of the appropriate unit fraction edge lengths. The number of unit cubes required to fill the rectangular prism will give us its volume. Make sure to use the same unit fraction for the length, width and height of the rectangular prism.</a:t>
            </a:r>
          </a:p>
        </p:txBody>
      </p:sp>
      <p:sp>
        <p:nvSpPr>
          <p:cNvPr id="4" name="Slide Number Placeholder 3"/>
          <p:cNvSpPr>
            <a:spLocks noGrp="1"/>
          </p:cNvSpPr>
          <p:nvPr>
            <p:ph type="sldNum" sz="quarter" idx="5"/>
          </p:nvPr>
        </p:nvSpPr>
        <p:spPr/>
        <p:txBody>
          <a:bodyPr/>
          <a:lstStyle/>
          <a:p>
            <a:fld id="{04440FC0-625B-4553-8807-BF4DA410A713}" type="slidenum">
              <a:t>11</a:t>
            </a:fld>
            <a:endParaRPr lang="en-US"/>
          </a:p>
        </p:txBody>
      </p:sp>
    </p:spTree>
    <p:extLst>
      <p:ext uri="{BB962C8B-B14F-4D97-AF65-F5344CB8AC3E}">
        <p14:creationId xmlns:p14="http://schemas.microsoft.com/office/powerpoint/2010/main" val="865337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summarize, we have learned that a right rectangular prism is a 3D object that has six faces, with each face being a rectangle. We also learned that there are two different formulas to find the volume of a rectangular prism with whole number edge lengths, and the packing method is used to find the volume of a prism with fractional edge lengths. Make sure to use the same unit of measurement for each dimension when solving volume problems.</a:t>
            </a:r>
          </a:p>
        </p:txBody>
      </p:sp>
      <p:sp>
        <p:nvSpPr>
          <p:cNvPr id="4" name="Slide Number Placeholder 3"/>
          <p:cNvSpPr>
            <a:spLocks noGrp="1"/>
          </p:cNvSpPr>
          <p:nvPr>
            <p:ph type="sldNum" sz="quarter" idx="5"/>
          </p:nvPr>
        </p:nvSpPr>
        <p:spPr/>
        <p:txBody>
          <a:bodyPr/>
          <a:lstStyle/>
          <a:p>
            <a:fld id="{04440FC0-625B-4553-8807-BF4DA410A713}" type="slidenum">
              <a:t>17</a:t>
            </a:fld>
            <a:endParaRPr lang="en-US"/>
          </a:p>
        </p:txBody>
      </p:sp>
    </p:spTree>
    <p:extLst>
      <p:ext uri="{BB962C8B-B14F-4D97-AF65-F5344CB8AC3E}">
        <p14:creationId xmlns:p14="http://schemas.microsoft.com/office/powerpoint/2010/main" val="224337900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505656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550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1750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6857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54962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816170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1/30/2024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1539995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1/30/2024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273615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1/30/2024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279737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335689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704470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09466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165678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00881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16938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40820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96420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4963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geogebra.org/m/KwbsyD2k" TargetMode="External"/><Relationship Id="rId2" Type="http://schemas.openxmlformats.org/officeDocument/2006/relationships/hyperlink" Target="https://www.geogebra.org/m/B7XktPGA" TargetMode="External"/><Relationship Id="rId1" Type="http://schemas.openxmlformats.org/officeDocument/2006/relationships/slideLayout" Target="../slideLayouts/slideLayout10.xml"/><Relationship Id="rId4" Type="http://schemas.openxmlformats.org/officeDocument/2006/relationships/hyperlink" Target="https://www.geogebra.org/m/YmKvYv3A"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E9DA6-C697-37D5-4B5D-1BD8AA58EAC3}"/>
              </a:ext>
            </a:extLst>
          </p:cNvPr>
          <p:cNvSpPr>
            <a:spLocks noGrp="1"/>
          </p:cNvSpPr>
          <p:nvPr>
            <p:ph type="body" sz="quarter" idx="13"/>
          </p:nvPr>
        </p:nvSpPr>
        <p:spPr>
          <a:xfrm>
            <a:off x="892971" y="2234512"/>
            <a:ext cx="4906019" cy="1238250"/>
          </a:xfrm>
        </p:spPr>
        <p:txBody>
          <a:bodyPr>
            <a:normAutofit lnSpcReduction="10000"/>
          </a:bodyPr>
          <a:lstStyle/>
          <a:p>
            <a:r>
              <a:rPr lang="en-US" dirty="0"/>
              <a:t>Volume of a Right Rectangular Prism</a:t>
            </a:r>
          </a:p>
        </p:txBody>
      </p:sp>
      <p:sp>
        <p:nvSpPr>
          <p:cNvPr id="7" name="Text Placeholder 2">
            <a:extLst>
              <a:ext uri="{FF2B5EF4-FFF2-40B4-BE49-F238E27FC236}">
                <a16:creationId xmlns:a16="http://schemas.microsoft.com/office/drawing/2014/main" id="{B4E94EE4-77F4-17D3-46C7-26131AC633FF}"/>
              </a:ext>
            </a:extLst>
          </p:cNvPr>
          <p:cNvSpPr>
            <a:spLocks noGrp="1"/>
          </p:cNvSpPr>
          <p:nvPr>
            <p:ph type="body" sz="quarter" idx="14"/>
          </p:nvPr>
        </p:nvSpPr>
        <p:spPr>
          <a:xfrm>
            <a:off x="1937117" y="3669371"/>
            <a:ext cx="3042387" cy="469900"/>
          </a:xfrm>
        </p:spPr>
        <p:txBody>
          <a:bodyPr/>
          <a:lstStyle/>
          <a:p>
            <a:r>
              <a:rPr lang="en-US" dirty="0"/>
              <a:t>Math 6B Unit 6 Lesson 8</a:t>
            </a:r>
          </a:p>
        </p:txBody>
      </p:sp>
    </p:spTree>
    <p:extLst>
      <p:ext uri="{BB962C8B-B14F-4D97-AF65-F5344CB8AC3E}">
        <p14:creationId xmlns:p14="http://schemas.microsoft.com/office/powerpoint/2010/main" val="3475337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F1084-463A-7C91-9803-17BBAB487571}"/>
              </a:ext>
            </a:extLst>
          </p:cNvPr>
          <p:cNvSpPr>
            <a:spLocks noGrp="1"/>
          </p:cNvSpPr>
          <p:nvPr>
            <p:ph type="title"/>
          </p:nvPr>
        </p:nvSpPr>
        <p:spPr>
          <a:xfrm>
            <a:off x="968828" y="1042058"/>
            <a:ext cx="10406667" cy="907369"/>
          </a:xfrm>
        </p:spPr>
        <p:txBody>
          <a:bodyPr vert="horz" lIns="91440" tIns="45720" rIns="91440" bIns="45720" rtlCol="0">
            <a:noAutofit/>
          </a:bodyPr>
          <a:lstStyle/>
          <a:p>
            <a:r>
              <a:rPr lang="en-US" sz="3600" dirty="0"/>
              <a:t>Real World Examples of Right Rectangular Prisms</a:t>
            </a:r>
          </a:p>
        </p:txBody>
      </p:sp>
      <p:sp>
        <p:nvSpPr>
          <p:cNvPr id="4" name="Content Placeholder 3">
            <a:extLst>
              <a:ext uri="{FF2B5EF4-FFF2-40B4-BE49-F238E27FC236}">
                <a16:creationId xmlns:a16="http://schemas.microsoft.com/office/drawing/2014/main" id="{F0FC9FA3-46C3-3592-7B2A-3BAF4F8A39B7}"/>
              </a:ext>
            </a:extLst>
          </p:cNvPr>
          <p:cNvSpPr>
            <a:spLocks noGrp="1"/>
          </p:cNvSpPr>
          <p:nvPr>
            <p:ph idx="1"/>
          </p:nvPr>
        </p:nvSpPr>
        <p:spPr>
          <a:xfrm>
            <a:off x="968828" y="2009617"/>
            <a:ext cx="10515600" cy="4013496"/>
          </a:xfrm>
        </p:spPr>
        <p:txBody>
          <a:bodyPr vert="horz" lIns="91440" tIns="45720" rIns="91440" bIns="45720" rtlCol="0">
            <a:normAutofit/>
          </a:bodyPr>
          <a:lstStyle/>
          <a:p>
            <a:r>
              <a:rPr lang="en-US"/>
              <a:t>Calculating the volume of a swimming pool before filling it with water</a:t>
            </a:r>
          </a:p>
          <a:p>
            <a:r>
              <a:rPr lang="en-US"/>
              <a:t>Calculating the volume of a box to ensure it can contain a certain amount of items</a:t>
            </a:r>
          </a:p>
          <a:p>
            <a:r>
              <a:rPr lang="en-US"/>
              <a:t>Calculating the volume of a room to ensure proper ventilation and air conditioning</a:t>
            </a:r>
          </a:p>
        </p:txBody>
      </p:sp>
      <p:pic>
        <p:nvPicPr>
          <p:cNvPr id="1026" name="Picture 2" descr="Facilities &amp; Parks • Washington Terrace Pool and Waterslide">
            <a:extLst>
              <a:ext uri="{FF2B5EF4-FFF2-40B4-BE49-F238E27FC236}">
                <a16:creationId xmlns:a16="http://schemas.microsoft.com/office/drawing/2014/main" id="{AED2A5C2-26C4-103A-1232-383C25BF49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1651" y="4178029"/>
            <a:ext cx="3145277" cy="2358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189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815BCA-BE94-DB0E-A451-2C118B871142}"/>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To find the volume of a right rectangular prism with fractional edge lengths, we use the packing method.</a:t>
            </a:r>
          </a:p>
          <a:p>
            <a:r>
              <a:rPr lang="en-US"/>
              <a:t>In this method, we pack the rectangular prism with unit cubes of the appropriate unit fraction edge lengths.</a:t>
            </a:r>
          </a:p>
          <a:p>
            <a:r>
              <a:rPr lang="en-US"/>
              <a:t>The number of unit cubes required to fill the rectangular prism will give us its volume.</a:t>
            </a:r>
          </a:p>
        </p:txBody>
      </p:sp>
      <p:sp>
        <p:nvSpPr>
          <p:cNvPr id="2" name="Title 1">
            <a:extLst>
              <a:ext uri="{FF2B5EF4-FFF2-40B4-BE49-F238E27FC236}">
                <a16:creationId xmlns:a16="http://schemas.microsoft.com/office/drawing/2014/main" id="{E29FF61A-9635-14DE-8567-8346170786B9}"/>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2100"/>
              <a:t>How to Find the Volume of a Right Rectangular Prism with Fractional Edge Lengths by Packing it with Unit Cubes</a:t>
            </a:r>
          </a:p>
        </p:txBody>
      </p:sp>
      <p:pic>
        <p:nvPicPr>
          <p:cNvPr id="5" name="Content Placeholder 4" descr="A stack of abstract metal boxes">
            <a:extLst>
              <a:ext uri="{FF2B5EF4-FFF2-40B4-BE49-F238E27FC236}">
                <a16:creationId xmlns:a16="http://schemas.microsoft.com/office/drawing/2014/main" id="{C72C2279-E509-2CFD-4446-7A4F98E32416}"/>
              </a:ext>
            </a:extLst>
          </p:cNvPr>
          <p:cNvPicPr>
            <a:picLocks noGrp="1" noChangeAspect="1"/>
          </p:cNvPicPr>
          <p:nvPr>
            <p:ph sz="half" idx="13"/>
          </p:nvPr>
        </p:nvPicPr>
        <p:blipFill>
          <a:blip r:embed="rId3"/>
          <a:stretch>
            <a:fillRect/>
          </a:stretch>
        </p:blipFill>
        <p:spPr>
          <a:xfrm>
            <a:off x="6172202" y="2742751"/>
            <a:ext cx="5181600" cy="2914651"/>
          </a:xfrm>
          <a:prstGeom prst="rect">
            <a:avLst/>
          </a:prstGeom>
          <a:noFill/>
        </p:spPr>
      </p:pic>
    </p:spTree>
    <p:extLst>
      <p:ext uri="{BB962C8B-B14F-4D97-AF65-F5344CB8AC3E}">
        <p14:creationId xmlns:p14="http://schemas.microsoft.com/office/powerpoint/2010/main" val="3713098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96B2-DE3E-AE64-518F-8345BBF4531A}"/>
              </a:ext>
            </a:extLst>
          </p:cNvPr>
          <p:cNvSpPr>
            <a:spLocks noGrp="1"/>
          </p:cNvSpPr>
          <p:nvPr>
            <p:ph type="title"/>
          </p:nvPr>
        </p:nvSpPr>
        <p:spPr/>
        <p:txBody>
          <a:bodyPr/>
          <a:lstStyle/>
          <a:p>
            <a:r>
              <a:rPr lang="en-US" dirty="0"/>
              <a:t>GeoGebra Practice</a:t>
            </a:r>
          </a:p>
        </p:txBody>
      </p:sp>
      <p:sp>
        <p:nvSpPr>
          <p:cNvPr id="3" name="Content Placeholder 2">
            <a:extLst>
              <a:ext uri="{FF2B5EF4-FFF2-40B4-BE49-F238E27FC236}">
                <a16:creationId xmlns:a16="http://schemas.microsoft.com/office/drawing/2014/main" id="{92889922-04A0-7085-8CA3-4DE07E34C43F}"/>
              </a:ext>
            </a:extLst>
          </p:cNvPr>
          <p:cNvSpPr>
            <a:spLocks noGrp="1"/>
          </p:cNvSpPr>
          <p:nvPr>
            <p:ph idx="1"/>
          </p:nvPr>
        </p:nvSpPr>
        <p:spPr/>
        <p:txBody>
          <a:bodyPr vert="horz" lIns="91440" tIns="45720" rIns="91440" bIns="45720" rtlCol="0" anchor="t">
            <a:normAutofit/>
          </a:bodyPr>
          <a:lstStyle/>
          <a:p>
            <a:r>
              <a:rPr lang="en-US" sz="2400" dirty="0"/>
              <a:t>Working out the volume of a rectangular prism with unit cubes: </a:t>
            </a:r>
            <a:r>
              <a:rPr lang="en-US" sz="2400" dirty="0">
                <a:ea typeface="+mn-lt"/>
                <a:cs typeface="+mn-lt"/>
                <a:hlinkClick r:id="rId2"/>
              </a:rPr>
              <a:t>https://www.geogebra.org/m/B7XktPGA</a:t>
            </a:r>
            <a:endParaRPr lang="en-US" sz="2400" dirty="0"/>
          </a:p>
          <a:p>
            <a:endParaRPr lang="en-US" sz="2400" dirty="0"/>
          </a:p>
          <a:p>
            <a:r>
              <a:rPr lang="en-US" sz="2400" dirty="0"/>
              <a:t>Volume of a Rectangular Prism: </a:t>
            </a:r>
            <a:r>
              <a:rPr lang="en-US" sz="2400" dirty="0">
                <a:ea typeface="+mn-lt"/>
                <a:cs typeface="+mn-lt"/>
                <a:hlinkClick r:id="rId3"/>
              </a:rPr>
              <a:t>https://www.geogebra.org/m/KwbsyD2k</a:t>
            </a:r>
            <a:r>
              <a:rPr lang="en-US" sz="2400" dirty="0">
                <a:ea typeface="+mn-lt"/>
                <a:cs typeface="+mn-lt"/>
              </a:rPr>
              <a:t> </a:t>
            </a:r>
            <a:endParaRPr lang="en-US" sz="2400" dirty="0"/>
          </a:p>
          <a:p>
            <a:pPr marL="0" indent="0">
              <a:buNone/>
            </a:pPr>
            <a:endParaRPr lang="en-US" sz="2400" dirty="0">
              <a:ea typeface="+mn-lt"/>
              <a:cs typeface="+mn-lt"/>
            </a:endParaRPr>
          </a:p>
          <a:p>
            <a:r>
              <a:rPr lang="en-US" sz="2400" dirty="0">
                <a:ea typeface="+mn-lt"/>
                <a:cs typeface="+mn-lt"/>
              </a:rPr>
              <a:t>finding the Volume and Surface Area of a Rectangular Prism: </a:t>
            </a:r>
            <a:r>
              <a:rPr lang="en-US" sz="2400" dirty="0">
                <a:ea typeface="+mn-lt"/>
                <a:cs typeface="+mn-lt"/>
                <a:hlinkClick r:id="rId4"/>
              </a:rPr>
              <a:t>https://www.geogebra.org/m/YmKvYv3A</a:t>
            </a:r>
            <a:r>
              <a:rPr lang="en-US" sz="2400" dirty="0">
                <a:ea typeface="+mn-lt"/>
                <a:cs typeface="+mn-lt"/>
              </a:rPr>
              <a:t> </a:t>
            </a:r>
            <a:br>
              <a:rPr lang="en-US" dirty="0"/>
            </a:br>
            <a:endParaRPr lang="en-US" dirty="0"/>
          </a:p>
        </p:txBody>
      </p:sp>
    </p:spTree>
    <p:extLst>
      <p:ext uri="{BB962C8B-B14F-4D97-AF65-F5344CB8AC3E}">
        <p14:creationId xmlns:p14="http://schemas.microsoft.com/office/powerpoint/2010/main" val="753740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01FB1-9F1C-BD8E-CCEB-01B918349BDE}"/>
              </a:ext>
            </a:extLst>
          </p:cNvPr>
          <p:cNvSpPr>
            <a:spLocks noGrp="1"/>
          </p:cNvSpPr>
          <p:nvPr>
            <p:ph type="title"/>
          </p:nvPr>
        </p:nvSpPr>
        <p:spPr>
          <a:xfrm>
            <a:off x="1098958" y="635752"/>
            <a:ext cx="7397087" cy="1527479"/>
          </a:xfrm>
        </p:spPr>
        <p:txBody>
          <a:bodyPr vert="horz" lIns="91440" tIns="45720" rIns="91440" bIns="45720" rtlCol="0" anchor="ctr">
            <a:normAutofit/>
          </a:bodyPr>
          <a:lstStyle/>
          <a:p>
            <a:r>
              <a:rPr lang="en-US" sz="4400" dirty="0"/>
              <a:t>Practice</a:t>
            </a:r>
          </a:p>
        </p:txBody>
      </p:sp>
      <p:pic>
        <p:nvPicPr>
          <p:cNvPr id="4" name="Content Placeholder 3" descr="A black text on a white background&#10;&#10;Description automatically generated">
            <a:extLst>
              <a:ext uri="{FF2B5EF4-FFF2-40B4-BE49-F238E27FC236}">
                <a16:creationId xmlns:a16="http://schemas.microsoft.com/office/drawing/2014/main" id="{E1DC42A4-6D32-6ADE-78A5-1F10444F5499}"/>
              </a:ext>
            </a:extLst>
          </p:cNvPr>
          <p:cNvPicPr>
            <a:picLocks noGrp="1" noChangeAspect="1"/>
          </p:cNvPicPr>
          <p:nvPr>
            <p:ph idx="1"/>
          </p:nvPr>
        </p:nvPicPr>
        <p:blipFill>
          <a:blip r:embed="rId2"/>
          <a:stretch>
            <a:fillRect/>
          </a:stretch>
        </p:blipFill>
        <p:spPr>
          <a:xfrm>
            <a:off x="819325" y="2909496"/>
            <a:ext cx="10972800" cy="1938412"/>
          </a:xfrm>
          <a:prstGeom prst="rect">
            <a:avLst/>
          </a:prstGeom>
        </p:spPr>
      </p:pic>
    </p:spTree>
    <p:extLst>
      <p:ext uri="{BB962C8B-B14F-4D97-AF65-F5344CB8AC3E}">
        <p14:creationId xmlns:p14="http://schemas.microsoft.com/office/powerpoint/2010/main" val="2199571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BC32E-EE16-F6B4-9B24-4126ED9985B3}"/>
              </a:ext>
            </a:extLst>
          </p:cNvPr>
          <p:cNvSpPr>
            <a:spLocks noGrp="1"/>
          </p:cNvSpPr>
          <p:nvPr>
            <p:ph type="title"/>
          </p:nvPr>
        </p:nvSpPr>
        <p:spPr>
          <a:xfrm>
            <a:off x="1065402" y="652530"/>
            <a:ext cx="2206305" cy="1527479"/>
          </a:xfrm>
        </p:spPr>
        <p:txBody>
          <a:bodyPr vert="horz" lIns="91440" tIns="45720" rIns="91440" bIns="45720" rtlCol="0" anchor="ctr">
            <a:normAutofit/>
          </a:bodyPr>
          <a:lstStyle/>
          <a:p>
            <a:r>
              <a:rPr lang="en-US" sz="4400" dirty="0"/>
              <a:t>Answer</a:t>
            </a:r>
          </a:p>
        </p:txBody>
      </p:sp>
      <p:pic>
        <p:nvPicPr>
          <p:cNvPr id="4" name="Content Placeholder 3" descr="A white background with black text&#10;&#10;Description automatically generated">
            <a:extLst>
              <a:ext uri="{FF2B5EF4-FFF2-40B4-BE49-F238E27FC236}">
                <a16:creationId xmlns:a16="http://schemas.microsoft.com/office/drawing/2014/main" id="{C7FADA0E-A800-3B43-82D3-845DB49358FD}"/>
              </a:ext>
            </a:extLst>
          </p:cNvPr>
          <p:cNvPicPr>
            <a:picLocks noGrp="1" noChangeAspect="1"/>
          </p:cNvPicPr>
          <p:nvPr>
            <p:ph idx="1"/>
          </p:nvPr>
        </p:nvPicPr>
        <p:blipFill>
          <a:blip r:embed="rId2"/>
          <a:stretch>
            <a:fillRect/>
          </a:stretch>
        </p:blipFill>
        <p:spPr>
          <a:xfrm>
            <a:off x="1065402" y="2304875"/>
            <a:ext cx="8993388" cy="3091942"/>
          </a:xfrm>
          <a:prstGeom prst="rect">
            <a:avLst/>
          </a:prstGeom>
        </p:spPr>
      </p:pic>
    </p:spTree>
    <p:extLst>
      <p:ext uri="{BB962C8B-B14F-4D97-AF65-F5344CB8AC3E}">
        <p14:creationId xmlns:p14="http://schemas.microsoft.com/office/powerpoint/2010/main" val="1608988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8EC14-8A24-4163-1765-CD1D6F4E81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15BB2-2444-A363-F7B0-5207EF6D890D}"/>
              </a:ext>
            </a:extLst>
          </p:cNvPr>
          <p:cNvSpPr>
            <a:spLocks noGrp="1"/>
          </p:cNvSpPr>
          <p:nvPr>
            <p:ph type="title"/>
          </p:nvPr>
        </p:nvSpPr>
        <p:spPr>
          <a:xfrm>
            <a:off x="914400" y="660919"/>
            <a:ext cx="2424418" cy="1527479"/>
          </a:xfrm>
        </p:spPr>
        <p:txBody>
          <a:bodyPr vert="horz" lIns="91440" tIns="45720" rIns="91440" bIns="45720" rtlCol="0" anchor="ctr">
            <a:normAutofit/>
          </a:bodyPr>
          <a:lstStyle/>
          <a:p>
            <a:r>
              <a:rPr lang="en-US" sz="4400" dirty="0"/>
              <a:t>Practice</a:t>
            </a:r>
          </a:p>
        </p:txBody>
      </p:sp>
      <p:pic>
        <p:nvPicPr>
          <p:cNvPr id="6" name="Content Placeholder 5" descr="A black text on a white background&#10;&#10;Description automatically generated">
            <a:extLst>
              <a:ext uri="{FF2B5EF4-FFF2-40B4-BE49-F238E27FC236}">
                <a16:creationId xmlns:a16="http://schemas.microsoft.com/office/drawing/2014/main" id="{88AC44CE-4EF1-6739-913E-1C46C5260050}"/>
              </a:ext>
            </a:extLst>
          </p:cNvPr>
          <p:cNvPicPr>
            <a:picLocks noGrp="1" noChangeAspect="1"/>
          </p:cNvPicPr>
          <p:nvPr>
            <p:ph idx="1"/>
          </p:nvPr>
        </p:nvPicPr>
        <p:blipFill>
          <a:blip r:embed="rId2"/>
          <a:stretch>
            <a:fillRect/>
          </a:stretch>
        </p:blipFill>
        <p:spPr>
          <a:xfrm>
            <a:off x="914400" y="2393169"/>
            <a:ext cx="10972800" cy="2333501"/>
          </a:xfrm>
          <a:prstGeom prst="rect">
            <a:avLst/>
          </a:prstGeom>
        </p:spPr>
      </p:pic>
    </p:spTree>
    <p:extLst>
      <p:ext uri="{BB962C8B-B14F-4D97-AF65-F5344CB8AC3E}">
        <p14:creationId xmlns:p14="http://schemas.microsoft.com/office/powerpoint/2010/main" val="4192860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53061-FAB1-28BD-6A1E-DFB2404E53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445D6-2C82-2EDA-0541-177B7AE24E0A}"/>
              </a:ext>
            </a:extLst>
          </p:cNvPr>
          <p:cNvSpPr>
            <a:spLocks noGrp="1"/>
          </p:cNvSpPr>
          <p:nvPr>
            <p:ph type="title"/>
          </p:nvPr>
        </p:nvSpPr>
        <p:spPr>
          <a:xfrm>
            <a:off x="998291" y="627363"/>
            <a:ext cx="2063692" cy="1527479"/>
          </a:xfrm>
        </p:spPr>
        <p:txBody>
          <a:bodyPr vert="horz" lIns="91440" tIns="45720" rIns="91440" bIns="45720" rtlCol="0" anchor="ctr">
            <a:normAutofit/>
          </a:bodyPr>
          <a:lstStyle/>
          <a:p>
            <a:r>
              <a:rPr lang="en-US" sz="4400" dirty="0"/>
              <a:t>Answer</a:t>
            </a:r>
          </a:p>
        </p:txBody>
      </p:sp>
      <p:pic>
        <p:nvPicPr>
          <p:cNvPr id="6" name="Content Placeholder 5" descr="A white background with black text&#10;&#10;Description automatically generated">
            <a:extLst>
              <a:ext uri="{FF2B5EF4-FFF2-40B4-BE49-F238E27FC236}">
                <a16:creationId xmlns:a16="http://schemas.microsoft.com/office/drawing/2014/main" id="{0ADEA584-E905-DFAF-4CF4-96E284259D3B}"/>
              </a:ext>
            </a:extLst>
          </p:cNvPr>
          <p:cNvPicPr>
            <a:picLocks noGrp="1" noChangeAspect="1"/>
          </p:cNvPicPr>
          <p:nvPr>
            <p:ph idx="1"/>
          </p:nvPr>
        </p:nvPicPr>
        <p:blipFill>
          <a:blip r:embed="rId2"/>
          <a:stretch>
            <a:fillRect/>
          </a:stretch>
        </p:blipFill>
        <p:spPr>
          <a:xfrm>
            <a:off x="1166056" y="2154842"/>
            <a:ext cx="9490773" cy="3091942"/>
          </a:xfrm>
          <a:prstGeom prst="rect">
            <a:avLst/>
          </a:prstGeom>
        </p:spPr>
      </p:pic>
    </p:spTree>
    <p:extLst>
      <p:ext uri="{BB962C8B-B14F-4D97-AF65-F5344CB8AC3E}">
        <p14:creationId xmlns:p14="http://schemas.microsoft.com/office/powerpoint/2010/main" val="72304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E7E2-B28F-2C58-6E8F-D07685B2006A}"/>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Summary</a:t>
            </a:r>
          </a:p>
        </p:txBody>
      </p:sp>
      <p:graphicFrame>
        <p:nvGraphicFramePr>
          <p:cNvPr id="8" name="Content Placeholder 3">
            <a:extLst>
              <a:ext uri="{FF2B5EF4-FFF2-40B4-BE49-F238E27FC236}">
                <a16:creationId xmlns:a16="http://schemas.microsoft.com/office/drawing/2014/main" id="{612D9926-C2B7-8BBF-B468-8D403D2960F9}"/>
              </a:ext>
            </a:extLst>
          </p:cNvPr>
          <p:cNvGraphicFramePr>
            <a:graphicFrameLocks noGrp="1"/>
          </p:cNvGraphicFramePr>
          <p:nvPr>
            <p:ph idx="1"/>
            <p:extLst>
              <p:ext uri="{D42A27DB-BD31-4B8C-83A1-F6EECF244321}">
                <p14:modId xmlns:p14="http://schemas.microsoft.com/office/powerpoint/2010/main" val="398256973"/>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8100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DB33BD-7678-9739-6343-A0776B53F154}"/>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A right rectangular prism is a 3D object that has six faces, with each face being a rectangle.</a:t>
            </a:r>
          </a:p>
          <a:p>
            <a:r>
              <a:rPr lang="en-US"/>
              <a:t>It has two parallel and congruent bases, and the height is the perpendicular distance between the two bases.</a:t>
            </a:r>
          </a:p>
          <a:p>
            <a:r>
              <a:rPr lang="en-US"/>
              <a:t>The length, width and height of a right rectangular prism are its three dimensions.</a:t>
            </a:r>
          </a:p>
        </p:txBody>
      </p:sp>
      <p:sp>
        <p:nvSpPr>
          <p:cNvPr id="2" name="Title 1">
            <a:extLst>
              <a:ext uri="{FF2B5EF4-FFF2-40B4-BE49-F238E27FC236}">
                <a16:creationId xmlns:a16="http://schemas.microsoft.com/office/drawing/2014/main" id="{1C573BB2-299C-A896-D6C8-A72BA6D2C434}"/>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a Right Rectangular Prism?</a:t>
            </a:r>
          </a:p>
        </p:txBody>
      </p:sp>
      <p:pic>
        <p:nvPicPr>
          <p:cNvPr id="5" name="Content Placeholder 4" descr="Empty Craft Paper Box On White Background">
            <a:extLst>
              <a:ext uri="{FF2B5EF4-FFF2-40B4-BE49-F238E27FC236}">
                <a16:creationId xmlns:a16="http://schemas.microsoft.com/office/drawing/2014/main" id="{2E7C5A29-9AB8-3756-4212-CAE35ED28F2B}"/>
              </a:ext>
            </a:extLst>
          </p:cNvPr>
          <p:cNvPicPr>
            <a:picLocks noGrp="1" noChangeAspect="1"/>
          </p:cNvPicPr>
          <p:nvPr>
            <p:ph sz="half" idx="13"/>
          </p:nvPr>
        </p:nvPicPr>
        <p:blipFill rotWithShape="1">
          <a:blip r:embed="rId3"/>
          <a:srcRect l="7970" r="12543" b="-1"/>
          <a:stretch/>
        </p:blipFill>
        <p:spPr>
          <a:xfrm>
            <a:off x="6172202" y="2024408"/>
            <a:ext cx="5181600" cy="4351338"/>
          </a:xfrm>
          <a:prstGeom prst="rect">
            <a:avLst/>
          </a:prstGeom>
          <a:noFill/>
        </p:spPr>
      </p:pic>
    </p:spTree>
    <p:extLst>
      <p:ext uri="{BB962C8B-B14F-4D97-AF65-F5344CB8AC3E}">
        <p14:creationId xmlns:p14="http://schemas.microsoft.com/office/powerpoint/2010/main" val="213832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CED4D5-5BB5-4D6C-6246-8CB3E86205E3}"/>
              </a:ext>
            </a:extLst>
          </p:cNvPr>
          <p:cNvPicPr>
            <a:picLocks noChangeAspect="1"/>
          </p:cNvPicPr>
          <p:nvPr/>
        </p:nvPicPr>
        <p:blipFill>
          <a:blip r:embed="rId2"/>
          <a:stretch>
            <a:fillRect/>
          </a:stretch>
        </p:blipFill>
        <p:spPr>
          <a:xfrm>
            <a:off x="1270220" y="768485"/>
            <a:ext cx="6742166" cy="5827756"/>
          </a:xfrm>
          <a:prstGeom prst="rect">
            <a:avLst/>
          </a:prstGeom>
        </p:spPr>
      </p:pic>
    </p:spTree>
    <p:extLst>
      <p:ext uri="{BB962C8B-B14F-4D97-AF65-F5344CB8AC3E}">
        <p14:creationId xmlns:p14="http://schemas.microsoft.com/office/powerpoint/2010/main" val="3589458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8F746-2917-983B-B988-22F3F4F47B03}"/>
              </a:ext>
            </a:extLst>
          </p:cNvPr>
          <p:cNvSpPr>
            <a:spLocks noGrp="1"/>
          </p:cNvSpPr>
          <p:nvPr>
            <p:ph type="title"/>
          </p:nvPr>
        </p:nvSpPr>
        <p:spPr>
          <a:xfrm>
            <a:off x="1" y="251200"/>
            <a:ext cx="7341080" cy="1544951"/>
          </a:xfrm>
        </p:spPr>
        <p:txBody>
          <a:bodyPr vert="horz" lIns="91440" tIns="45720" rIns="91440" bIns="45720" rtlCol="0" anchor="ctr">
            <a:normAutofit/>
          </a:bodyPr>
          <a:lstStyle/>
          <a:p>
            <a:r>
              <a:rPr lang="en-US" sz="2500" dirty="0"/>
              <a:t>Find the Volume of a Right Rectangular Prism Given Length, Width and Height Using:  	</a:t>
            </a:r>
            <a:r>
              <a:rPr lang="en-US" sz="2800" b="1" i="1" dirty="0"/>
              <a:t>V </a:t>
            </a:r>
            <a:r>
              <a:rPr lang="en-US" sz="2800" b="1" dirty="0"/>
              <a:t>=</a:t>
            </a:r>
            <a:r>
              <a:rPr lang="en-US" sz="2800" b="1" i="1" dirty="0"/>
              <a:t> l </a:t>
            </a:r>
            <a:r>
              <a:rPr lang="en-US" sz="2800" b="1" dirty="0"/>
              <a:t>x</a:t>
            </a:r>
            <a:r>
              <a:rPr lang="en-US" sz="2800" b="1" i="1" dirty="0"/>
              <a:t> w </a:t>
            </a:r>
            <a:r>
              <a:rPr lang="en-US" sz="2800" b="1" dirty="0"/>
              <a:t>x</a:t>
            </a:r>
            <a:r>
              <a:rPr lang="en-US" sz="2800" b="1" i="1" dirty="0"/>
              <a:t> h</a:t>
            </a:r>
            <a:endParaRPr lang="en-US" sz="2500" b="1" i="1" dirty="0"/>
          </a:p>
        </p:txBody>
      </p:sp>
      <p:pic>
        <p:nvPicPr>
          <p:cNvPr id="5" name="Content Placeholder 4" descr="Close-up of wooden white and yellow ruler">
            <a:extLst>
              <a:ext uri="{FF2B5EF4-FFF2-40B4-BE49-F238E27FC236}">
                <a16:creationId xmlns:a16="http://schemas.microsoft.com/office/drawing/2014/main" id="{FB3DABA4-A0A8-718F-FB56-5B2426E62565}"/>
              </a:ext>
            </a:extLst>
          </p:cNvPr>
          <p:cNvPicPr>
            <a:picLocks noGrp="1" noChangeAspect="1"/>
          </p:cNvPicPr>
          <p:nvPr>
            <p:ph sz="half" idx="1"/>
          </p:nvPr>
        </p:nvPicPr>
        <p:blipFill rotWithShape="1">
          <a:blip r:embed="rId3"/>
          <a:srcRect l="20058" r="33360"/>
          <a:stretch/>
        </p:blipFill>
        <p:spPr>
          <a:xfrm>
            <a:off x="7924803" y="1"/>
            <a:ext cx="4267197" cy="6870626"/>
          </a:xfrm>
          <a:prstGeom prst="rect">
            <a:avLst/>
          </a:prstGeom>
        </p:spPr>
      </p:pic>
      <p:sp>
        <p:nvSpPr>
          <p:cNvPr id="4" name="Content Placeholder 3">
            <a:extLst>
              <a:ext uri="{FF2B5EF4-FFF2-40B4-BE49-F238E27FC236}">
                <a16:creationId xmlns:a16="http://schemas.microsoft.com/office/drawing/2014/main" id="{637681A5-7464-698A-0742-0D647D66809F}"/>
              </a:ext>
            </a:extLst>
          </p:cNvPr>
          <p:cNvSpPr>
            <a:spLocks noGrp="1"/>
          </p:cNvSpPr>
          <p:nvPr>
            <p:ph sz="half" idx="2"/>
          </p:nvPr>
        </p:nvSpPr>
        <p:spPr>
          <a:xfrm>
            <a:off x="729842" y="1921079"/>
            <a:ext cx="6280558" cy="4255885"/>
          </a:xfrm>
        </p:spPr>
        <p:txBody>
          <a:bodyPr vert="horz" lIns="91440" tIns="45720" rIns="91440" bIns="45720" rtlCol="0">
            <a:normAutofit/>
          </a:bodyPr>
          <a:lstStyle/>
          <a:p>
            <a:r>
              <a:rPr lang="en-US" dirty="0"/>
              <a:t>The formula to find the volume of a right rectangular prism with whole number edge lengths is V = l x w x h.</a:t>
            </a:r>
          </a:p>
          <a:p>
            <a:r>
              <a:rPr lang="en-US" dirty="0"/>
              <a:t>To use this formula, multiply the length, width and height of the rectangular prism.</a:t>
            </a:r>
          </a:p>
          <a:p>
            <a:r>
              <a:rPr lang="en-US" dirty="0"/>
              <a:t>Make sure that each unit of measurement is the same.</a:t>
            </a:r>
          </a:p>
        </p:txBody>
      </p:sp>
    </p:spTree>
    <p:extLst>
      <p:ext uri="{BB962C8B-B14F-4D97-AF65-F5344CB8AC3E}">
        <p14:creationId xmlns:p14="http://schemas.microsoft.com/office/powerpoint/2010/main" val="324597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C541-3F37-D486-0AE2-4DB310589961}"/>
              </a:ext>
            </a:extLst>
          </p:cNvPr>
          <p:cNvSpPr>
            <a:spLocks noGrp="1"/>
          </p:cNvSpPr>
          <p:nvPr>
            <p:ph type="title"/>
          </p:nvPr>
        </p:nvSpPr>
        <p:spPr/>
        <p:txBody>
          <a:bodyPr/>
          <a:lstStyle/>
          <a:p>
            <a:br>
              <a:rPr lang="en-US" dirty="0"/>
            </a:br>
            <a:endParaRPr lang="en-US" dirty="0"/>
          </a:p>
        </p:txBody>
      </p:sp>
      <p:pic>
        <p:nvPicPr>
          <p:cNvPr id="6" name="Picture 5">
            <a:extLst>
              <a:ext uri="{FF2B5EF4-FFF2-40B4-BE49-F238E27FC236}">
                <a16:creationId xmlns:a16="http://schemas.microsoft.com/office/drawing/2014/main" id="{51A393BE-DBE0-4CE2-46F7-0BEF8F452FFA}"/>
              </a:ext>
            </a:extLst>
          </p:cNvPr>
          <p:cNvPicPr>
            <a:picLocks noChangeAspect="1"/>
          </p:cNvPicPr>
          <p:nvPr/>
        </p:nvPicPr>
        <p:blipFill>
          <a:blip r:embed="rId2"/>
          <a:stretch>
            <a:fillRect/>
          </a:stretch>
        </p:blipFill>
        <p:spPr>
          <a:xfrm>
            <a:off x="3881336" y="699798"/>
            <a:ext cx="4990290" cy="5958627"/>
          </a:xfrm>
          <a:prstGeom prst="rect">
            <a:avLst/>
          </a:prstGeom>
        </p:spPr>
      </p:pic>
      <p:sp>
        <p:nvSpPr>
          <p:cNvPr id="7" name="TextBox 6">
            <a:extLst>
              <a:ext uri="{FF2B5EF4-FFF2-40B4-BE49-F238E27FC236}">
                <a16:creationId xmlns:a16="http://schemas.microsoft.com/office/drawing/2014/main" id="{AB842863-D4EE-A107-59EE-F1B27BC5147E}"/>
              </a:ext>
            </a:extLst>
          </p:cNvPr>
          <p:cNvSpPr txBox="1"/>
          <p:nvPr/>
        </p:nvSpPr>
        <p:spPr>
          <a:xfrm>
            <a:off x="961029" y="1225685"/>
            <a:ext cx="2996120" cy="923330"/>
          </a:xfrm>
          <a:prstGeom prst="rect">
            <a:avLst/>
          </a:prstGeom>
          <a:noFill/>
        </p:spPr>
        <p:txBody>
          <a:bodyPr wrap="square" rtlCol="0">
            <a:spAutoFit/>
          </a:bodyPr>
          <a:lstStyle/>
          <a:p>
            <a:r>
              <a:rPr lang="en-US" sz="5400" dirty="0"/>
              <a:t>Practice</a:t>
            </a:r>
            <a:endParaRPr lang="en-US" dirty="0"/>
          </a:p>
        </p:txBody>
      </p:sp>
    </p:spTree>
    <p:extLst>
      <p:ext uri="{BB962C8B-B14F-4D97-AF65-F5344CB8AC3E}">
        <p14:creationId xmlns:p14="http://schemas.microsoft.com/office/powerpoint/2010/main" val="861533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C541-3F37-D486-0AE2-4DB310589961}"/>
              </a:ext>
            </a:extLst>
          </p:cNvPr>
          <p:cNvSpPr>
            <a:spLocks noGrp="1"/>
          </p:cNvSpPr>
          <p:nvPr>
            <p:ph type="title"/>
          </p:nvPr>
        </p:nvSpPr>
        <p:spPr/>
        <p:txBody>
          <a:bodyPr/>
          <a:lstStyle/>
          <a:p>
            <a:br>
              <a:rPr lang="en-US" dirty="0"/>
            </a:br>
            <a:endParaRPr lang="en-US" dirty="0"/>
          </a:p>
        </p:txBody>
      </p:sp>
      <p:pic>
        <p:nvPicPr>
          <p:cNvPr id="6" name="Picture 5">
            <a:extLst>
              <a:ext uri="{FF2B5EF4-FFF2-40B4-BE49-F238E27FC236}">
                <a16:creationId xmlns:a16="http://schemas.microsoft.com/office/drawing/2014/main" id="{51A393BE-DBE0-4CE2-46F7-0BEF8F452FFA}"/>
              </a:ext>
            </a:extLst>
          </p:cNvPr>
          <p:cNvPicPr>
            <a:picLocks noChangeAspect="1"/>
          </p:cNvPicPr>
          <p:nvPr/>
        </p:nvPicPr>
        <p:blipFill rotWithShape="1">
          <a:blip r:embed="rId2"/>
          <a:srcRect l="44380" t="12254" b="27668"/>
          <a:stretch/>
        </p:blipFill>
        <p:spPr>
          <a:xfrm>
            <a:off x="1758697" y="2090536"/>
            <a:ext cx="3696512" cy="4767464"/>
          </a:xfrm>
          <a:prstGeom prst="rect">
            <a:avLst/>
          </a:prstGeom>
        </p:spPr>
      </p:pic>
      <p:sp>
        <p:nvSpPr>
          <p:cNvPr id="7" name="TextBox 6">
            <a:extLst>
              <a:ext uri="{FF2B5EF4-FFF2-40B4-BE49-F238E27FC236}">
                <a16:creationId xmlns:a16="http://schemas.microsoft.com/office/drawing/2014/main" id="{AB842863-D4EE-A107-59EE-F1B27BC5147E}"/>
              </a:ext>
            </a:extLst>
          </p:cNvPr>
          <p:cNvSpPr txBox="1"/>
          <p:nvPr/>
        </p:nvSpPr>
        <p:spPr>
          <a:xfrm>
            <a:off x="961029" y="794707"/>
            <a:ext cx="2996120" cy="923330"/>
          </a:xfrm>
          <a:prstGeom prst="rect">
            <a:avLst/>
          </a:prstGeom>
          <a:noFill/>
        </p:spPr>
        <p:txBody>
          <a:bodyPr wrap="square" rtlCol="0">
            <a:spAutoFit/>
          </a:bodyPr>
          <a:lstStyle/>
          <a:p>
            <a:r>
              <a:rPr lang="en-US" sz="5400" dirty="0"/>
              <a:t>Solve</a:t>
            </a:r>
            <a:endParaRPr lang="en-US" dirty="0"/>
          </a:p>
        </p:txBody>
      </p:sp>
      <p:pic>
        <p:nvPicPr>
          <p:cNvPr id="4" name="Picture 3">
            <a:extLst>
              <a:ext uri="{FF2B5EF4-FFF2-40B4-BE49-F238E27FC236}">
                <a16:creationId xmlns:a16="http://schemas.microsoft.com/office/drawing/2014/main" id="{09887B37-62AD-78AF-8964-52181B391480}"/>
              </a:ext>
            </a:extLst>
          </p:cNvPr>
          <p:cNvPicPr>
            <a:picLocks noChangeAspect="1"/>
          </p:cNvPicPr>
          <p:nvPr/>
        </p:nvPicPr>
        <p:blipFill>
          <a:blip r:embed="rId3"/>
          <a:stretch>
            <a:fillRect/>
          </a:stretch>
        </p:blipFill>
        <p:spPr>
          <a:xfrm>
            <a:off x="5598232" y="2292215"/>
            <a:ext cx="5433037" cy="2659164"/>
          </a:xfrm>
          <a:prstGeom prst="rect">
            <a:avLst/>
          </a:prstGeom>
        </p:spPr>
      </p:pic>
    </p:spTree>
    <p:extLst>
      <p:ext uri="{BB962C8B-B14F-4D97-AF65-F5344CB8AC3E}">
        <p14:creationId xmlns:p14="http://schemas.microsoft.com/office/powerpoint/2010/main" val="396613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E35FEF2-5335-A82C-4C16-E242AA18DFB6}"/>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The formula to find the volume of a right rectangular prism with whole number edge lengths is V = B x h.</a:t>
            </a:r>
          </a:p>
          <a:p>
            <a:r>
              <a:rPr lang="en-US"/>
              <a:t>To use this formula, find the area of the base and multiply it by the height of the rectangular prism.</a:t>
            </a:r>
          </a:p>
          <a:p>
            <a:r>
              <a:rPr lang="en-US"/>
              <a:t>Make sure that each unit of measurement is the same.</a:t>
            </a:r>
          </a:p>
        </p:txBody>
      </p:sp>
      <p:sp>
        <p:nvSpPr>
          <p:cNvPr id="2" name="Title 1">
            <a:extLst>
              <a:ext uri="{FF2B5EF4-FFF2-40B4-BE49-F238E27FC236}">
                <a16:creationId xmlns:a16="http://schemas.microsoft.com/office/drawing/2014/main" id="{3C0F9592-8F7B-88A4-826F-038E22ED5C65}"/>
              </a:ext>
            </a:extLst>
          </p:cNvPr>
          <p:cNvSpPr>
            <a:spLocks noGrp="1"/>
          </p:cNvSpPr>
          <p:nvPr>
            <p:ph type="title"/>
          </p:nvPr>
        </p:nvSpPr>
        <p:spPr>
          <a:xfrm>
            <a:off x="961029" y="1006774"/>
            <a:ext cx="10515600" cy="729157"/>
          </a:xfrm>
        </p:spPr>
        <p:txBody>
          <a:bodyPr vert="horz" lIns="91440" tIns="45720" rIns="91440" bIns="45720" rtlCol="0">
            <a:normAutofit fontScale="90000"/>
          </a:bodyPr>
          <a:lstStyle/>
          <a:p>
            <a:r>
              <a:rPr lang="en-US" sz="2100" dirty="0"/>
              <a:t>How to Find the Volume of a Right Rectangular Prism Give Base and Height:  </a:t>
            </a:r>
            <a:r>
              <a:rPr lang="en-US" sz="2800" b="1" dirty="0"/>
              <a:t>V = B x h</a:t>
            </a:r>
            <a:endParaRPr lang="en-US" sz="2100" b="1" dirty="0"/>
          </a:p>
        </p:txBody>
      </p:sp>
      <p:pic>
        <p:nvPicPr>
          <p:cNvPr id="5" name="Content Placeholder 4" descr="Sealed cardboard box on the floor">
            <a:extLst>
              <a:ext uri="{FF2B5EF4-FFF2-40B4-BE49-F238E27FC236}">
                <a16:creationId xmlns:a16="http://schemas.microsoft.com/office/drawing/2014/main" id="{46A5F6AE-A4A4-1D39-45F4-98168DBC2184}"/>
              </a:ext>
            </a:extLst>
          </p:cNvPr>
          <p:cNvPicPr>
            <a:picLocks noGrp="1" noChangeAspect="1"/>
          </p:cNvPicPr>
          <p:nvPr>
            <p:ph sz="half" idx="13"/>
          </p:nvPr>
        </p:nvPicPr>
        <p:blipFill>
          <a:blip r:embed="rId3"/>
          <a:stretch>
            <a:fillRect/>
          </a:stretch>
        </p:blipFill>
        <p:spPr>
          <a:xfrm>
            <a:off x="6172202" y="2470717"/>
            <a:ext cx="5181600" cy="3458719"/>
          </a:xfrm>
          <a:prstGeom prst="rect">
            <a:avLst/>
          </a:prstGeom>
          <a:noFill/>
        </p:spPr>
      </p:pic>
    </p:spTree>
    <p:extLst>
      <p:ext uri="{BB962C8B-B14F-4D97-AF65-F5344CB8AC3E}">
        <p14:creationId xmlns:p14="http://schemas.microsoft.com/office/powerpoint/2010/main" val="2798651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C541-3F37-D486-0AE2-4DB310589961}"/>
              </a:ext>
            </a:extLst>
          </p:cNvPr>
          <p:cNvSpPr>
            <a:spLocks noGrp="1"/>
          </p:cNvSpPr>
          <p:nvPr>
            <p:ph type="title" idx="4294967295"/>
          </p:nvPr>
        </p:nvSpPr>
        <p:spPr>
          <a:xfrm>
            <a:off x="0" y="1006475"/>
            <a:ext cx="4913313" cy="1422400"/>
          </a:xfrm>
          <a:prstGeom prst="rect">
            <a:avLst/>
          </a:prstGeom>
        </p:spPr>
        <p:txBody>
          <a:bodyPr/>
          <a:lstStyle/>
          <a:p>
            <a:br>
              <a:rPr lang="en-US" dirty="0"/>
            </a:br>
            <a:endParaRPr lang="en-US" dirty="0"/>
          </a:p>
        </p:txBody>
      </p:sp>
      <p:sp>
        <p:nvSpPr>
          <p:cNvPr id="7" name="TextBox 6">
            <a:extLst>
              <a:ext uri="{FF2B5EF4-FFF2-40B4-BE49-F238E27FC236}">
                <a16:creationId xmlns:a16="http://schemas.microsoft.com/office/drawing/2014/main" id="{AB842863-D4EE-A107-59EE-F1B27BC5147E}"/>
              </a:ext>
            </a:extLst>
          </p:cNvPr>
          <p:cNvSpPr txBox="1"/>
          <p:nvPr/>
        </p:nvSpPr>
        <p:spPr>
          <a:xfrm>
            <a:off x="191908" y="-14266"/>
            <a:ext cx="2996120" cy="923330"/>
          </a:xfrm>
          <a:prstGeom prst="rect">
            <a:avLst/>
          </a:prstGeom>
          <a:noFill/>
        </p:spPr>
        <p:txBody>
          <a:bodyPr wrap="square" rtlCol="0">
            <a:spAutoFit/>
          </a:bodyPr>
          <a:lstStyle/>
          <a:p>
            <a:r>
              <a:rPr lang="en-US" sz="5400" dirty="0"/>
              <a:t>Practice</a:t>
            </a:r>
            <a:endParaRPr lang="en-US" dirty="0"/>
          </a:p>
        </p:txBody>
      </p:sp>
      <p:pic>
        <p:nvPicPr>
          <p:cNvPr id="4" name="Picture 3">
            <a:extLst>
              <a:ext uri="{FF2B5EF4-FFF2-40B4-BE49-F238E27FC236}">
                <a16:creationId xmlns:a16="http://schemas.microsoft.com/office/drawing/2014/main" id="{8B18D8C9-40C7-0491-A7E9-68E0505F7735}"/>
              </a:ext>
            </a:extLst>
          </p:cNvPr>
          <p:cNvPicPr>
            <a:picLocks noChangeAspect="1"/>
          </p:cNvPicPr>
          <p:nvPr/>
        </p:nvPicPr>
        <p:blipFill>
          <a:blip r:embed="rId2"/>
          <a:stretch>
            <a:fillRect/>
          </a:stretch>
        </p:blipFill>
        <p:spPr>
          <a:xfrm>
            <a:off x="0" y="1659706"/>
            <a:ext cx="5645734" cy="4818005"/>
          </a:xfrm>
          <a:prstGeom prst="rect">
            <a:avLst/>
          </a:prstGeom>
        </p:spPr>
      </p:pic>
      <p:pic>
        <p:nvPicPr>
          <p:cNvPr id="8" name="Picture 7">
            <a:extLst>
              <a:ext uri="{FF2B5EF4-FFF2-40B4-BE49-F238E27FC236}">
                <a16:creationId xmlns:a16="http://schemas.microsoft.com/office/drawing/2014/main" id="{D1A74EB5-4FAF-42E3-2A13-4916232495FD}"/>
              </a:ext>
            </a:extLst>
          </p:cNvPr>
          <p:cNvPicPr>
            <a:picLocks noChangeAspect="1"/>
          </p:cNvPicPr>
          <p:nvPr/>
        </p:nvPicPr>
        <p:blipFill>
          <a:blip r:embed="rId3"/>
          <a:stretch>
            <a:fillRect/>
          </a:stretch>
        </p:blipFill>
        <p:spPr>
          <a:xfrm>
            <a:off x="6751119" y="1922804"/>
            <a:ext cx="4589990" cy="4700186"/>
          </a:xfrm>
          <a:prstGeom prst="rect">
            <a:avLst/>
          </a:prstGeom>
        </p:spPr>
      </p:pic>
    </p:spTree>
    <p:extLst>
      <p:ext uri="{BB962C8B-B14F-4D97-AF65-F5344CB8AC3E}">
        <p14:creationId xmlns:p14="http://schemas.microsoft.com/office/powerpoint/2010/main" val="3403179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C541-3F37-D486-0AE2-4DB310589961}"/>
              </a:ext>
            </a:extLst>
          </p:cNvPr>
          <p:cNvSpPr>
            <a:spLocks noGrp="1"/>
          </p:cNvSpPr>
          <p:nvPr>
            <p:ph type="title" idx="4294967295"/>
          </p:nvPr>
        </p:nvSpPr>
        <p:spPr>
          <a:xfrm>
            <a:off x="0" y="1006475"/>
            <a:ext cx="4913313" cy="1422400"/>
          </a:xfrm>
          <a:prstGeom prst="rect">
            <a:avLst/>
          </a:prstGeom>
        </p:spPr>
        <p:txBody>
          <a:bodyPr/>
          <a:lstStyle/>
          <a:p>
            <a:br>
              <a:rPr lang="en-US" dirty="0"/>
            </a:br>
            <a:endParaRPr lang="en-US" dirty="0"/>
          </a:p>
        </p:txBody>
      </p:sp>
      <p:sp>
        <p:nvSpPr>
          <p:cNvPr id="7" name="TextBox 6">
            <a:extLst>
              <a:ext uri="{FF2B5EF4-FFF2-40B4-BE49-F238E27FC236}">
                <a16:creationId xmlns:a16="http://schemas.microsoft.com/office/drawing/2014/main" id="{AB842863-D4EE-A107-59EE-F1B27BC5147E}"/>
              </a:ext>
            </a:extLst>
          </p:cNvPr>
          <p:cNvSpPr txBox="1"/>
          <p:nvPr/>
        </p:nvSpPr>
        <p:spPr>
          <a:xfrm>
            <a:off x="191908" y="-14266"/>
            <a:ext cx="2996120" cy="923330"/>
          </a:xfrm>
          <a:prstGeom prst="rect">
            <a:avLst/>
          </a:prstGeom>
          <a:noFill/>
        </p:spPr>
        <p:txBody>
          <a:bodyPr wrap="square" rtlCol="0">
            <a:spAutoFit/>
          </a:bodyPr>
          <a:lstStyle/>
          <a:p>
            <a:r>
              <a:rPr lang="en-US" sz="5400" dirty="0"/>
              <a:t>Practice</a:t>
            </a:r>
            <a:endParaRPr lang="en-US" dirty="0"/>
          </a:p>
        </p:txBody>
      </p:sp>
      <p:pic>
        <p:nvPicPr>
          <p:cNvPr id="5" name="Picture 4">
            <a:extLst>
              <a:ext uri="{FF2B5EF4-FFF2-40B4-BE49-F238E27FC236}">
                <a16:creationId xmlns:a16="http://schemas.microsoft.com/office/drawing/2014/main" id="{B0AADBCF-4C66-A5EE-729F-9D2FF95E1553}"/>
              </a:ext>
            </a:extLst>
          </p:cNvPr>
          <p:cNvPicPr>
            <a:picLocks noChangeAspect="1"/>
          </p:cNvPicPr>
          <p:nvPr/>
        </p:nvPicPr>
        <p:blipFill>
          <a:blip r:embed="rId2"/>
          <a:stretch>
            <a:fillRect/>
          </a:stretch>
        </p:blipFill>
        <p:spPr>
          <a:xfrm>
            <a:off x="2676048" y="1006474"/>
            <a:ext cx="6720454" cy="5480477"/>
          </a:xfrm>
          <a:prstGeom prst="rect">
            <a:avLst/>
          </a:prstGeom>
        </p:spPr>
      </p:pic>
    </p:spTree>
    <p:extLst>
      <p:ext uri="{BB962C8B-B14F-4D97-AF65-F5344CB8AC3E}">
        <p14:creationId xmlns:p14="http://schemas.microsoft.com/office/powerpoint/2010/main" val="140133923"/>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078BC8-D8CD-497B-A1C1-C08A7D83B3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04464C-9246-468D-AEBC-7A010C9B1AA3}">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3A5DFAE7-0914-4A5B-92F6-F8926546FF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Pearson Theme</Template>
  <TotalTime>24</TotalTime>
  <Words>1037</Words>
  <Application>Microsoft Office PowerPoint</Application>
  <PresentationFormat>Widescreen</PresentationFormat>
  <Paragraphs>59</Paragraphs>
  <Slides>18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Open Sans Light</vt:lpstr>
      <vt:lpstr>Open Sans Semibold</vt:lpstr>
      <vt:lpstr>Pearson Theme</vt:lpstr>
      <vt:lpstr>PowerPoint Presentation</vt:lpstr>
      <vt:lpstr>What is a Right Rectangular Prism?</vt:lpstr>
      <vt:lpstr>PowerPoint Presentation</vt:lpstr>
      <vt:lpstr>Find the Volume of a Right Rectangular Prism Given Length, Width and Height Using:   V = l x w x h</vt:lpstr>
      <vt:lpstr> </vt:lpstr>
      <vt:lpstr> </vt:lpstr>
      <vt:lpstr>How to Find the Volume of a Right Rectangular Prism Give Base and Height:  V = B x h</vt:lpstr>
      <vt:lpstr> </vt:lpstr>
      <vt:lpstr> </vt:lpstr>
      <vt:lpstr>Real World Examples of Right Rectangular Prisms</vt:lpstr>
      <vt:lpstr>How to Find the Volume of a Right Rectangular Prism with Fractional Edge Lengths by Packing it with Unit Cubes</vt:lpstr>
      <vt:lpstr>GeoGebra Practice</vt:lpstr>
      <vt:lpstr>Practice</vt:lpstr>
      <vt:lpstr>Answer</vt:lpstr>
      <vt:lpstr>Practice</vt:lpstr>
      <vt:lpstr>Answer</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29</cp:revision>
  <dcterms:created xsi:type="dcterms:W3CDTF">2024-01-18T17:00:08Z</dcterms:created>
  <dcterms:modified xsi:type="dcterms:W3CDTF">2024-01-30T22:32:39Z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