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3"/>
  </p:notesMasterIdLst>
  <p:sldIdLst>
    <p:sldId id="256" r:id="rId5"/>
    <p:sldId id="267" r:id="rId6"/>
    <p:sldId id="257" r:id="rId7"/>
    <p:sldId id="268" r:id="rId8"/>
    <p:sldId id="258" r:id="rId9"/>
    <p:sldId id="259" r:id="rId10"/>
    <p:sldId id="260" r:id="rId11"/>
    <p:sldId id="261" r:id="rId12"/>
    <p:sldId id="262" r:id="rId13"/>
    <p:sldId id="263" r:id="rId14"/>
    <p:sldId id="264" r:id="rId15"/>
    <p:sldId id="269" r:id="rId16"/>
    <p:sldId id="270" r:id="rId17"/>
    <p:sldId id="265" r:id="rId18"/>
    <p:sldId id="271" r:id="rId19"/>
    <p:sldId id="272" r:id="rId20"/>
    <p:sldId id="274" r:id="rId21"/>
    <p:sldId id="273" r:id="rId22"/>
    <p:sldId id="275" r:id="rId23"/>
    <p:sldId id="276" r:id="rId24"/>
    <p:sldId id="277" r:id="rId25"/>
    <p:sldId id="278" r:id="rId26"/>
    <p:sldId id="282" r:id="rId27"/>
    <p:sldId id="281" r:id="rId28"/>
    <p:sldId id="280" r:id="rId29"/>
    <p:sldId id="279" r:id="rId30"/>
    <p:sldId id="266" r:id="rId31"/>
    <p:sldId id="30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8EBC9F-3F0B-F10C-5B23-34F22C617E06}" v="199" dt="2024-01-18T14:02:49.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0834" autoAdjust="0"/>
  </p:normalViewPr>
  <p:slideViewPr>
    <p:cSldViewPr snapToGrid="0">
      <p:cViewPr varScale="1">
        <p:scale>
          <a:sx n="103" d="100"/>
          <a:sy n="103" d="100"/>
        </p:scale>
        <p:origin x="62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6C4484-18B7-48F3-94B5-1E8CC4B62A60}"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F7A3E7BF-287D-4428-8BA1-F62E415ACADB}">
      <dgm:prSet/>
      <dgm:spPr/>
      <dgm:t>
        <a:bodyPr/>
        <a:lstStyle/>
        <a:p>
          <a:r>
            <a:rPr lang="en-US"/>
            <a:t>Multiplication is represented by the asterisk (*) symbol</a:t>
          </a:r>
        </a:p>
      </dgm:t>
    </dgm:pt>
    <dgm:pt modelId="{BBB305E3-81DC-4156-8BBF-5E15C03ACDEF}" type="parTrans" cxnId="{0D7B2E28-8FB6-4183-9ABE-0E62EAE91C03}">
      <dgm:prSet/>
      <dgm:spPr/>
      <dgm:t>
        <a:bodyPr/>
        <a:lstStyle/>
        <a:p>
          <a:endParaRPr lang="en-US"/>
        </a:p>
      </dgm:t>
    </dgm:pt>
    <dgm:pt modelId="{228AC8AB-8F76-4A75-B936-A57CD45A4918}" type="sibTrans" cxnId="{0D7B2E28-8FB6-4183-9ABE-0E62EAE91C03}">
      <dgm:prSet/>
      <dgm:spPr/>
      <dgm:t>
        <a:bodyPr/>
        <a:lstStyle/>
        <a:p>
          <a:endParaRPr lang="en-US"/>
        </a:p>
      </dgm:t>
    </dgm:pt>
    <dgm:pt modelId="{0E490E67-2DBB-412C-AA6B-991D1D5FC18C}">
      <dgm:prSet/>
      <dgm:spPr/>
      <dgm:t>
        <a:bodyPr/>
        <a:lstStyle/>
        <a:p>
          <a:r>
            <a:rPr lang="en-US"/>
            <a:t>Start by identifying the two quantities being multiplied</a:t>
          </a:r>
        </a:p>
      </dgm:t>
    </dgm:pt>
    <dgm:pt modelId="{82AAF5E1-ECE7-485C-95AF-318778D29C91}" type="parTrans" cxnId="{E6AC6736-7D46-424B-A39A-2F5264F19BDC}">
      <dgm:prSet/>
      <dgm:spPr/>
      <dgm:t>
        <a:bodyPr/>
        <a:lstStyle/>
        <a:p>
          <a:endParaRPr lang="en-US"/>
        </a:p>
      </dgm:t>
    </dgm:pt>
    <dgm:pt modelId="{3C78BFA0-83F8-4CAD-8A25-C73DFE736B91}" type="sibTrans" cxnId="{E6AC6736-7D46-424B-A39A-2F5264F19BDC}">
      <dgm:prSet/>
      <dgm:spPr/>
      <dgm:t>
        <a:bodyPr/>
        <a:lstStyle/>
        <a:p>
          <a:endParaRPr lang="en-US"/>
        </a:p>
      </dgm:t>
    </dgm:pt>
    <dgm:pt modelId="{9E1C9F77-8E7F-41E4-ACE6-BCFACEFD55C9}">
      <dgm:prSet/>
      <dgm:spPr/>
      <dgm:t>
        <a:bodyPr/>
        <a:lstStyle/>
        <a:p>
          <a:r>
            <a:rPr lang="en-US"/>
            <a:t>Use a variable to represent each quantity</a:t>
          </a:r>
        </a:p>
      </dgm:t>
    </dgm:pt>
    <dgm:pt modelId="{2A4E9DB0-3893-4100-8A54-15F5E93FBF20}" type="parTrans" cxnId="{5504D7F6-C1C5-49EE-AE60-86511A1F4662}">
      <dgm:prSet/>
      <dgm:spPr/>
      <dgm:t>
        <a:bodyPr/>
        <a:lstStyle/>
        <a:p>
          <a:endParaRPr lang="en-US"/>
        </a:p>
      </dgm:t>
    </dgm:pt>
    <dgm:pt modelId="{B5192E23-F753-41B8-BE45-F8ABCE3BDEA8}" type="sibTrans" cxnId="{5504D7F6-C1C5-49EE-AE60-86511A1F4662}">
      <dgm:prSet/>
      <dgm:spPr/>
      <dgm:t>
        <a:bodyPr/>
        <a:lstStyle/>
        <a:p>
          <a:endParaRPr lang="en-US"/>
        </a:p>
      </dgm:t>
    </dgm:pt>
    <dgm:pt modelId="{B4910579-0B17-4ED2-A587-941D8606C89F}">
      <dgm:prSet/>
      <dgm:spPr/>
      <dgm:t>
        <a:bodyPr/>
        <a:lstStyle/>
        <a:p>
          <a:r>
            <a:rPr lang="en-US"/>
            <a:t>Write the multiplication operation using the variables</a:t>
          </a:r>
        </a:p>
      </dgm:t>
    </dgm:pt>
    <dgm:pt modelId="{2BF02231-C6D5-4E36-8718-DA028908D7DC}" type="parTrans" cxnId="{E4420725-AEB0-46ED-BE60-4EC818677375}">
      <dgm:prSet/>
      <dgm:spPr/>
      <dgm:t>
        <a:bodyPr/>
        <a:lstStyle/>
        <a:p>
          <a:endParaRPr lang="en-US"/>
        </a:p>
      </dgm:t>
    </dgm:pt>
    <dgm:pt modelId="{0103F0B8-EF19-452C-88ED-26FFA0F9C40E}" type="sibTrans" cxnId="{E4420725-AEB0-46ED-BE60-4EC818677375}">
      <dgm:prSet/>
      <dgm:spPr/>
      <dgm:t>
        <a:bodyPr/>
        <a:lstStyle/>
        <a:p>
          <a:endParaRPr lang="en-US"/>
        </a:p>
      </dgm:t>
    </dgm:pt>
    <dgm:pt modelId="{A0A199A9-CB0F-4788-B0AF-B11ADB8F9CEC}" type="pres">
      <dgm:prSet presAssocID="{F66C4484-18B7-48F3-94B5-1E8CC4B62A60}" presName="vert0" presStyleCnt="0">
        <dgm:presLayoutVars>
          <dgm:dir/>
          <dgm:animOne val="branch"/>
          <dgm:animLvl val="lvl"/>
        </dgm:presLayoutVars>
      </dgm:prSet>
      <dgm:spPr/>
    </dgm:pt>
    <dgm:pt modelId="{F922E60F-EEF7-425B-884C-242481E892A3}" type="pres">
      <dgm:prSet presAssocID="{F7A3E7BF-287D-4428-8BA1-F62E415ACADB}" presName="thickLine" presStyleLbl="alignNode1" presStyleIdx="0" presStyleCnt="4"/>
      <dgm:spPr/>
    </dgm:pt>
    <dgm:pt modelId="{81AC1FB3-258C-4FD5-A827-47A4249995AD}" type="pres">
      <dgm:prSet presAssocID="{F7A3E7BF-287D-4428-8BA1-F62E415ACADB}" presName="horz1" presStyleCnt="0"/>
      <dgm:spPr/>
    </dgm:pt>
    <dgm:pt modelId="{39954C95-032C-4C26-A08A-98E90785C19B}" type="pres">
      <dgm:prSet presAssocID="{F7A3E7BF-287D-4428-8BA1-F62E415ACADB}" presName="tx1" presStyleLbl="revTx" presStyleIdx="0" presStyleCnt="4"/>
      <dgm:spPr/>
    </dgm:pt>
    <dgm:pt modelId="{4BB5CB97-C518-4E41-826B-2D7A8F9CEB9A}" type="pres">
      <dgm:prSet presAssocID="{F7A3E7BF-287D-4428-8BA1-F62E415ACADB}" presName="vert1" presStyleCnt="0"/>
      <dgm:spPr/>
    </dgm:pt>
    <dgm:pt modelId="{27240F5A-C5FF-4909-99A7-DADB37B78853}" type="pres">
      <dgm:prSet presAssocID="{0E490E67-2DBB-412C-AA6B-991D1D5FC18C}" presName="thickLine" presStyleLbl="alignNode1" presStyleIdx="1" presStyleCnt="4"/>
      <dgm:spPr/>
    </dgm:pt>
    <dgm:pt modelId="{3CB2BB49-D925-4246-822D-0A51870081BE}" type="pres">
      <dgm:prSet presAssocID="{0E490E67-2DBB-412C-AA6B-991D1D5FC18C}" presName="horz1" presStyleCnt="0"/>
      <dgm:spPr/>
    </dgm:pt>
    <dgm:pt modelId="{64C14786-B318-48C0-9DC0-65A906743482}" type="pres">
      <dgm:prSet presAssocID="{0E490E67-2DBB-412C-AA6B-991D1D5FC18C}" presName="tx1" presStyleLbl="revTx" presStyleIdx="1" presStyleCnt="4"/>
      <dgm:spPr/>
    </dgm:pt>
    <dgm:pt modelId="{6BF73A2F-EE0F-4276-BA07-DB2C9C959F4E}" type="pres">
      <dgm:prSet presAssocID="{0E490E67-2DBB-412C-AA6B-991D1D5FC18C}" presName="vert1" presStyleCnt="0"/>
      <dgm:spPr/>
    </dgm:pt>
    <dgm:pt modelId="{3AFEBA65-23B4-4D87-B8B8-A4D4FE687364}" type="pres">
      <dgm:prSet presAssocID="{9E1C9F77-8E7F-41E4-ACE6-BCFACEFD55C9}" presName="thickLine" presStyleLbl="alignNode1" presStyleIdx="2" presStyleCnt="4"/>
      <dgm:spPr/>
    </dgm:pt>
    <dgm:pt modelId="{47F3C688-B342-4819-B769-18CD92FA37CE}" type="pres">
      <dgm:prSet presAssocID="{9E1C9F77-8E7F-41E4-ACE6-BCFACEFD55C9}" presName="horz1" presStyleCnt="0"/>
      <dgm:spPr/>
    </dgm:pt>
    <dgm:pt modelId="{369CA636-E312-4125-81E1-0F6BCE8D68C4}" type="pres">
      <dgm:prSet presAssocID="{9E1C9F77-8E7F-41E4-ACE6-BCFACEFD55C9}" presName="tx1" presStyleLbl="revTx" presStyleIdx="2" presStyleCnt="4"/>
      <dgm:spPr/>
    </dgm:pt>
    <dgm:pt modelId="{87A9B579-2AC2-4C74-8039-49C95ED8FF32}" type="pres">
      <dgm:prSet presAssocID="{9E1C9F77-8E7F-41E4-ACE6-BCFACEFD55C9}" presName="vert1" presStyleCnt="0"/>
      <dgm:spPr/>
    </dgm:pt>
    <dgm:pt modelId="{146D47C5-E8A7-428C-B4B1-018651D8E858}" type="pres">
      <dgm:prSet presAssocID="{B4910579-0B17-4ED2-A587-941D8606C89F}" presName="thickLine" presStyleLbl="alignNode1" presStyleIdx="3" presStyleCnt="4"/>
      <dgm:spPr/>
    </dgm:pt>
    <dgm:pt modelId="{0CBBDC5E-B419-40D5-9963-1988A98E57D6}" type="pres">
      <dgm:prSet presAssocID="{B4910579-0B17-4ED2-A587-941D8606C89F}" presName="horz1" presStyleCnt="0"/>
      <dgm:spPr/>
    </dgm:pt>
    <dgm:pt modelId="{06F8B7A9-F5D2-4AC0-848A-1338139A1E9A}" type="pres">
      <dgm:prSet presAssocID="{B4910579-0B17-4ED2-A587-941D8606C89F}" presName="tx1" presStyleLbl="revTx" presStyleIdx="3" presStyleCnt="4"/>
      <dgm:spPr/>
    </dgm:pt>
    <dgm:pt modelId="{A1C1A1EC-80BD-451B-882D-6E39661AC224}" type="pres">
      <dgm:prSet presAssocID="{B4910579-0B17-4ED2-A587-941D8606C89F}" presName="vert1" presStyleCnt="0"/>
      <dgm:spPr/>
    </dgm:pt>
  </dgm:ptLst>
  <dgm:cxnLst>
    <dgm:cxn modelId="{E4420725-AEB0-46ED-BE60-4EC818677375}" srcId="{F66C4484-18B7-48F3-94B5-1E8CC4B62A60}" destId="{B4910579-0B17-4ED2-A587-941D8606C89F}" srcOrd="3" destOrd="0" parTransId="{2BF02231-C6D5-4E36-8718-DA028908D7DC}" sibTransId="{0103F0B8-EF19-452C-88ED-26FFA0F9C40E}"/>
    <dgm:cxn modelId="{0D7B2E28-8FB6-4183-9ABE-0E62EAE91C03}" srcId="{F66C4484-18B7-48F3-94B5-1E8CC4B62A60}" destId="{F7A3E7BF-287D-4428-8BA1-F62E415ACADB}" srcOrd="0" destOrd="0" parTransId="{BBB305E3-81DC-4156-8BBF-5E15C03ACDEF}" sibTransId="{228AC8AB-8F76-4A75-B936-A57CD45A4918}"/>
    <dgm:cxn modelId="{E6AC6736-7D46-424B-A39A-2F5264F19BDC}" srcId="{F66C4484-18B7-48F3-94B5-1E8CC4B62A60}" destId="{0E490E67-2DBB-412C-AA6B-991D1D5FC18C}" srcOrd="1" destOrd="0" parTransId="{82AAF5E1-ECE7-485C-95AF-318778D29C91}" sibTransId="{3C78BFA0-83F8-4CAD-8A25-C73DFE736B91}"/>
    <dgm:cxn modelId="{3DD0B583-2B65-4397-80BE-9C21C1F8E135}" type="presOf" srcId="{F66C4484-18B7-48F3-94B5-1E8CC4B62A60}" destId="{A0A199A9-CB0F-4788-B0AF-B11ADB8F9CEC}" srcOrd="0" destOrd="0" presId="urn:microsoft.com/office/officeart/2008/layout/LinedList"/>
    <dgm:cxn modelId="{4E8ABA8D-CB00-44B8-99D4-AC6DBDEAA49B}" type="presOf" srcId="{B4910579-0B17-4ED2-A587-941D8606C89F}" destId="{06F8B7A9-F5D2-4AC0-848A-1338139A1E9A}" srcOrd="0" destOrd="0" presId="urn:microsoft.com/office/officeart/2008/layout/LinedList"/>
    <dgm:cxn modelId="{E71D4996-6AA1-4151-8AAB-E0E4E6C2751D}" type="presOf" srcId="{9E1C9F77-8E7F-41E4-ACE6-BCFACEFD55C9}" destId="{369CA636-E312-4125-81E1-0F6BCE8D68C4}" srcOrd="0" destOrd="0" presId="urn:microsoft.com/office/officeart/2008/layout/LinedList"/>
    <dgm:cxn modelId="{C2B519D2-7D58-4778-8E14-3D04BC6DAA94}" type="presOf" srcId="{F7A3E7BF-287D-4428-8BA1-F62E415ACADB}" destId="{39954C95-032C-4C26-A08A-98E90785C19B}" srcOrd="0" destOrd="0" presId="urn:microsoft.com/office/officeart/2008/layout/LinedList"/>
    <dgm:cxn modelId="{91A527EE-F915-4BE5-97E4-3788F9A484D9}" type="presOf" srcId="{0E490E67-2DBB-412C-AA6B-991D1D5FC18C}" destId="{64C14786-B318-48C0-9DC0-65A906743482}" srcOrd="0" destOrd="0" presId="urn:microsoft.com/office/officeart/2008/layout/LinedList"/>
    <dgm:cxn modelId="{5504D7F6-C1C5-49EE-AE60-86511A1F4662}" srcId="{F66C4484-18B7-48F3-94B5-1E8CC4B62A60}" destId="{9E1C9F77-8E7F-41E4-ACE6-BCFACEFD55C9}" srcOrd="2" destOrd="0" parTransId="{2A4E9DB0-3893-4100-8A54-15F5E93FBF20}" sibTransId="{B5192E23-F753-41B8-BE45-F8ABCE3BDEA8}"/>
    <dgm:cxn modelId="{CF263039-90F5-4F89-B27C-3165683A5274}" type="presParOf" srcId="{A0A199A9-CB0F-4788-B0AF-B11ADB8F9CEC}" destId="{F922E60F-EEF7-425B-884C-242481E892A3}" srcOrd="0" destOrd="0" presId="urn:microsoft.com/office/officeart/2008/layout/LinedList"/>
    <dgm:cxn modelId="{6ABBF00C-DAA7-465C-8BB6-1FE2630ECE7A}" type="presParOf" srcId="{A0A199A9-CB0F-4788-B0AF-B11ADB8F9CEC}" destId="{81AC1FB3-258C-4FD5-A827-47A4249995AD}" srcOrd="1" destOrd="0" presId="urn:microsoft.com/office/officeart/2008/layout/LinedList"/>
    <dgm:cxn modelId="{0E4BF311-5844-4CC9-B973-07E83B974E17}" type="presParOf" srcId="{81AC1FB3-258C-4FD5-A827-47A4249995AD}" destId="{39954C95-032C-4C26-A08A-98E90785C19B}" srcOrd="0" destOrd="0" presId="urn:microsoft.com/office/officeart/2008/layout/LinedList"/>
    <dgm:cxn modelId="{9F2A534F-F473-40AA-B799-A7F54D98EB92}" type="presParOf" srcId="{81AC1FB3-258C-4FD5-A827-47A4249995AD}" destId="{4BB5CB97-C518-4E41-826B-2D7A8F9CEB9A}" srcOrd="1" destOrd="0" presId="urn:microsoft.com/office/officeart/2008/layout/LinedList"/>
    <dgm:cxn modelId="{E3B1C8D9-CBD8-4275-AFF8-F06C3ECF35C3}" type="presParOf" srcId="{A0A199A9-CB0F-4788-B0AF-B11ADB8F9CEC}" destId="{27240F5A-C5FF-4909-99A7-DADB37B78853}" srcOrd="2" destOrd="0" presId="urn:microsoft.com/office/officeart/2008/layout/LinedList"/>
    <dgm:cxn modelId="{B44551E5-FAE9-4FDE-B7E4-831F974F8E75}" type="presParOf" srcId="{A0A199A9-CB0F-4788-B0AF-B11ADB8F9CEC}" destId="{3CB2BB49-D925-4246-822D-0A51870081BE}" srcOrd="3" destOrd="0" presId="urn:microsoft.com/office/officeart/2008/layout/LinedList"/>
    <dgm:cxn modelId="{A5F845BE-CA91-4842-A9F9-B111E2B5AC4E}" type="presParOf" srcId="{3CB2BB49-D925-4246-822D-0A51870081BE}" destId="{64C14786-B318-48C0-9DC0-65A906743482}" srcOrd="0" destOrd="0" presId="urn:microsoft.com/office/officeart/2008/layout/LinedList"/>
    <dgm:cxn modelId="{16D4C05C-627D-4792-9A9E-23CA7C0EE282}" type="presParOf" srcId="{3CB2BB49-D925-4246-822D-0A51870081BE}" destId="{6BF73A2F-EE0F-4276-BA07-DB2C9C959F4E}" srcOrd="1" destOrd="0" presId="urn:microsoft.com/office/officeart/2008/layout/LinedList"/>
    <dgm:cxn modelId="{72668F91-B011-4C29-84A6-468294324413}" type="presParOf" srcId="{A0A199A9-CB0F-4788-B0AF-B11ADB8F9CEC}" destId="{3AFEBA65-23B4-4D87-B8B8-A4D4FE687364}" srcOrd="4" destOrd="0" presId="urn:microsoft.com/office/officeart/2008/layout/LinedList"/>
    <dgm:cxn modelId="{D8114FA3-6E88-4FA7-85E1-5F41ED0AFCDC}" type="presParOf" srcId="{A0A199A9-CB0F-4788-B0AF-B11ADB8F9CEC}" destId="{47F3C688-B342-4819-B769-18CD92FA37CE}" srcOrd="5" destOrd="0" presId="urn:microsoft.com/office/officeart/2008/layout/LinedList"/>
    <dgm:cxn modelId="{D18F702F-E3C7-4239-96A7-258A5CC44EEA}" type="presParOf" srcId="{47F3C688-B342-4819-B769-18CD92FA37CE}" destId="{369CA636-E312-4125-81E1-0F6BCE8D68C4}" srcOrd="0" destOrd="0" presId="urn:microsoft.com/office/officeart/2008/layout/LinedList"/>
    <dgm:cxn modelId="{E32DFE4D-B67B-4365-BA79-68455108BAB7}" type="presParOf" srcId="{47F3C688-B342-4819-B769-18CD92FA37CE}" destId="{87A9B579-2AC2-4C74-8039-49C95ED8FF32}" srcOrd="1" destOrd="0" presId="urn:microsoft.com/office/officeart/2008/layout/LinedList"/>
    <dgm:cxn modelId="{61ABC126-CC6F-4401-BE92-64F02BFAD498}" type="presParOf" srcId="{A0A199A9-CB0F-4788-B0AF-B11ADB8F9CEC}" destId="{146D47C5-E8A7-428C-B4B1-018651D8E858}" srcOrd="6" destOrd="0" presId="urn:microsoft.com/office/officeart/2008/layout/LinedList"/>
    <dgm:cxn modelId="{0727BEA3-3D4C-4118-9DAE-DAE3A727E212}" type="presParOf" srcId="{A0A199A9-CB0F-4788-B0AF-B11ADB8F9CEC}" destId="{0CBBDC5E-B419-40D5-9963-1988A98E57D6}" srcOrd="7" destOrd="0" presId="urn:microsoft.com/office/officeart/2008/layout/LinedList"/>
    <dgm:cxn modelId="{469FB73D-06E1-4CC4-9CA1-1D1C334A0549}" type="presParOf" srcId="{0CBBDC5E-B419-40D5-9963-1988A98E57D6}" destId="{06F8B7A9-F5D2-4AC0-848A-1338139A1E9A}" srcOrd="0" destOrd="0" presId="urn:microsoft.com/office/officeart/2008/layout/LinedList"/>
    <dgm:cxn modelId="{D7465B55-338D-47BA-B59F-7211995347E6}" type="presParOf" srcId="{0CBBDC5E-B419-40D5-9963-1988A98E57D6}" destId="{A1C1A1EC-80BD-451B-882D-6E39661AC22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2E60F-EEF7-425B-884C-242481E892A3}">
      <dsp:nvSpPr>
        <dsp:cNvPr id="0" name=""/>
        <dsp:cNvSpPr/>
      </dsp:nvSpPr>
      <dsp:spPr>
        <a:xfrm>
          <a:off x="0" y="0"/>
          <a:ext cx="68305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954C95-032C-4C26-A08A-98E90785C19B}">
      <dsp:nvSpPr>
        <dsp:cNvPr id="0" name=""/>
        <dsp:cNvSpPr/>
      </dsp:nvSpPr>
      <dsp:spPr>
        <a:xfrm>
          <a:off x="0" y="0"/>
          <a:ext cx="6830568" cy="136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Multiplication is represented by the asterisk (*) symbol</a:t>
          </a:r>
        </a:p>
      </dsp:txBody>
      <dsp:txXfrm>
        <a:off x="0" y="0"/>
        <a:ext cx="6830568" cy="1360170"/>
      </dsp:txXfrm>
    </dsp:sp>
    <dsp:sp modelId="{27240F5A-C5FF-4909-99A7-DADB37B78853}">
      <dsp:nvSpPr>
        <dsp:cNvPr id="0" name=""/>
        <dsp:cNvSpPr/>
      </dsp:nvSpPr>
      <dsp:spPr>
        <a:xfrm>
          <a:off x="0" y="1360170"/>
          <a:ext cx="68305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C14786-B318-48C0-9DC0-65A906743482}">
      <dsp:nvSpPr>
        <dsp:cNvPr id="0" name=""/>
        <dsp:cNvSpPr/>
      </dsp:nvSpPr>
      <dsp:spPr>
        <a:xfrm>
          <a:off x="0" y="1360170"/>
          <a:ext cx="6830568" cy="136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Start by identifying the two quantities being multiplied</a:t>
          </a:r>
        </a:p>
      </dsp:txBody>
      <dsp:txXfrm>
        <a:off x="0" y="1360170"/>
        <a:ext cx="6830568" cy="1360170"/>
      </dsp:txXfrm>
    </dsp:sp>
    <dsp:sp modelId="{3AFEBA65-23B4-4D87-B8B8-A4D4FE687364}">
      <dsp:nvSpPr>
        <dsp:cNvPr id="0" name=""/>
        <dsp:cNvSpPr/>
      </dsp:nvSpPr>
      <dsp:spPr>
        <a:xfrm>
          <a:off x="0" y="2720340"/>
          <a:ext cx="68305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9CA636-E312-4125-81E1-0F6BCE8D68C4}">
      <dsp:nvSpPr>
        <dsp:cNvPr id="0" name=""/>
        <dsp:cNvSpPr/>
      </dsp:nvSpPr>
      <dsp:spPr>
        <a:xfrm>
          <a:off x="0" y="2720340"/>
          <a:ext cx="6830568" cy="136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Use a variable to represent each quantity</a:t>
          </a:r>
        </a:p>
      </dsp:txBody>
      <dsp:txXfrm>
        <a:off x="0" y="2720340"/>
        <a:ext cx="6830568" cy="1360170"/>
      </dsp:txXfrm>
    </dsp:sp>
    <dsp:sp modelId="{146D47C5-E8A7-428C-B4B1-018651D8E858}">
      <dsp:nvSpPr>
        <dsp:cNvPr id="0" name=""/>
        <dsp:cNvSpPr/>
      </dsp:nvSpPr>
      <dsp:spPr>
        <a:xfrm>
          <a:off x="0" y="4080509"/>
          <a:ext cx="68305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F8B7A9-F5D2-4AC0-848A-1338139A1E9A}">
      <dsp:nvSpPr>
        <dsp:cNvPr id="0" name=""/>
        <dsp:cNvSpPr/>
      </dsp:nvSpPr>
      <dsp:spPr>
        <a:xfrm>
          <a:off x="0" y="4080510"/>
          <a:ext cx="6830568" cy="136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Write the multiplication operation using the variables</a:t>
          </a:r>
        </a:p>
      </dsp:txBody>
      <dsp:txXfrm>
        <a:off x="0" y="4080510"/>
        <a:ext cx="6830568" cy="136017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3A7B9-742C-40EB-93E7-D1A56926E055}" type="datetimeFigureOut">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BFDD7-5C99-492E-A00A-16A682E6702A}" type="slidenum">
              <a:t>‹#›</a:t>
            </a:fld>
            <a:endParaRPr lang="en-US"/>
          </a:p>
        </p:txBody>
      </p:sp>
    </p:spTree>
    <p:extLst>
      <p:ext uri="{BB962C8B-B14F-4D97-AF65-F5344CB8AC3E}">
        <p14:creationId xmlns:p14="http://schemas.microsoft.com/office/powerpoint/2010/main" val="4086824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this lesson on Translating Words into Algebraic Expressions. We will be discussing how to express word problems in mathematical terms.</a:t>
            </a:r>
          </a:p>
        </p:txBody>
      </p:sp>
      <p:sp>
        <p:nvSpPr>
          <p:cNvPr id="4" name="Slide Number Placeholder 3"/>
          <p:cNvSpPr>
            <a:spLocks noGrp="1"/>
          </p:cNvSpPr>
          <p:nvPr>
            <p:ph type="sldNum" sz="quarter" idx="5"/>
          </p:nvPr>
        </p:nvSpPr>
        <p:spPr/>
        <p:txBody>
          <a:bodyPr/>
          <a:lstStyle/>
          <a:p>
            <a:fld id="{663188B1-DC07-4B4F-B230-516A6F469863}" type="slidenum">
              <a:t>1</a:t>
            </a:fld>
            <a:endParaRPr lang="en-US"/>
          </a:p>
        </p:txBody>
      </p:sp>
    </p:spTree>
    <p:extLst>
      <p:ext uri="{BB962C8B-B14F-4D97-AF65-F5344CB8AC3E}">
        <p14:creationId xmlns:p14="http://schemas.microsoft.com/office/powerpoint/2010/main" val="3783327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practice translating word problems into algebraic expressions. Solve the following problems by identifying the quantities and operations involved, and then writing the corresponding algebraic expression.</a:t>
            </a:r>
          </a:p>
        </p:txBody>
      </p:sp>
      <p:sp>
        <p:nvSpPr>
          <p:cNvPr id="4" name="Slide Number Placeholder 3"/>
          <p:cNvSpPr>
            <a:spLocks noGrp="1"/>
          </p:cNvSpPr>
          <p:nvPr>
            <p:ph type="sldNum" sz="quarter" idx="5"/>
          </p:nvPr>
        </p:nvSpPr>
        <p:spPr/>
        <p:txBody>
          <a:bodyPr/>
          <a:lstStyle/>
          <a:p>
            <a:fld id="{663188B1-DC07-4B4F-B230-516A6F469863}" type="slidenum">
              <a:t>14</a:t>
            </a:fld>
            <a:endParaRPr lang="en-US"/>
          </a:p>
        </p:txBody>
      </p:sp>
    </p:spTree>
    <p:extLst>
      <p:ext uri="{BB962C8B-B14F-4D97-AF65-F5344CB8AC3E}">
        <p14:creationId xmlns:p14="http://schemas.microsoft.com/office/powerpoint/2010/main" val="14330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this slide, we will teach middle school students how to translate algebraic expressions into words. We will cover the steps involved in translating expressions, and provide an example to demonstrate the process.</a:t>
            </a:r>
          </a:p>
        </p:txBody>
      </p:sp>
      <p:sp>
        <p:nvSpPr>
          <p:cNvPr id="4" name="Slide Number Placeholder 3"/>
          <p:cNvSpPr>
            <a:spLocks noGrp="1"/>
          </p:cNvSpPr>
          <p:nvPr>
            <p:ph type="sldNum" sz="quarter" idx="5"/>
          </p:nvPr>
        </p:nvSpPr>
        <p:spPr/>
        <p:txBody>
          <a:bodyPr/>
          <a:lstStyle/>
          <a:p>
            <a:fld id="{973BFDD7-5C99-492E-A00A-16A682E6702A}" type="slidenum">
              <a:t>19</a:t>
            </a:fld>
            <a:endParaRPr lang="en-US"/>
          </a:p>
        </p:txBody>
      </p:sp>
    </p:spTree>
    <p:extLst>
      <p:ext uri="{BB962C8B-B14F-4D97-AF65-F5344CB8AC3E}">
        <p14:creationId xmlns:p14="http://schemas.microsoft.com/office/powerpoint/2010/main" val="1762525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this slide, we will continue to teach middle school students how to translate algebraic expressions into words. We will cover the order of operations and provide an example to demonstrate how to correctly translate an expression.</a:t>
            </a:r>
          </a:p>
        </p:txBody>
      </p:sp>
      <p:sp>
        <p:nvSpPr>
          <p:cNvPr id="4" name="Slide Number Placeholder 3"/>
          <p:cNvSpPr>
            <a:spLocks noGrp="1"/>
          </p:cNvSpPr>
          <p:nvPr>
            <p:ph type="sldNum" sz="quarter" idx="5"/>
          </p:nvPr>
        </p:nvSpPr>
        <p:spPr/>
        <p:txBody>
          <a:bodyPr/>
          <a:lstStyle/>
          <a:p>
            <a:fld id="{973BFDD7-5C99-492E-A00A-16A682E6702A}" type="slidenum">
              <a:t>20</a:t>
            </a:fld>
            <a:endParaRPr lang="en-US"/>
          </a:p>
        </p:txBody>
      </p:sp>
    </p:spTree>
    <p:extLst>
      <p:ext uri="{BB962C8B-B14F-4D97-AF65-F5344CB8AC3E}">
        <p14:creationId xmlns:p14="http://schemas.microsoft.com/office/powerpoint/2010/main" val="358188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summary, algebraic expressions use symbols and numbers to represent quantities and operations. Variables are used to represent unknown quantities or values, and the most common operators are addition, subtraction, multiplication, and division. To translate a word problem into an algebraic expression, identify the quantities and operations, and write the expression using variables and operators.</a:t>
            </a:r>
          </a:p>
        </p:txBody>
      </p:sp>
      <p:sp>
        <p:nvSpPr>
          <p:cNvPr id="4" name="Slide Number Placeholder 3"/>
          <p:cNvSpPr>
            <a:spLocks noGrp="1"/>
          </p:cNvSpPr>
          <p:nvPr>
            <p:ph type="sldNum" sz="quarter" idx="5"/>
          </p:nvPr>
        </p:nvSpPr>
        <p:spPr/>
        <p:txBody>
          <a:bodyPr/>
          <a:lstStyle/>
          <a:p>
            <a:fld id="{663188B1-DC07-4B4F-B230-516A6F469863}" type="slidenum">
              <a:t>27</a:t>
            </a:fld>
            <a:endParaRPr lang="en-US"/>
          </a:p>
        </p:txBody>
      </p:sp>
    </p:spTree>
    <p:extLst>
      <p:ext uri="{BB962C8B-B14F-4D97-AF65-F5344CB8AC3E}">
        <p14:creationId xmlns:p14="http://schemas.microsoft.com/office/powerpoint/2010/main" val="1795976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Algebraic expressions are mathematical statements that use symbols and numbers to represent different quantities. The symbols used in algebra are variables and mathematical operators. It is important to note that algebraic expressions cannot be solved, only simplified.</a:t>
            </a:r>
          </a:p>
        </p:txBody>
      </p:sp>
      <p:sp>
        <p:nvSpPr>
          <p:cNvPr id="4" name="Slide Number Placeholder 3"/>
          <p:cNvSpPr>
            <a:spLocks noGrp="1"/>
          </p:cNvSpPr>
          <p:nvPr>
            <p:ph type="sldNum" sz="quarter" idx="5"/>
          </p:nvPr>
        </p:nvSpPr>
        <p:spPr/>
        <p:txBody>
          <a:bodyPr/>
          <a:lstStyle/>
          <a:p>
            <a:fld id="{663188B1-DC07-4B4F-B230-516A6F469863}" type="slidenum">
              <a:t>3</a:t>
            </a:fld>
            <a:endParaRPr lang="en-US"/>
          </a:p>
        </p:txBody>
      </p:sp>
    </p:spTree>
    <p:extLst>
      <p:ext uri="{BB962C8B-B14F-4D97-AF65-F5344CB8AC3E}">
        <p14:creationId xmlns:p14="http://schemas.microsoft.com/office/powerpoint/2010/main" val="1091060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Variables are one of the key components of algebraic expressions. They are represented by letters in algebraic expressions, and are used to represent unknown quantities or values. It is important to identify variables in word problems to be able to create the corresponding algebraic expression.</a:t>
            </a:r>
          </a:p>
        </p:txBody>
      </p:sp>
      <p:sp>
        <p:nvSpPr>
          <p:cNvPr id="4" name="Slide Number Placeholder 3"/>
          <p:cNvSpPr>
            <a:spLocks noGrp="1"/>
          </p:cNvSpPr>
          <p:nvPr>
            <p:ph type="sldNum" sz="quarter" idx="5"/>
          </p:nvPr>
        </p:nvSpPr>
        <p:spPr/>
        <p:txBody>
          <a:bodyPr/>
          <a:lstStyle/>
          <a:p>
            <a:fld id="{663188B1-DC07-4B4F-B230-516A6F469863}" type="slidenum">
              <a:t>5</a:t>
            </a:fld>
            <a:endParaRPr lang="en-US"/>
          </a:p>
        </p:txBody>
      </p:sp>
    </p:spTree>
    <p:extLst>
      <p:ext uri="{BB962C8B-B14F-4D97-AF65-F5344CB8AC3E}">
        <p14:creationId xmlns:p14="http://schemas.microsoft.com/office/powerpoint/2010/main" val="86378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Mathematical operators are symbols used to show mathematical operations. The most common operators are addition (+), subtraction (-), multiplication (*), and division (/). It is important to use the correct operator when translating a word problem into an algebraic expression.</a:t>
            </a:r>
          </a:p>
        </p:txBody>
      </p:sp>
      <p:sp>
        <p:nvSpPr>
          <p:cNvPr id="4" name="Slide Number Placeholder 3"/>
          <p:cNvSpPr>
            <a:spLocks noGrp="1"/>
          </p:cNvSpPr>
          <p:nvPr>
            <p:ph type="sldNum" sz="quarter" idx="5"/>
          </p:nvPr>
        </p:nvSpPr>
        <p:spPr/>
        <p:txBody>
          <a:bodyPr/>
          <a:lstStyle/>
          <a:p>
            <a:fld id="{663188B1-DC07-4B4F-B230-516A6F469863}" type="slidenum">
              <a:t>6</a:t>
            </a:fld>
            <a:endParaRPr lang="en-US"/>
          </a:p>
        </p:txBody>
      </p:sp>
    </p:spTree>
    <p:extLst>
      <p:ext uri="{BB962C8B-B14F-4D97-AF65-F5344CB8AC3E}">
        <p14:creationId xmlns:p14="http://schemas.microsoft.com/office/powerpoint/2010/main" val="964079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how to translate an addition word problem into an algebraic expression. Start by identifying the two quantities being added, and use a variable to represent each quantity. Then, write the addition operation using the variables and the plus (+) symbol.</a:t>
            </a:r>
          </a:p>
        </p:txBody>
      </p:sp>
      <p:sp>
        <p:nvSpPr>
          <p:cNvPr id="4" name="Slide Number Placeholder 3"/>
          <p:cNvSpPr>
            <a:spLocks noGrp="1"/>
          </p:cNvSpPr>
          <p:nvPr>
            <p:ph type="sldNum" sz="quarter" idx="5"/>
          </p:nvPr>
        </p:nvSpPr>
        <p:spPr/>
        <p:txBody>
          <a:bodyPr/>
          <a:lstStyle/>
          <a:p>
            <a:fld id="{663188B1-DC07-4B4F-B230-516A6F469863}" type="slidenum">
              <a:t>7</a:t>
            </a:fld>
            <a:endParaRPr lang="en-US"/>
          </a:p>
        </p:txBody>
      </p:sp>
    </p:spTree>
    <p:extLst>
      <p:ext uri="{BB962C8B-B14F-4D97-AF65-F5344CB8AC3E}">
        <p14:creationId xmlns:p14="http://schemas.microsoft.com/office/powerpoint/2010/main" val="1464728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how to translate a subtraction word problem into an algebraic expression. Start by identifying the two quantities being subtracted, and use a variable to represent each quantity. Then, write the subtraction operation using the variables and the minus (-) symbol.</a:t>
            </a:r>
          </a:p>
        </p:txBody>
      </p:sp>
      <p:sp>
        <p:nvSpPr>
          <p:cNvPr id="4" name="Slide Number Placeholder 3"/>
          <p:cNvSpPr>
            <a:spLocks noGrp="1"/>
          </p:cNvSpPr>
          <p:nvPr>
            <p:ph type="sldNum" sz="quarter" idx="5"/>
          </p:nvPr>
        </p:nvSpPr>
        <p:spPr/>
        <p:txBody>
          <a:bodyPr/>
          <a:lstStyle/>
          <a:p>
            <a:fld id="{663188B1-DC07-4B4F-B230-516A6F469863}" type="slidenum">
              <a:t>8</a:t>
            </a:fld>
            <a:endParaRPr lang="en-US"/>
          </a:p>
        </p:txBody>
      </p:sp>
    </p:spTree>
    <p:extLst>
      <p:ext uri="{BB962C8B-B14F-4D97-AF65-F5344CB8AC3E}">
        <p14:creationId xmlns:p14="http://schemas.microsoft.com/office/powerpoint/2010/main" val="516056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how to translate a multiplication word problem into an algebraic expression. Start by identifying the two quantities being multiplied, and use a variable to represent each quantity. Then, write the multiplication operation using the variables and the asterisk (*) symbol.</a:t>
            </a:r>
          </a:p>
        </p:txBody>
      </p:sp>
      <p:sp>
        <p:nvSpPr>
          <p:cNvPr id="4" name="Slide Number Placeholder 3"/>
          <p:cNvSpPr>
            <a:spLocks noGrp="1"/>
          </p:cNvSpPr>
          <p:nvPr>
            <p:ph type="sldNum" sz="quarter" idx="5"/>
          </p:nvPr>
        </p:nvSpPr>
        <p:spPr/>
        <p:txBody>
          <a:bodyPr/>
          <a:lstStyle/>
          <a:p>
            <a:fld id="{663188B1-DC07-4B4F-B230-516A6F469863}" type="slidenum">
              <a:t>9</a:t>
            </a:fld>
            <a:endParaRPr lang="en-US"/>
          </a:p>
        </p:txBody>
      </p:sp>
    </p:spTree>
    <p:extLst>
      <p:ext uri="{BB962C8B-B14F-4D97-AF65-F5344CB8AC3E}">
        <p14:creationId xmlns:p14="http://schemas.microsoft.com/office/powerpoint/2010/main" val="2256335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how to translate a division word problem into an algebraic expression. Start by identifying the two quantities being divided, and use a variable to represent each quantity. Then, write the division operation using the variables and the forward slash (/) symbol.</a:t>
            </a:r>
          </a:p>
        </p:txBody>
      </p:sp>
      <p:sp>
        <p:nvSpPr>
          <p:cNvPr id="4" name="Slide Number Placeholder 3"/>
          <p:cNvSpPr>
            <a:spLocks noGrp="1"/>
          </p:cNvSpPr>
          <p:nvPr>
            <p:ph type="sldNum" sz="quarter" idx="5"/>
          </p:nvPr>
        </p:nvSpPr>
        <p:spPr/>
        <p:txBody>
          <a:bodyPr/>
          <a:lstStyle/>
          <a:p>
            <a:fld id="{663188B1-DC07-4B4F-B230-516A6F469863}" type="slidenum">
              <a:t>10</a:t>
            </a:fld>
            <a:endParaRPr lang="en-US"/>
          </a:p>
        </p:txBody>
      </p:sp>
    </p:spTree>
    <p:extLst>
      <p:ext uri="{BB962C8B-B14F-4D97-AF65-F5344CB8AC3E}">
        <p14:creationId xmlns:p14="http://schemas.microsoft.com/office/powerpoint/2010/main" val="68930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translate a word problem into an algebraic expression, it is important to read the problem carefully to identify the quantities and operations involved. Then, identify the variables to represent the quantities, and write the algebraic expression using the variables and mathematical operators.</a:t>
            </a:r>
          </a:p>
        </p:txBody>
      </p:sp>
      <p:sp>
        <p:nvSpPr>
          <p:cNvPr id="4" name="Slide Number Placeholder 3"/>
          <p:cNvSpPr>
            <a:spLocks noGrp="1"/>
          </p:cNvSpPr>
          <p:nvPr>
            <p:ph type="sldNum" sz="quarter" idx="5"/>
          </p:nvPr>
        </p:nvSpPr>
        <p:spPr/>
        <p:txBody>
          <a:bodyPr/>
          <a:lstStyle/>
          <a:p>
            <a:fld id="{663188B1-DC07-4B4F-B230-516A6F469863}" type="slidenum">
              <a:t>11</a:t>
            </a:fld>
            <a:endParaRPr lang="en-US"/>
          </a:p>
        </p:txBody>
      </p:sp>
    </p:spTree>
    <p:extLst>
      <p:ext uri="{BB962C8B-B14F-4D97-AF65-F5344CB8AC3E}">
        <p14:creationId xmlns:p14="http://schemas.microsoft.com/office/powerpoint/2010/main" val="105200177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637699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579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5904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1695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1756736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1195823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1/23/2024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2900206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1/23/2024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644232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1/23/2024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985117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441300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660384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8279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453926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236662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717911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292655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871021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5294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94DC12-4412-B538-A192-CBC717A3BD11}"/>
              </a:ext>
            </a:extLst>
          </p:cNvPr>
          <p:cNvSpPr>
            <a:spLocks noGrp="1"/>
          </p:cNvSpPr>
          <p:nvPr>
            <p:ph type="body" sz="quarter" idx="14"/>
          </p:nvPr>
        </p:nvSpPr>
        <p:spPr>
          <a:xfrm>
            <a:off x="1058668" y="1498938"/>
            <a:ext cx="2949128" cy="469900"/>
          </a:xfrm>
        </p:spPr>
        <p:txBody>
          <a:bodyPr/>
          <a:lstStyle/>
          <a:p>
            <a:r>
              <a:rPr lang="en-US" dirty="0"/>
              <a:t>Math 6B Unit 3 Lesson 5</a:t>
            </a:r>
          </a:p>
        </p:txBody>
      </p:sp>
      <p:pic>
        <p:nvPicPr>
          <p:cNvPr id="3" name="Picture 2">
            <a:extLst>
              <a:ext uri="{FF2B5EF4-FFF2-40B4-BE49-F238E27FC236}">
                <a16:creationId xmlns:a16="http://schemas.microsoft.com/office/drawing/2014/main" id="{2B37DFE4-4EDB-7140-1C53-7F2929A8A8C7}"/>
              </a:ext>
            </a:extLst>
          </p:cNvPr>
          <p:cNvPicPr>
            <a:picLocks noChangeAspect="1"/>
          </p:cNvPicPr>
          <p:nvPr/>
        </p:nvPicPr>
        <p:blipFill rotWithShape="1">
          <a:blip r:embed="rId3"/>
          <a:srcRect t="16271" b="13960"/>
          <a:stretch/>
        </p:blipFill>
        <p:spPr>
          <a:xfrm>
            <a:off x="4327117" y="2293026"/>
            <a:ext cx="4773124" cy="4158574"/>
          </a:xfrm>
          <a:prstGeom prst="rect">
            <a:avLst/>
          </a:prstGeom>
        </p:spPr>
      </p:pic>
      <p:sp>
        <p:nvSpPr>
          <p:cNvPr id="6" name="Title 1">
            <a:extLst>
              <a:ext uri="{FF2B5EF4-FFF2-40B4-BE49-F238E27FC236}">
                <a16:creationId xmlns:a16="http://schemas.microsoft.com/office/drawing/2014/main" id="{A42AC2D1-59B6-AAF8-94F9-A031859B1FAD}"/>
              </a:ext>
            </a:extLst>
          </p:cNvPr>
          <p:cNvSpPr>
            <a:spLocks noGrp="1"/>
          </p:cNvSpPr>
          <p:nvPr>
            <p:ph type="body" sz="quarter" idx="13"/>
          </p:nvPr>
        </p:nvSpPr>
        <p:spPr>
          <a:xfrm>
            <a:off x="242010" y="406400"/>
            <a:ext cx="4905375" cy="1238250"/>
          </a:xfrm>
        </p:spPr>
        <p:txBody>
          <a:bodyPr>
            <a:normAutofit fontScale="82500" lnSpcReduction="10000"/>
          </a:bodyPr>
          <a:lstStyle/>
          <a:p>
            <a:r>
              <a:rPr lang="en-US" dirty="0"/>
              <a:t>Translating Words into Algebraic Expressions</a:t>
            </a:r>
          </a:p>
        </p:txBody>
      </p:sp>
    </p:spTree>
    <p:extLst>
      <p:ext uri="{BB962C8B-B14F-4D97-AF65-F5344CB8AC3E}">
        <p14:creationId xmlns:p14="http://schemas.microsoft.com/office/powerpoint/2010/main" val="2175809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0FA78C-571B-8E27-EDCC-4E74A9E0C1EC}"/>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4000"/>
              <a:t>Example 4: Division</a:t>
            </a:r>
          </a:p>
        </p:txBody>
      </p:sp>
      <p:sp>
        <p:nvSpPr>
          <p:cNvPr id="16" name="Rectangle 15">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Numbers from one to one hundred, Snakes and Ladders game">
            <a:extLst>
              <a:ext uri="{FF2B5EF4-FFF2-40B4-BE49-F238E27FC236}">
                <a16:creationId xmlns:a16="http://schemas.microsoft.com/office/drawing/2014/main" id="{11E8B266-2742-3AD2-2091-0D387E840BA2}"/>
              </a:ext>
            </a:extLst>
          </p:cNvPr>
          <p:cNvPicPr>
            <a:picLocks noGrp="1" noChangeAspect="1"/>
          </p:cNvPicPr>
          <p:nvPr>
            <p:ph sz="half" idx="1"/>
          </p:nvPr>
        </p:nvPicPr>
        <p:blipFill rotWithShape="1">
          <a:blip r:embed="rId3"/>
          <a:srcRect r="2" b="7914"/>
          <a:stretch/>
        </p:blipFill>
        <p:spPr>
          <a:xfrm>
            <a:off x="908304" y="2478024"/>
            <a:ext cx="6009855" cy="3694176"/>
          </a:xfrm>
          <a:prstGeom prst="rect">
            <a:avLst/>
          </a:prstGeom>
        </p:spPr>
      </p:pic>
      <p:sp>
        <p:nvSpPr>
          <p:cNvPr id="4" name="Content Placeholder 3">
            <a:extLst>
              <a:ext uri="{FF2B5EF4-FFF2-40B4-BE49-F238E27FC236}">
                <a16:creationId xmlns:a16="http://schemas.microsoft.com/office/drawing/2014/main" id="{6B530F52-0B23-8DCE-F3FE-5B2F6DDEC7B6}"/>
              </a:ext>
            </a:extLst>
          </p:cNvPr>
          <p:cNvSpPr>
            <a:spLocks noGrp="1"/>
          </p:cNvSpPr>
          <p:nvPr>
            <p:ph sz="half" idx="2"/>
          </p:nvPr>
        </p:nvSpPr>
        <p:spPr>
          <a:xfrm>
            <a:off x="7411453" y="2478024"/>
            <a:ext cx="3872243" cy="3694176"/>
          </a:xfrm>
        </p:spPr>
        <p:txBody>
          <a:bodyPr vert="horz" lIns="91440" tIns="45720" rIns="91440" bIns="45720" rtlCol="0" anchor="ctr">
            <a:normAutofit/>
          </a:bodyPr>
          <a:lstStyle/>
          <a:p>
            <a:r>
              <a:rPr lang="en-US" sz="1800"/>
              <a:t>Division is represented by the forward slash (/) symbol</a:t>
            </a:r>
          </a:p>
          <a:p>
            <a:r>
              <a:rPr lang="en-US" sz="1800"/>
              <a:t>Start by identifying the two quantities being divided</a:t>
            </a:r>
          </a:p>
          <a:p>
            <a:r>
              <a:rPr lang="en-US" sz="1800"/>
              <a:t>Use a variable to represent each quantity</a:t>
            </a:r>
          </a:p>
          <a:p>
            <a:r>
              <a:rPr lang="en-US" sz="1800"/>
              <a:t>Write the division operation using the variables</a:t>
            </a:r>
          </a:p>
        </p:txBody>
      </p:sp>
    </p:spTree>
    <p:extLst>
      <p:ext uri="{BB962C8B-B14F-4D97-AF65-F5344CB8AC3E}">
        <p14:creationId xmlns:p14="http://schemas.microsoft.com/office/powerpoint/2010/main" val="3793756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BBB18B-3DCE-486E-32AB-8FE5FD35CAAB}"/>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4000"/>
              <a:t>Putting it All Together</a:t>
            </a:r>
          </a:p>
        </p:txBody>
      </p:sp>
      <p:sp>
        <p:nvSpPr>
          <p:cNvPr id="16" name="Rectangle 15">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Circular jigsaw puzzle">
            <a:extLst>
              <a:ext uri="{FF2B5EF4-FFF2-40B4-BE49-F238E27FC236}">
                <a16:creationId xmlns:a16="http://schemas.microsoft.com/office/drawing/2014/main" id="{1C4BB664-94CB-333D-6FF0-D5900CFA4A09}"/>
              </a:ext>
            </a:extLst>
          </p:cNvPr>
          <p:cNvPicPr>
            <a:picLocks noGrp="1" noChangeAspect="1"/>
          </p:cNvPicPr>
          <p:nvPr>
            <p:ph sz="half" idx="1"/>
          </p:nvPr>
        </p:nvPicPr>
        <p:blipFill rotWithShape="1">
          <a:blip r:embed="rId3"/>
          <a:srcRect r="2" b="7914"/>
          <a:stretch/>
        </p:blipFill>
        <p:spPr>
          <a:xfrm>
            <a:off x="908304" y="2478024"/>
            <a:ext cx="6009855" cy="3694176"/>
          </a:xfrm>
          <a:prstGeom prst="rect">
            <a:avLst/>
          </a:prstGeom>
        </p:spPr>
      </p:pic>
      <p:sp>
        <p:nvSpPr>
          <p:cNvPr id="4" name="Content Placeholder 3">
            <a:extLst>
              <a:ext uri="{FF2B5EF4-FFF2-40B4-BE49-F238E27FC236}">
                <a16:creationId xmlns:a16="http://schemas.microsoft.com/office/drawing/2014/main" id="{616B90F1-265B-FDAB-549C-A89EC2D2F5FA}"/>
              </a:ext>
            </a:extLst>
          </p:cNvPr>
          <p:cNvSpPr>
            <a:spLocks noGrp="1"/>
          </p:cNvSpPr>
          <p:nvPr>
            <p:ph sz="half" idx="2"/>
          </p:nvPr>
        </p:nvSpPr>
        <p:spPr>
          <a:xfrm>
            <a:off x="7411453" y="2478024"/>
            <a:ext cx="3872243" cy="3694176"/>
          </a:xfrm>
        </p:spPr>
        <p:txBody>
          <a:bodyPr vert="horz" lIns="91440" tIns="45720" rIns="91440" bIns="45720" rtlCol="0" anchor="ctr">
            <a:normAutofit/>
          </a:bodyPr>
          <a:lstStyle/>
          <a:p>
            <a:r>
              <a:rPr lang="en-US" sz="1800"/>
              <a:t>Read the word problem carefully to identify the quantities and operations involved</a:t>
            </a:r>
          </a:p>
          <a:p>
            <a:r>
              <a:rPr lang="en-US" sz="1800"/>
              <a:t>Identify the variables to represent the quantities</a:t>
            </a:r>
          </a:p>
          <a:p>
            <a:r>
              <a:rPr lang="en-US" sz="1800"/>
              <a:t>Write the algebraic expression using the variables and mathematical operators</a:t>
            </a:r>
          </a:p>
        </p:txBody>
      </p:sp>
    </p:spTree>
    <p:extLst>
      <p:ext uri="{BB962C8B-B14F-4D97-AF65-F5344CB8AC3E}">
        <p14:creationId xmlns:p14="http://schemas.microsoft.com/office/powerpoint/2010/main" val="761340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3B2AB-6027-A5EB-3E0A-278965EBB403}"/>
              </a:ext>
            </a:extLst>
          </p:cNvPr>
          <p:cNvSpPr>
            <a:spLocks noGrp="1"/>
          </p:cNvSpPr>
          <p:nvPr>
            <p:ph type="title"/>
          </p:nvPr>
        </p:nvSpPr>
        <p:spPr/>
        <p:txBody>
          <a:bodyPr/>
          <a:lstStyle/>
          <a:p>
            <a:r>
              <a:rPr lang="en-US" dirty="0"/>
              <a:t>Example</a:t>
            </a:r>
          </a:p>
        </p:txBody>
      </p:sp>
      <p:pic>
        <p:nvPicPr>
          <p:cNvPr id="5" name="Content Placeholder 4" descr="A white background with black text&#10;&#10;Description automatically generated">
            <a:extLst>
              <a:ext uri="{FF2B5EF4-FFF2-40B4-BE49-F238E27FC236}">
                <a16:creationId xmlns:a16="http://schemas.microsoft.com/office/drawing/2014/main" id="{EC294144-B267-2B58-4898-BA173DB42AA6}"/>
              </a:ext>
            </a:extLst>
          </p:cNvPr>
          <p:cNvPicPr>
            <a:picLocks noGrp="1" noChangeAspect="1"/>
          </p:cNvPicPr>
          <p:nvPr>
            <p:ph idx="1"/>
          </p:nvPr>
        </p:nvPicPr>
        <p:blipFill>
          <a:blip r:embed="rId2"/>
          <a:stretch>
            <a:fillRect/>
          </a:stretch>
        </p:blipFill>
        <p:spPr>
          <a:xfrm>
            <a:off x="2906712" y="2220912"/>
            <a:ext cx="6638925" cy="3590925"/>
          </a:xfrm>
        </p:spPr>
      </p:pic>
    </p:spTree>
    <p:extLst>
      <p:ext uri="{BB962C8B-B14F-4D97-AF65-F5344CB8AC3E}">
        <p14:creationId xmlns:p14="http://schemas.microsoft.com/office/powerpoint/2010/main" val="3579421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0F40E-ECCE-27C2-8AF4-3C5881013D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4A23A-8A6D-6A29-942A-DE21507802CF}"/>
              </a:ext>
            </a:extLst>
          </p:cNvPr>
          <p:cNvSpPr>
            <a:spLocks noGrp="1"/>
          </p:cNvSpPr>
          <p:nvPr>
            <p:ph type="title"/>
          </p:nvPr>
        </p:nvSpPr>
        <p:spPr>
          <a:xfrm>
            <a:off x="914400" y="4805081"/>
            <a:ext cx="7397087" cy="1527479"/>
          </a:xfrm>
        </p:spPr>
        <p:txBody>
          <a:bodyPr vert="horz" lIns="91440" tIns="45720" rIns="91440" bIns="45720" rtlCol="0" anchor="ctr">
            <a:normAutofit/>
          </a:bodyPr>
          <a:lstStyle/>
          <a:p>
            <a:r>
              <a:rPr lang="en-US" sz="4400">
                <a:solidFill>
                  <a:srgbClr val="FFFFFF"/>
                </a:solidFill>
              </a:rPr>
              <a:t>Example</a:t>
            </a:r>
          </a:p>
        </p:txBody>
      </p:sp>
      <p:pic>
        <p:nvPicPr>
          <p:cNvPr id="6" name="Content Placeholder 5" descr="A white rectangular sign with black text&#10;&#10;Description automatically generated">
            <a:extLst>
              <a:ext uri="{FF2B5EF4-FFF2-40B4-BE49-F238E27FC236}">
                <a16:creationId xmlns:a16="http://schemas.microsoft.com/office/drawing/2014/main" id="{D7E07392-D3CA-88A6-EBA9-A6195DB3AAD2}"/>
              </a:ext>
            </a:extLst>
          </p:cNvPr>
          <p:cNvPicPr>
            <a:picLocks noGrp="1" noChangeAspect="1"/>
          </p:cNvPicPr>
          <p:nvPr>
            <p:ph idx="1"/>
          </p:nvPr>
        </p:nvPicPr>
        <p:blipFill>
          <a:blip r:embed="rId2"/>
          <a:stretch>
            <a:fillRect/>
          </a:stretch>
        </p:blipFill>
        <p:spPr>
          <a:xfrm>
            <a:off x="1339167" y="688489"/>
            <a:ext cx="9513666" cy="3091942"/>
          </a:xfrm>
          <a:prstGeom prst="rect">
            <a:avLst/>
          </a:prstGeom>
        </p:spPr>
      </p:pic>
    </p:spTree>
    <p:extLst>
      <p:ext uri="{BB962C8B-B14F-4D97-AF65-F5344CB8AC3E}">
        <p14:creationId xmlns:p14="http://schemas.microsoft.com/office/powerpoint/2010/main" val="2376155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Rectangle 31">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B4D907-C470-4982-2FCA-A91CAA1321EA}"/>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4000" dirty="0"/>
              <a:t>Practice Problems</a:t>
            </a:r>
          </a:p>
        </p:txBody>
      </p:sp>
      <p:sp>
        <p:nvSpPr>
          <p:cNvPr id="34" name="Rectangle 33">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Pencil eraser on white background">
            <a:extLst>
              <a:ext uri="{FF2B5EF4-FFF2-40B4-BE49-F238E27FC236}">
                <a16:creationId xmlns:a16="http://schemas.microsoft.com/office/drawing/2014/main" id="{870AEC07-C1FD-CB07-E4EF-79BBF5A07426}"/>
              </a:ext>
            </a:extLst>
          </p:cNvPr>
          <p:cNvPicPr>
            <a:picLocks noGrp="1" noChangeAspect="1"/>
          </p:cNvPicPr>
          <p:nvPr>
            <p:ph sz="half" idx="1"/>
          </p:nvPr>
        </p:nvPicPr>
        <p:blipFill rotWithShape="1">
          <a:blip r:embed="rId3"/>
          <a:srcRect t="3956" r="2" b="3958"/>
          <a:stretch/>
        </p:blipFill>
        <p:spPr>
          <a:xfrm>
            <a:off x="5626219" y="2400202"/>
            <a:ext cx="6009855" cy="3694176"/>
          </a:xfrm>
          <a:prstGeom prst="rect">
            <a:avLst/>
          </a:prstGeom>
        </p:spPr>
      </p:pic>
      <p:sp>
        <p:nvSpPr>
          <p:cNvPr id="4" name="Content Placeholder 3">
            <a:extLst>
              <a:ext uri="{FF2B5EF4-FFF2-40B4-BE49-F238E27FC236}">
                <a16:creationId xmlns:a16="http://schemas.microsoft.com/office/drawing/2014/main" id="{E4419D7C-1733-D068-28B3-B04308C7FFAA}"/>
              </a:ext>
            </a:extLst>
          </p:cNvPr>
          <p:cNvSpPr>
            <a:spLocks noGrp="1"/>
          </p:cNvSpPr>
          <p:nvPr>
            <p:ph sz="half" idx="2"/>
          </p:nvPr>
        </p:nvSpPr>
        <p:spPr>
          <a:xfrm>
            <a:off x="626850" y="2473040"/>
            <a:ext cx="4999369" cy="2366155"/>
          </a:xfrm>
        </p:spPr>
        <p:txBody>
          <a:bodyPr vert="horz" lIns="91440" tIns="45720" rIns="91440" bIns="45720" rtlCol="0" anchor="ctr">
            <a:normAutofit/>
          </a:bodyPr>
          <a:lstStyle/>
          <a:p>
            <a:pPr marL="0" indent="0">
              <a:buNone/>
            </a:pPr>
            <a:r>
              <a:rPr lang="en-US" sz="1800" b="1" dirty="0"/>
              <a:t>Solve the following word problems by translating them into algebraic expressions</a:t>
            </a:r>
          </a:p>
          <a:p>
            <a:pPr marL="0"/>
            <a:r>
              <a:rPr lang="en-US" sz="1800" dirty="0"/>
              <a:t>1) The sum of twice a number and 4</a:t>
            </a:r>
          </a:p>
          <a:p>
            <a:pPr marL="0"/>
            <a:r>
              <a:rPr lang="en-US" sz="1800" dirty="0"/>
              <a:t>2) Four less than three times a number</a:t>
            </a:r>
          </a:p>
          <a:p>
            <a:pPr marL="0"/>
            <a:r>
              <a:rPr lang="en-US" sz="1800" dirty="0"/>
              <a:t>3) One half of a number increased by 8</a:t>
            </a:r>
          </a:p>
        </p:txBody>
      </p:sp>
    </p:spTree>
    <p:extLst>
      <p:ext uri="{BB962C8B-B14F-4D97-AF65-F5344CB8AC3E}">
        <p14:creationId xmlns:p14="http://schemas.microsoft.com/office/powerpoint/2010/main" val="1482602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A4D5B-A7B0-3B2C-092B-63201A5C7408}"/>
              </a:ext>
            </a:extLst>
          </p:cNvPr>
          <p:cNvSpPr>
            <a:spLocks noGrp="1"/>
          </p:cNvSpPr>
          <p:nvPr>
            <p:ph type="title" idx="4294967295"/>
          </p:nvPr>
        </p:nvSpPr>
        <p:spPr>
          <a:xfrm>
            <a:off x="0" y="1141413"/>
            <a:ext cx="7923213" cy="1130300"/>
          </a:xfrm>
          <a:prstGeom prst="rect">
            <a:avLst/>
          </a:prstGeom>
        </p:spPr>
        <p:txBody>
          <a:bodyPr vert="horz" lIns="91440" tIns="45720" rIns="91440" bIns="45720" rtlCol="0" anchor="t">
            <a:normAutofit/>
          </a:bodyPr>
          <a:lstStyle/>
          <a:p>
            <a:r>
              <a:rPr lang="en-US" sz="4000" kern="1200">
                <a:solidFill>
                  <a:schemeClr val="tx1"/>
                </a:solidFill>
                <a:latin typeface="+mj-lt"/>
                <a:ea typeface="+mj-ea"/>
                <a:cs typeface="+mj-cs"/>
              </a:rPr>
              <a:t>Practice</a:t>
            </a:r>
          </a:p>
        </p:txBody>
      </p:sp>
      <p:pic>
        <p:nvPicPr>
          <p:cNvPr id="5" name="Content Placeholder 4" descr="A black text on a white background&#10;&#10;Description automatically generated">
            <a:extLst>
              <a:ext uri="{FF2B5EF4-FFF2-40B4-BE49-F238E27FC236}">
                <a16:creationId xmlns:a16="http://schemas.microsoft.com/office/drawing/2014/main" id="{E0152A38-3887-9988-BE17-E4133ABFADF6}"/>
              </a:ext>
            </a:extLst>
          </p:cNvPr>
          <p:cNvPicPr>
            <a:picLocks noGrp="1" noChangeAspect="1"/>
          </p:cNvPicPr>
          <p:nvPr>
            <p:ph idx="4294967295"/>
          </p:nvPr>
        </p:nvPicPr>
        <p:blipFill>
          <a:blip r:embed="rId2"/>
          <a:stretch>
            <a:fillRect/>
          </a:stretch>
        </p:blipFill>
        <p:spPr>
          <a:xfrm>
            <a:off x="156488" y="1967115"/>
            <a:ext cx="9464168" cy="1906587"/>
          </a:xfrm>
          <a:prstGeom prst="rect">
            <a:avLst/>
          </a:prstGeom>
        </p:spPr>
      </p:pic>
    </p:spTree>
    <p:extLst>
      <p:ext uri="{BB962C8B-B14F-4D97-AF65-F5344CB8AC3E}">
        <p14:creationId xmlns:p14="http://schemas.microsoft.com/office/powerpoint/2010/main" val="1353527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5217B-FAC3-263A-495B-3232B75D4ADA}"/>
            </a:ext>
          </a:extLst>
        </p:cNvPr>
        <p:cNvGrpSpPr/>
        <p:nvPr/>
      </p:nvGrpSpPr>
      <p:grpSpPr>
        <a:xfrm>
          <a:off x="0" y="0"/>
          <a:ext cx="0" cy="0"/>
          <a:chOff x="0" y="0"/>
          <a:chExt cx="0" cy="0"/>
        </a:xfrm>
      </p:grpSpPr>
      <p:pic>
        <p:nvPicPr>
          <p:cNvPr id="3" name="Picture 2" descr="A black and white image of numbers&#10;&#10;Description automatically generated">
            <a:extLst>
              <a:ext uri="{FF2B5EF4-FFF2-40B4-BE49-F238E27FC236}">
                <a16:creationId xmlns:a16="http://schemas.microsoft.com/office/drawing/2014/main" id="{6B3BB277-4C46-8125-64FF-0DBA07A8A764}"/>
              </a:ext>
            </a:extLst>
          </p:cNvPr>
          <p:cNvPicPr>
            <a:picLocks noChangeAspect="1"/>
          </p:cNvPicPr>
          <p:nvPr/>
        </p:nvPicPr>
        <p:blipFill>
          <a:blip r:embed="rId2"/>
          <a:stretch>
            <a:fillRect/>
          </a:stretch>
        </p:blipFill>
        <p:spPr>
          <a:xfrm>
            <a:off x="3035031" y="2208179"/>
            <a:ext cx="1773286" cy="1213542"/>
          </a:xfrm>
          <a:prstGeom prst="rect">
            <a:avLst/>
          </a:prstGeom>
        </p:spPr>
      </p:pic>
      <p:sp>
        <p:nvSpPr>
          <p:cNvPr id="4" name="TextBox 3">
            <a:extLst>
              <a:ext uri="{FF2B5EF4-FFF2-40B4-BE49-F238E27FC236}">
                <a16:creationId xmlns:a16="http://schemas.microsoft.com/office/drawing/2014/main" id="{C09E6469-07B5-432B-5763-576783BE5E81}"/>
              </a:ext>
            </a:extLst>
          </p:cNvPr>
          <p:cNvSpPr txBox="1"/>
          <p:nvPr/>
        </p:nvSpPr>
        <p:spPr>
          <a:xfrm>
            <a:off x="914400" y="955544"/>
            <a:ext cx="4416358" cy="707886"/>
          </a:xfrm>
          <a:prstGeom prst="rect">
            <a:avLst/>
          </a:prstGeom>
          <a:noFill/>
        </p:spPr>
        <p:txBody>
          <a:bodyPr wrap="square" rtlCol="0">
            <a:spAutoFit/>
          </a:bodyPr>
          <a:lstStyle/>
          <a:p>
            <a:r>
              <a:rPr lang="en-US" sz="4000" dirty="0"/>
              <a:t>Solution</a:t>
            </a:r>
          </a:p>
        </p:txBody>
      </p:sp>
    </p:spTree>
    <p:extLst>
      <p:ext uri="{BB962C8B-B14F-4D97-AF65-F5344CB8AC3E}">
        <p14:creationId xmlns:p14="http://schemas.microsoft.com/office/powerpoint/2010/main" val="2488063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6578E-2F6D-8D29-860C-3FC7992ED5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835CE8-0044-AA7A-35AF-EE3B0A0CBA8E}"/>
              </a:ext>
            </a:extLst>
          </p:cNvPr>
          <p:cNvSpPr>
            <a:spLocks noGrp="1"/>
          </p:cNvSpPr>
          <p:nvPr>
            <p:ph type="title" idx="4294967295"/>
          </p:nvPr>
        </p:nvSpPr>
        <p:spPr>
          <a:xfrm>
            <a:off x="97276" y="158163"/>
            <a:ext cx="7397750" cy="1527175"/>
          </a:xfrm>
          <a:prstGeom prst="rect">
            <a:avLst/>
          </a:prstGeom>
        </p:spPr>
        <p:txBody>
          <a:bodyPr vert="horz" lIns="91440" tIns="45720" rIns="91440" bIns="45720" rtlCol="0" anchor="ctr">
            <a:normAutofit/>
          </a:bodyPr>
          <a:lstStyle/>
          <a:p>
            <a:r>
              <a:rPr lang="en-US" sz="4400" dirty="0"/>
              <a:t>Practice</a:t>
            </a:r>
          </a:p>
        </p:txBody>
      </p:sp>
      <p:pic>
        <p:nvPicPr>
          <p:cNvPr id="6" name="Content Placeholder 5" descr="A black text on a white background&#10;&#10;Description automatically generated">
            <a:extLst>
              <a:ext uri="{FF2B5EF4-FFF2-40B4-BE49-F238E27FC236}">
                <a16:creationId xmlns:a16="http://schemas.microsoft.com/office/drawing/2014/main" id="{9AF06C11-5B67-8819-6BBA-43AEE9B0CA86}"/>
              </a:ext>
            </a:extLst>
          </p:cNvPr>
          <p:cNvPicPr>
            <a:picLocks noGrp="1" noChangeAspect="1"/>
          </p:cNvPicPr>
          <p:nvPr>
            <p:ph idx="4294967295"/>
          </p:nvPr>
        </p:nvPicPr>
        <p:blipFill>
          <a:blip r:embed="rId2"/>
          <a:stretch>
            <a:fillRect/>
          </a:stretch>
        </p:blipFill>
        <p:spPr>
          <a:xfrm>
            <a:off x="97276" y="1763206"/>
            <a:ext cx="9533107" cy="1581150"/>
          </a:xfrm>
          <a:prstGeom prst="rect">
            <a:avLst/>
          </a:prstGeom>
        </p:spPr>
      </p:pic>
    </p:spTree>
    <p:extLst>
      <p:ext uri="{BB962C8B-B14F-4D97-AF65-F5344CB8AC3E}">
        <p14:creationId xmlns:p14="http://schemas.microsoft.com/office/powerpoint/2010/main" val="3557541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8CA8A-FF77-B1A9-D590-1FA5D33E35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30BC3-1758-C628-6F4C-F0460CC42743}"/>
              </a:ext>
            </a:extLst>
          </p:cNvPr>
          <p:cNvSpPr>
            <a:spLocks noGrp="1"/>
          </p:cNvSpPr>
          <p:nvPr>
            <p:ph type="title"/>
          </p:nvPr>
        </p:nvSpPr>
        <p:spPr>
          <a:xfrm>
            <a:off x="894945" y="612459"/>
            <a:ext cx="2412459" cy="1527479"/>
          </a:xfrm>
        </p:spPr>
        <p:txBody>
          <a:bodyPr vert="horz" lIns="91440" tIns="45720" rIns="91440" bIns="45720" rtlCol="0" anchor="ctr">
            <a:normAutofit/>
          </a:bodyPr>
          <a:lstStyle/>
          <a:p>
            <a:r>
              <a:rPr lang="en-US" sz="4400" dirty="0"/>
              <a:t>Solution</a:t>
            </a:r>
            <a:endParaRPr lang="en-US" dirty="0"/>
          </a:p>
        </p:txBody>
      </p:sp>
      <p:pic>
        <p:nvPicPr>
          <p:cNvPr id="4" name="Picture 3" descr="A black and white text&#10;&#10;Description automatically generated">
            <a:extLst>
              <a:ext uri="{FF2B5EF4-FFF2-40B4-BE49-F238E27FC236}">
                <a16:creationId xmlns:a16="http://schemas.microsoft.com/office/drawing/2014/main" id="{E222275F-6EA6-3E21-825F-4B50D9286A6C}"/>
              </a:ext>
            </a:extLst>
          </p:cNvPr>
          <p:cNvPicPr>
            <a:picLocks noChangeAspect="1"/>
          </p:cNvPicPr>
          <p:nvPr/>
        </p:nvPicPr>
        <p:blipFill>
          <a:blip r:embed="rId2"/>
          <a:stretch>
            <a:fillRect/>
          </a:stretch>
        </p:blipFill>
        <p:spPr>
          <a:xfrm>
            <a:off x="1255144" y="2139938"/>
            <a:ext cx="4840856" cy="1693293"/>
          </a:xfrm>
          <a:prstGeom prst="rect">
            <a:avLst/>
          </a:prstGeom>
        </p:spPr>
      </p:pic>
    </p:spTree>
    <p:extLst>
      <p:ext uri="{BB962C8B-B14F-4D97-AF65-F5344CB8AC3E}">
        <p14:creationId xmlns:p14="http://schemas.microsoft.com/office/powerpoint/2010/main" val="1724038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6627ED-7AA0-C531-68C1-C7C8B30F1DFE}"/>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4000"/>
              <a:t>Translating Algebraic Expressions into Words</a:t>
            </a:r>
          </a:p>
        </p:txBody>
      </p:sp>
      <p:sp>
        <p:nvSpPr>
          <p:cNvPr id="16" name="Rectangle 15">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Spiral notepad">
            <a:extLst>
              <a:ext uri="{FF2B5EF4-FFF2-40B4-BE49-F238E27FC236}">
                <a16:creationId xmlns:a16="http://schemas.microsoft.com/office/drawing/2014/main" id="{3353050C-8D4F-F83C-8DCB-4E687CBA5CCE}"/>
              </a:ext>
            </a:extLst>
          </p:cNvPr>
          <p:cNvPicPr>
            <a:picLocks noGrp="1" noChangeAspect="1"/>
          </p:cNvPicPr>
          <p:nvPr>
            <p:ph sz="half" idx="1"/>
          </p:nvPr>
        </p:nvPicPr>
        <p:blipFill rotWithShape="1">
          <a:blip r:embed="rId3"/>
          <a:srcRect t="3956" r="2" b="3958"/>
          <a:stretch/>
        </p:blipFill>
        <p:spPr>
          <a:xfrm>
            <a:off x="908304" y="2478024"/>
            <a:ext cx="6009855" cy="3694176"/>
          </a:xfrm>
          <a:prstGeom prst="rect">
            <a:avLst/>
          </a:prstGeom>
        </p:spPr>
      </p:pic>
      <p:sp>
        <p:nvSpPr>
          <p:cNvPr id="4" name="Content Placeholder 3">
            <a:extLst>
              <a:ext uri="{FF2B5EF4-FFF2-40B4-BE49-F238E27FC236}">
                <a16:creationId xmlns:a16="http://schemas.microsoft.com/office/drawing/2014/main" id="{837D809D-6CC2-6C70-6BEC-029D24A240C1}"/>
              </a:ext>
            </a:extLst>
          </p:cNvPr>
          <p:cNvSpPr>
            <a:spLocks noGrp="1"/>
          </p:cNvSpPr>
          <p:nvPr>
            <p:ph sz="half" idx="2"/>
          </p:nvPr>
        </p:nvSpPr>
        <p:spPr>
          <a:xfrm>
            <a:off x="7411453" y="2478024"/>
            <a:ext cx="3872243" cy="3694176"/>
          </a:xfrm>
        </p:spPr>
        <p:txBody>
          <a:bodyPr vert="horz" lIns="91440" tIns="45720" rIns="91440" bIns="45720" rtlCol="0" anchor="ctr">
            <a:normAutofit/>
          </a:bodyPr>
          <a:lstStyle/>
          <a:p>
            <a:r>
              <a:rPr lang="en-US" sz="1800"/>
              <a:t>An algebraic expression involves variables, numbers, and operations.</a:t>
            </a:r>
          </a:p>
          <a:p>
            <a:r>
              <a:rPr lang="en-US" sz="1800"/>
              <a:t>The steps to translate an algebraic expression into words are to identify the variables, identify the operations, translate the operations, and put it all together.</a:t>
            </a:r>
          </a:p>
          <a:p>
            <a:r>
              <a:rPr lang="en-US" sz="1800"/>
              <a:t>For example, the expression 3x + 4 could be translated as 'the sum of three times a number and four.'</a:t>
            </a:r>
          </a:p>
        </p:txBody>
      </p:sp>
    </p:spTree>
    <p:extLst>
      <p:ext uri="{BB962C8B-B14F-4D97-AF65-F5344CB8AC3E}">
        <p14:creationId xmlns:p14="http://schemas.microsoft.com/office/powerpoint/2010/main" val="147668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6950-FB90-6E7D-A6BB-0F63B01250D4}"/>
              </a:ext>
            </a:extLst>
          </p:cNvPr>
          <p:cNvSpPr>
            <a:spLocks noGrp="1"/>
          </p:cNvSpPr>
          <p:nvPr>
            <p:ph type="title"/>
          </p:nvPr>
        </p:nvSpPr>
        <p:spPr/>
        <p:txBody>
          <a:bodyPr/>
          <a:lstStyle/>
          <a:p>
            <a:r>
              <a:rPr lang="en-US" dirty="0"/>
              <a:t>Key Words</a:t>
            </a:r>
          </a:p>
        </p:txBody>
      </p:sp>
      <p:sp>
        <p:nvSpPr>
          <p:cNvPr id="3" name="Content Placeholder 2">
            <a:extLst>
              <a:ext uri="{FF2B5EF4-FFF2-40B4-BE49-F238E27FC236}">
                <a16:creationId xmlns:a16="http://schemas.microsoft.com/office/drawing/2014/main" id="{4420BAAC-4475-2E3A-D628-BC028D1098A1}"/>
              </a:ext>
            </a:extLst>
          </p:cNvPr>
          <p:cNvSpPr>
            <a:spLocks noGrp="1"/>
          </p:cNvSpPr>
          <p:nvPr>
            <p:ph idx="1"/>
          </p:nvPr>
        </p:nvSpPr>
        <p:spPr/>
        <p:txBody>
          <a:bodyPr vert="horz" lIns="91440" tIns="45720" rIns="91440" bIns="45720" rtlCol="0" anchor="t">
            <a:normAutofit/>
          </a:bodyPr>
          <a:lstStyle/>
          <a:p>
            <a:r>
              <a:rPr lang="en-US" dirty="0">
                <a:ea typeface="+mn-lt"/>
                <a:cs typeface="+mn-lt"/>
              </a:rPr>
              <a:t>algebraic expression – a combination of at least one variable and a mathematical operation </a:t>
            </a:r>
          </a:p>
          <a:p>
            <a:r>
              <a:rPr lang="en-US" dirty="0">
                <a:ea typeface="+mn-lt"/>
                <a:cs typeface="+mn-lt"/>
              </a:rPr>
              <a:t>difference – the result of subtracting two quantities </a:t>
            </a:r>
          </a:p>
          <a:p>
            <a:r>
              <a:rPr lang="en-US" dirty="0">
                <a:ea typeface="+mn-lt"/>
                <a:cs typeface="+mn-lt"/>
              </a:rPr>
              <a:t>product – the result of multiplying two quantities </a:t>
            </a:r>
            <a:endParaRPr lang="en-US">
              <a:ea typeface="+mn-lt"/>
              <a:cs typeface="+mn-lt"/>
            </a:endParaRPr>
          </a:p>
          <a:p>
            <a:r>
              <a:rPr lang="en-US" dirty="0">
                <a:ea typeface="+mn-lt"/>
                <a:cs typeface="+mn-lt"/>
              </a:rPr>
              <a:t>quotient – the result of dividing two quantities </a:t>
            </a:r>
            <a:endParaRPr lang="en-US">
              <a:ea typeface="+mn-lt"/>
              <a:cs typeface="+mn-lt"/>
            </a:endParaRPr>
          </a:p>
          <a:p>
            <a:r>
              <a:rPr lang="en-US" dirty="0">
                <a:ea typeface="+mn-lt"/>
                <a:cs typeface="+mn-lt"/>
              </a:rPr>
              <a:t>sum – the result of adding two quantities </a:t>
            </a:r>
          </a:p>
          <a:p>
            <a:r>
              <a:rPr lang="en-US" dirty="0">
                <a:ea typeface="+mn-lt"/>
                <a:cs typeface="+mn-lt"/>
              </a:rPr>
              <a:t>variable – a letter used to represent a number that is unknown</a:t>
            </a:r>
            <a:endParaRPr lang="en-US"/>
          </a:p>
        </p:txBody>
      </p:sp>
    </p:spTree>
    <p:extLst>
      <p:ext uri="{BB962C8B-B14F-4D97-AF65-F5344CB8AC3E}">
        <p14:creationId xmlns:p14="http://schemas.microsoft.com/office/powerpoint/2010/main" val="3135736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934D0-0F59-3E7C-5C77-0BF52FD26C17}"/>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4000"/>
              <a:t>Translating Algebraic Expressions into Words</a:t>
            </a:r>
          </a:p>
        </p:txBody>
      </p:sp>
      <p:sp>
        <p:nvSpPr>
          <p:cNvPr id="16" name="Rectangle 15">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Close-up of a calculator keypad">
            <a:extLst>
              <a:ext uri="{FF2B5EF4-FFF2-40B4-BE49-F238E27FC236}">
                <a16:creationId xmlns:a16="http://schemas.microsoft.com/office/drawing/2014/main" id="{BF1F6DCD-A780-4F59-47A0-68218C16E5B3}"/>
              </a:ext>
            </a:extLst>
          </p:cNvPr>
          <p:cNvPicPr>
            <a:picLocks noGrp="1" noChangeAspect="1"/>
          </p:cNvPicPr>
          <p:nvPr>
            <p:ph sz="half" idx="1"/>
          </p:nvPr>
        </p:nvPicPr>
        <p:blipFill rotWithShape="1">
          <a:blip r:embed="rId3"/>
          <a:srcRect r="2" b="7219"/>
          <a:stretch/>
        </p:blipFill>
        <p:spPr>
          <a:xfrm>
            <a:off x="908304" y="2478024"/>
            <a:ext cx="6009855" cy="3694176"/>
          </a:xfrm>
          <a:prstGeom prst="rect">
            <a:avLst/>
          </a:prstGeom>
        </p:spPr>
      </p:pic>
      <p:sp>
        <p:nvSpPr>
          <p:cNvPr id="4" name="Content Placeholder 3">
            <a:extLst>
              <a:ext uri="{FF2B5EF4-FFF2-40B4-BE49-F238E27FC236}">
                <a16:creationId xmlns:a16="http://schemas.microsoft.com/office/drawing/2014/main" id="{3FC75B3B-D93C-229E-F144-F9282376A341}"/>
              </a:ext>
            </a:extLst>
          </p:cNvPr>
          <p:cNvSpPr>
            <a:spLocks noGrp="1"/>
          </p:cNvSpPr>
          <p:nvPr>
            <p:ph sz="half" idx="2"/>
          </p:nvPr>
        </p:nvSpPr>
        <p:spPr>
          <a:xfrm>
            <a:off x="7411453" y="2478024"/>
            <a:ext cx="3872243" cy="3694176"/>
          </a:xfrm>
        </p:spPr>
        <p:txBody>
          <a:bodyPr vert="horz" lIns="91440" tIns="45720" rIns="91440" bIns="45720" rtlCol="0" anchor="ctr">
            <a:normAutofit/>
          </a:bodyPr>
          <a:lstStyle/>
          <a:p>
            <a:r>
              <a:rPr lang="en-US" sz="1800"/>
              <a:t>The order of operations must be followed when translating an algebraic expression into words.</a:t>
            </a:r>
          </a:p>
          <a:p>
            <a:r>
              <a:rPr lang="en-US" sz="1800"/>
              <a:t>The order of operations is Parentheses, Exponents, Multiplication and Division (from left to right), Addition and Subtraction (from left to right).</a:t>
            </a:r>
          </a:p>
          <a:p>
            <a:r>
              <a:rPr lang="en-US" sz="1800"/>
              <a:t>For example, the expression 2 + 3 * 4 could be translated as 'two added to the product of three and four,' not 'the product of two and the sum of three and four.'</a:t>
            </a:r>
          </a:p>
        </p:txBody>
      </p:sp>
    </p:spTree>
    <p:extLst>
      <p:ext uri="{BB962C8B-B14F-4D97-AF65-F5344CB8AC3E}">
        <p14:creationId xmlns:p14="http://schemas.microsoft.com/office/powerpoint/2010/main" val="461773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FB0A0-F927-7B22-D33A-C183F91CB920}"/>
              </a:ext>
            </a:extLst>
          </p:cNvPr>
          <p:cNvSpPr>
            <a:spLocks noGrp="1"/>
          </p:cNvSpPr>
          <p:nvPr>
            <p:ph type="title"/>
          </p:nvPr>
        </p:nvSpPr>
        <p:spPr/>
        <p:txBody>
          <a:bodyPr/>
          <a:lstStyle/>
          <a:p>
            <a:r>
              <a:rPr lang="en-US" dirty="0"/>
              <a:t>Key Words to Translate Algebraic Expressions</a:t>
            </a:r>
          </a:p>
        </p:txBody>
      </p:sp>
      <p:pic>
        <p:nvPicPr>
          <p:cNvPr id="5" name="Content Placeholder 4" descr="A white rectangular table with black text&#10;&#10;Description automatically generated">
            <a:extLst>
              <a:ext uri="{FF2B5EF4-FFF2-40B4-BE49-F238E27FC236}">
                <a16:creationId xmlns:a16="http://schemas.microsoft.com/office/drawing/2014/main" id="{55B52633-5087-3923-D5AC-84234A92B562}"/>
              </a:ext>
            </a:extLst>
          </p:cNvPr>
          <p:cNvPicPr>
            <a:picLocks noGrp="1" noChangeAspect="1"/>
          </p:cNvPicPr>
          <p:nvPr>
            <p:ph idx="1"/>
          </p:nvPr>
        </p:nvPicPr>
        <p:blipFill>
          <a:blip r:embed="rId2"/>
          <a:stretch>
            <a:fillRect/>
          </a:stretch>
        </p:blipFill>
        <p:spPr>
          <a:xfrm>
            <a:off x="4552409" y="2242799"/>
            <a:ext cx="6343650" cy="3819525"/>
          </a:xfrm>
        </p:spPr>
      </p:pic>
    </p:spTree>
    <p:extLst>
      <p:ext uri="{BB962C8B-B14F-4D97-AF65-F5344CB8AC3E}">
        <p14:creationId xmlns:p14="http://schemas.microsoft.com/office/powerpoint/2010/main" val="3188440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AA62-4C19-BF34-6531-EED5B5DC2276}"/>
              </a:ext>
            </a:extLst>
          </p:cNvPr>
          <p:cNvSpPr>
            <a:spLocks noGrp="1"/>
          </p:cNvSpPr>
          <p:nvPr>
            <p:ph type="title"/>
          </p:nvPr>
        </p:nvSpPr>
        <p:spPr/>
        <p:txBody>
          <a:bodyPr/>
          <a:lstStyle/>
          <a:p>
            <a:r>
              <a:rPr lang="en-US" dirty="0"/>
              <a:t>Real World Examples</a:t>
            </a:r>
          </a:p>
        </p:txBody>
      </p:sp>
      <p:pic>
        <p:nvPicPr>
          <p:cNvPr id="4" name="Content Placeholder 3" descr="A white text on a white background&#10;&#10;Description automatically generated">
            <a:extLst>
              <a:ext uri="{FF2B5EF4-FFF2-40B4-BE49-F238E27FC236}">
                <a16:creationId xmlns:a16="http://schemas.microsoft.com/office/drawing/2014/main" id="{0F63AB30-1747-645D-6FFC-B37B55FE65CF}"/>
              </a:ext>
            </a:extLst>
          </p:cNvPr>
          <p:cNvPicPr>
            <a:picLocks noGrp="1" noChangeAspect="1"/>
          </p:cNvPicPr>
          <p:nvPr>
            <p:ph idx="1"/>
          </p:nvPr>
        </p:nvPicPr>
        <p:blipFill>
          <a:blip r:embed="rId2"/>
          <a:stretch>
            <a:fillRect/>
          </a:stretch>
        </p:blipFill>
        <p:spPr>
          <a:xfrm>
            <a:off x="2735262" y="2054225"/>
            <a:ext cx="6981825" cy="3924300"/>
          </a:xfrm>
        </p:spPr>
      </p:pic>
    </p:spTree>
    <p:extLst>
      <p:ext uri="{BB962C8B-B14F-4D97-AF65-F5344CB8AC3E}">
        <p14:creationId xmlns:p14="http://schemas.microsoft.com/office/powerpoint/2010/main" val="2072987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41D72-2EB9-F1BD-7469-8C114A504B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DAE6BA-40CC-9808-177F-C6707AE1F5A8}"/>
              </a:ext>
            </a:extLst>
          </p:cNvPr>
          <p:cNvSpPr>
            <a:spLocks noGrp="1"/>
          </p:cNvSpPr>
          <p:nvPr>
            <p:ph type="title" idx="4294967295"/>
          </p:nvPr>
        </p:nvSpPr>
        <p:spPr>
          <a:xfrm>
            <a:off x="0" y="568325"/>
            <a:ext cx="7397750" cy="1527175"/>
          </a:xfrm>
          <a:prstGeom prst="rect">
            <a:avLst/>
          </a:prstGeom>
        </p:spPr>
        <p:txBody>
          <a:bodyPr vert="horz" lIns="91440" tIns="45720" rIns="91440" bIns="45720" rtlCol="0" anchor="ctr">
            <a:normAutofit/>
          </a:bodyPr>
          <a:lstStyle/>
          <a:p>
            <a:r>
              <a:rPr lang="en-US" sz="4400"/>
              <a:t>Practice</a:t>
            </a:r>
          </a:p>
        </p:txBody>
      </p:sp>
      <p:pic>
        <p:nvPicPr>
          <p:cNvPr id="6" name="Content Placeholder 5" descr="A black text on a white background&#10;&#10;Description automatically generated">
            <a:extLst>
              <a:ext uri="{FF2B5EF4-FFF2-40B4-BE49-F238E27FC236}">
                <a16:creationId xmlns:a16="http://schemas.microsoft.com/office/drawing/2014/main" id="{5AF45093-750E-0BBE-AEF6-CF89038F00C3}"/>
              </a:ext>
            </a:extLst>
          </p:cNvPr>
          <p:cNvPicPr>
            <a:picLocks noGrp="1" noChangeAspect="1"/>
          </p:cNvPicPr>
          <p:nvPr>
            <p:ph idx="4294967295"/>
          </p:nvPr>
        </p:nvPicPr>
        <p:blipFill>
          <a:blip r:embed="rId2"/>
          <a:stretch>
            <a:fillRect/>
          </a:stretch>
        </p:blipFill>
        <p:spPr>
          <a:xfrm>
            <a:off x="0" y="2328863"/>
            <a:ext cx="10024217" cy="1571625"/>
          </a:xfrm>
          <a:prstGeom prst="rect">
            <a:avLst/>
          </a:prstGeom>
        </p:spPr>
      </p:pic>
    </p:spTree>
    <p:extLst>
      <p:ext uri="{BB962C8B-B14F-4D97-AF65-F5344CB8AC3E}">
        <p14:creationId xmlns:p14="http://schemas.microsoft.com/office/powerpoint/2010/main" val="110284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9AF97-3C91-77BA-2BF5-FC7E0491BE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A2CF8-B370-E177-731B-7F7F06FC5AAC}"/>
              </a:ext>
            </a:extLst>
          </p:cNvPr>
          <p:cNvSpPr>
            <a:spLocks noGrp="1"/>
          </p:cNvSpPr>
          <p:nvPr>
            <p:ph type="title"/>
          </p:nvPr>
        </p:nvSpPr>
        <p:spPr>
          <a:xfrm>
            <a:off x="914400" y="652530"/>
            <a:ext cx="2413510" cy="1527479"/>
          </a:xfrm>
        </p:spPr>
        <p:txBody>
          <a:bodyPr vert="horz" lIns="91440" tIns="45720" rIns="91440" bIns="45720" rtlCol="0" anchor="ctr">
            <a:normAutofit/>
          </a:bodyPr>
          <a:lstStyle/>
          <a:p>
            <a:r>
              <a:rPr lang="en-US" sz="4400" dirty="0"/>
              <a:t>Solution</a:t>
            </a:r>
            <a:endParaRPr lang="en-US" dirty="0"/>
          </a:p>
        </p:txBody>
      </p:sp>
      <p:pic>
        <p:nvPicPr>
          <p:cNvPr id="4" name="Picture 3" descr="A black and white text&#10;&#10;Description automatically generated">
            <a:extLst>
              <a:ext uri="{FF2B5EF4-FFF2-40B4-BE49-F238E27FC236}">
                <a16:creationId xmlns:a16="http://schemas.microsoft.com/office/drawing/2014/main" id="{CA4DC12C-DC3A-2EBA-6D05-158A3012E4A8}"/>
              </a:ext>
            </a:extLst>
          </p:cNvPr>
          <p:cNvPicPr>
            <a:picLocks noChangeAspect="1"/>
          </p:cNvPicPr>
          <p:nvPr/>
        </p:nvPicPr>
        <p:blipFill>
          <a:blip r:embed="rId2"/>
          <a:stretch>
            <a:fillRect/>
          </a:stretch>
        </p:blipFill>
        <p:spPr>
          <a:xfrm>
            <a:off x="1272607" y="2604542"/>
            <a:ext cx="5090483" cy="1500816"/>
          </a:xfrm>
          <a:prstGeom prst="rect">
            <a:avLst/>
          </a:prstGeom>
        </p:spPr>
      </p:pic>
    </p:spTree>
    <p:extLst>
      <p:ext uri="{BB962C8B-B14F-4D97-AF65-F5344CB8AC3E}">
        <p14:creationId xmlns:p14="http://schemas.microsoft.com/office/powerpoint/2010/main" val="2877069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ED58E-AC70-FF96-7A93-1D3F5D4AA6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A5C3CE-9A0F-113B-91D1-44195557E6E3}"/>
              </a:ext>
            </a:extLst>
          </p:cNvPr>
          <p:cNvSpPr>
            <a:spLocks noGrp="1"/>
          </p:cNvSpPr>
          <p:nvPr>
            <p:ph type="title" idx="4294967295"/>
          </p:nvPr>
        </p:nvSpPr>
        <p:spPr>
          <a:xfrm>
            <a:off x="0" y="601663"/>
            <a:ext cx="7397750" cy="1528762"/>
          </a:xfrm>
          <a:prstGeom prst="rect">
            <a:avLst/>
          </a:prstGeom>
        </p:spPr>
        <p:txBody>
          <a:bodyPr vert="horz" lIns="91440" tIns="45720" rIns="91440" bIns="45720" rtlCol="0" anchor="ctr">
            <a:normAutofit/>
          </a:bodyPr>
          <a:lstStyle/>
          <a:p>
            <a:r>
              <a:rPr lang="en-US" sz="4400" dirty="0"/>
              <a:t>Practice</a:t>
            </a:r>
          </a:p>
        </p:txBody>
      </p:sp>
      <p:pic>
        <p:nvPicPr>
          <p:cNvPr id="5" name="Content Placeholder 4" descr="A close up of words&#10;&#10;Description automatically generated">
            <a:extLst>
              <a:ext uri="{FF2B5EF4-FFF2-40B4-BE49-F238E27FC236}">
                <a16:creationId xmlns:a16="http://schemas.microsoft.com/office/drawing/2014/main" id="{ACE300B4-58F8-4A47-A2D0-2379D1F0D9C7}"/>
              </a:ext>
            </a:extLst>
          </p:cNvPr>
          <p:cNvPicPr>
            <a:picLocks noGrp="1" noChangeAspect="1"/>
          </p:cNvPicPr>
          <p:nvPr>
            <p:ph idx="4294967295"/>
          </p:nvPr>
        </p:nvPicPr>
        <p:blipFill>
          <a:blip r:embed="rId2"/>
          <a:stretch>
            <a:fillRect/>
          </a:stretch>
        </p:blipFill>
        <p:spPr>
          <a:xfrm>
            <a:off x="256374" y="2029315"/>
            <a:ext cx="9582150" cy="1574800"/>
          </a:xfrm>
          <a:prstGeom prst="rect">
            <a:avLst/>
          </a:prstGeom>
        </p:spPr>
      </p:pic>
    </p:spTree>
    <p:extLst>
      <p:ext uri="{BB962C8B-B14F-4D97-AF65-F5344CB8AC3E}">
        <p14:creationId xmlns:p14="http://schemas.microsoft.com/office/powerpoint/2010/main" val="996288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407DA-5E05-ABC5-66CE-EB73F296B8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D7866F-3B65-B9DA-9CFF-54600F5603A1}"/>
              </a:ext>
            </a:extLst>
          </p:cNvPr>
          <p:cNvSpPr>
            <a:spLocks noGrp="1"/>
          </p:cNvSpPr>
          <p:nvPr>
            <p:ph type="title"/>
          </p:nvPr>
        </p:nvSpPr>
        <p:spPr>
          <a:xfrm>
            <a:off x="855677" y="635752"/>
            <a:ext cx="2583809" cy="1527479"/>
          </a:xfrm>
        </p:spPr>
        <p:txBody>
          <a:bodyPr vert="horz" lIns="91440" tIns="45720" rIns="91440" bIns="45720" rtlCol="0" anchor="ctr">
            <a:normAutofit/>
          </a:bodyPr>
          <a:lstStyle/>
          <a:p>
            <a:r>
              <a:rPr lang="en-US" sz="4400" dirty="0"/>
              <a:t>Solution</a:t>
            </a:r>
            <a:endParaRPr lang="en-US" dirty="0"/>
          </a:p>
        </p:txBody>
      </p:sp>
      <p:pic>
        <p:nvPicPr>
          <p:cNvPr id="3" name="Picture 2" descr="A black text on a white background&#10;&#10;Description automatically generated">
            <a:extLst>
              <a:ext uri="{FF2B5EF4-FFF2-40B4-BE49-F238E27FC236}">
                <a16:creationId xmlns:a16="http://schemas.microsoft.com/office/drawing/2014/main" id="{A1722B41-E58C-D2B9-26C2-98D252F33029}"/>
              </a:ext>
            </a:extLst>
          </p:cNvPr>
          <p:cNvPicPr>
            <a:picLocks noChangeAspect="1"/>
          </p:cNvPicPr>
          <p:nvPr/>
        </p:nvPicPr>
        <p:blipFill>
          <a:blip r:embed="rId2"/>
          <a:stretch>
            <a:fillRect/>
          </a:stretch>
        </p:blipFill>
        <p:spPr>
          <a:xfrm>
            <a:off x="1637805" y="2063799"/>
            <a:ext cx="7447472" cy="1853860"/>
          </a:xfrm>
          <a:prstGeom prst="rect">
            <a:avLst/>
          </a:prstGeom>
        </p:spPr>
      </p:pic>
    </p:spTree>
    <p:extLst>
      <p:ext uri="{BB962C8B-B14F-4D97-AF65-F5344CB8AC3E}">
        <p14:creationId xmlns:p14="http://schemas.microsoft.com/office/powerpoint/2010/main" val="1923908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D1D49C-A927-F431-CB9E-8F24DB376FA6}"/>
              </a:ext>
            </a:extLst>
          </p:cNvPr>
          <p:cNvSpPr>
            <a:spLocks noGrp="1"/>
          </p:cNvSpPr>
          <p:nvPr>
            <p:ph type="body" sz="quarter" idx="13"/>
          </p:nvPr>
        </p:nvSpPr>
        <p:spPr>
          <a:xfrm>
            <a:off x="892971" y="2234512"/>
            <a:ext cx="6590180" cy="3923692"/>
          </a:xfrm>
        </p:spPr>
        <p:txBody>
          <a:bodyPr>
            <a:normAutofit/>
          </a:bodyPr>
          <a:lstStyle/>
          <a:p>
            <a:pPr marL="342900" indent="-342900">
              <a:buFont typeface="Arial" panose="020B0604020202020204" pitchFamily="34" charset="0"/>
              <a:buChar char="•"/>
            </a:pPr>
            <a:r>
              <a:rPr lang="en-US" sz="2000" dirty="0"/>
              <a:t>Algebraic expressions use symbols and numbers to represent quantities and operations</a:t>
            </a:r>
          </a:p>
          <a:p>
            <a:pPr marL="342900" indent="-342900">
              <a:buFont typeface="Arial" panose="020B0604020202020204" pitchFamily="34" charset="0"/>
              <a:buChar char="•"/>
            </a:pPr>
            <a:r>
              <a:rPr lang="en-US" sz="2000" dirty="0"/>
              <a:t>Variables are used to represent unknown quantities or values</a:t>
            </a:r>
          </a:p>
          <a:p>
            <a:pPr marL="342900" indent="-342900">
              <a:buFont typeface="Arial" panose="020B0604020202020204" pitchFamily="34" charset="0"/>
              <a:buChar char="•"/>
            </a:pPr>
            <a:r>
              <a:rPr lang="en-US" sz="2000" dirty="0"/>
              <a:t>The most common operators are addition, subtraction, multiplication, and division</a:t>
            </a:r>
          </a:p>
          <a:p>
            <a:pPr marL="342900" indent="-342900">
              <a:buFont typeface="Arial" panose="020B0604020202020204" pitchFamily="34" charset="0"/>
              <a:buChar char="•"/>
            </a:pPr>
            <a:r>
              <a:rPr lang="en-US" sz="2000" dirty="0"/>
              <a:t>To translate a word problem into an algebraic expression, identify the quantities and operations, and write the expression using variables and operators</a:t>
            </a:r>
          </a:p>
        </p:txBody>
      </p:sp>
      <p:sp>
        <p:nvSpPr>
          <p:cNvPr id="2" name="Title 1">
            <a:extLst>
              <a:ext uri="{FF2B5EF4-FFF2-40B4-BE49-F238E27FC236}">
                <a16:creationId xmlns:a16="http://schemas.microsoft.com/office/drawing/2014/main" id="{086FA1AE-64FA-2EAC-AAD0-6A77947ADC3A}"/>
              </a:ext>
            </a:extLst>
          </p:cNvPr>
          <p:cNvSpPr>
            <a:spLocks noGrp="1"/>
          </p:cNvSpPr>
          <p:nvPr>
            <p:ph type="title" idx="4294967295"/>
          </p:nvPr>
        </p:nvSpPr>
        <p:spPr>
          <a:xfrm>
            <a:off x="354563" y="614557"/>
            <a:ext cx="2901950" cy="747712"/>
          </a:xfrm>
          <a:prstGeom prst="rect">
            <a:avLst/>
          </a:prstGeom>
        </p:spPr>
        <p:txBody>
          <a:bodyPr>
            <a:normAutofit/>
          </a:bodyPr>
          <a:lstStyle/>
          <a:p>
            <a:r>
              <a:rPr lang="en-US" dirty="0"/>
              <a:t>Summary</a:t>
            </a:r>
          </a:p>
        </p:txBody>
      </p:sp>
    </p:spTree>
    <p:extLst>
      <p:ext uri="{BB962C8B-B14F-4D97-AF65-F5344CB8AC3E}">
        <p14:creationId xmlns:p14="http://schemas.microsoft.com/office/powerpoint/2010/main" val="3733706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0B62B9-7D80-6D05-0E25-75789582007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What are Algebraic Expressions?</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ABA6C15-E522-4A39-2782-A3AA46A51BDF}"/>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2200"/>
              <a:t>Algebraic expressions are mathematical statements that use symbols and numbers</a:t>
            </a:r>
          </a:p>
          <a:p>
            <a:r>
              <a:rPr lang="en-US" sz="2200"/>
              <a:t>The symbols used in algebra are variables and mathematical operators</a:t>
            </a:r>
          </a:p>
          <a:p>
            <a:r>
              <a:rPr lang="en-US" sz="2200"/>
              <a:t>Algebraic expressions cannot be solved, only simplified</a:t>
            </a:r>
          </a:p>
        </p:txBody>
      </p:sp>
      <p:pic>
        <p:nvPicPr>
          <p:cNvPr id="5" name="Content Placeholder 4" descr="A calculus formula">
            <a:extLst>
              <a:ext uri="{FF2B5EF4-FFF2-40B4-BE49-F238E27FC236}">
                <a16:creationId xmlns:a16="http://schemas.microsoft.com/office/drawing/2014/main" id="{B136302E-85B2-1EFC-3817-0011775DD439}"/>
              </a:ext>
            </a:extLst>
          </p:cNvPr>
          <p:cNvPicPr>
            <a:picLocks noGrp="1" noChangeAspect="1"/>
          </p:cNvPicPr>
          <p:nvPr>
            <p:ph sz="half" idx="1"/>
          </p:nvPr>
        </p:nvPicPr>
        <p:blipFill rotWithShape="1">
          <a:blip r:embed="rId3"/>
          <a:srcRect l="13012" r="2003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83076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5828E-BD75-A447-7136-F6FE5930146C}"/>
              </a:ext>
            </a:extLst>
          </p:cNvPr>
          <p:cNvSpPr>
            <a:spLocks noGrp="1"/>
          </p:cNvSpPr>
          <p:nvPr>
            <p:ph type="title"/>
          </p:nvPr>
        </p:nvSpPr>
        <p:spPr/>
        <p:txBody>
          <a:bodyPr/>
          <a:lstStyle/>
          <a:p>
            <a:r>
              <a:rPr lang="en-US" dirty="0"/>
              <a:t>Algebraic Expressions</a:t>
            </a:r>
          </a:p>
        </p:txBody>
      </p:sp>
      <p:pic>
        <p:nvPicPr>
          <p:cNvPr id="5" name="Content Placeholder 4" descr="A white paper with black text&#10;&#10;Description automatically generated">
            <a:extLst>
              <a:ext uri="{FF2B5EF4-FFF2-40B4-BE49-F238E27FC236}">
                <a16:creationId xmlns:a16="http://schemas.microsoft.com/office/drawing/2014/main" id="{CCB5C003-A9B5-B0E0-A99B-55FA0277B586}"/>
              </a:ext>
            </a:extLst>
          </p:cNvPr>
          <p:cNvPicPr>
            <a:picLocks noGrp="1" noChangeAspect="1"/>
          </p:cNvPicPr>
          <p:nvPr>
            <p:ph idx="1"/>
          </p:nvPr>
        </p:nvPicPr>
        <p:blipFill>
          <a:blip r:embed="rId2"/>
          <a:stretch>
            <a:fillRect/>
          </a:stretch>
        </p:blipFill>
        <p:spPr>
          <a:xfrm>
            <a:off x="898958" y="2076496"/>
            <a:ext cx="8960397" cy="3967326"/>
          </a:xfrm>
        </p:spPr>
      </p:pic>
    </p:spTree>
    <p:extLst>
      <p:ext uri="{BB962C8B-B14F-4D97-AF65-F5344CB8AC3E}">
        <p14:creationId xmlns:p14="http://schemas.microsoft.com/office/powerpoint/2010/main" val="160921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Rectangle 15">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78B54B-136E-F68C-D365-A5E43494BD65}"/>
              </a:ext>
            </a:extLst>
          </p:cNvPr>
          <p:cNvSpPr>
            <a:spLocks noGrp="1"/>
          </p:cNvSpPr>
          <p:nvPr>
            <p:ph type="title"/>
          </p:nvPr>
        </p:nvSpPr>
        <p:spPr>
          <a:xfrm>
            <a:off x="1115568" y="548640"/>
            <a:ext cx="10168128" cy="1179576"/>
          </a:xfrm>
        </p:spPr>
        <p:txBody>
          <a:bodyPr vert="horz" lIns="91440" tIns="45720" rIns="91440" bIns="45720" rtlCol="0">
            <a:normAutofit/>
          </a:bodyPr>
          <a:lstStyle/>
          <a:p>
            <a:r>
              <a:rPr lang="en-US" sz="4000"/>
              <a:t>Identifying Variables</a:t>
            </a:r>
          </a:p>
        </p:txBody>
      </p:sp>
      <p:sp>
        <p:nvSpPr>
          <p:cNvPr id="18" name="Rectangle 17">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D023E639-95C0-3C7A-C16A-866B803F0DF3}"/>
              </a:ext>
            </a:extLst>
          </p:cNvPr>
          <p:cNvPicPr>
            <a:picLocks noGrp="1" noChangeAspect="1"/>
          </p:cNvPicPr>
          <p:nvPr>
            <p:ph idx="1"/>
          </p:nvPr>
        </p:nvPicPr>
        <p:blipFill rotWithShape="1">
          <a:blip r:embed="rId3"/>
          <a:srcRect r="8896" b="-1"/>
          <a:stretch/>
        </p:blipFill>
        <p:spPr>
          <a:xfrm>
            <a:off x="908304" y="2478024"/>
            <a:ext cx="6009855" cy="3694176"/>
          </a:xfrm>
          <a:prstGeom prst="rect">
            <a:avLst/>
          </a:prstGeom>
        </p:spPr>
      </p:pic>
      <p:sp>
        <p:nvSpPr>
          <p:cNvPr id="4" name="Content Placeholder 3">
            <a:extLst>
              <a:ext uri="{FF2B5EF4-FFF2-40B4-BE49-F238E27FC236}">
                <a16:creationId xmlns:a16="http://schemas.microsoft.com/office/drawing/2014/main" id="{93E1CDDC-28A0-F437-7F82-6D640BD3E388}"/>
              </a:ext>
            </a:extLst>
          </p:cNvPr>
          <p:cNvSpPr>
            <a:spLocks noGrp="1"/>
          </p:cNvSpPr>
          <p:nvPr>
            <p:ph sz="half" idx="4294967295"/>
          </p:nvPr>
        </p:nvSpPr>
        <p:spPr>
          <a:xfrm>
            <a:off x="7411453" y="2478024"/>
            <a:ext cx="3872243" cy="3694176"/>
          </a:xfrm>
        </p:spPr>
        <p:txBody>
          <a:bodyPr vert="horz" lIns="91440" tIns="45720" rIns="91440" bIns="45720" rtlCol="0" anchor="ctr">
            <a:normAutofit/>
          </a:bodyPr>
          <a:lstStyle/>
          <a:p>
            <a:r>
              <a:rPr lang="en-US" sz="1800"/>
              <a:t>Variables are represented by letters in algebraic expressions</a:t>
            </a:r>
          </a:p>
          <a:p>
            <a:r>
              <a:rPr lang="en-US" sz="1800"/>
              <a:t>Variables are used to represent unknown quantities or values</a:t>
            </a:r>
          </a:p>
        </p:txBody>
      </p:sp>
    </p:spTree>
    <p:extLst>
      <p:ext uri="{BB962C8B-B14F-4D97-AF65-F5344CB8AC3E}">
        <p14:creationId xmlns:p14="http://schemas.microsoft.com/office/powerpoint/2010/main" val="70296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875EAF-955B-74A0-A28F-17EF1B822BD6}"/>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4000"/>
              <a:t>Mathematical Operators</a:t>
            </a:r>
          </a:p>
        </p:txBody>
      </p:sp>
      <p:sp>
        <p:nvSpPr>
          <p:cNvPr id="16" name="Rectangle 15">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Close-up of a calculator keypad">
            <a:extLst>
              <a:ext uri="{FF2B5EF4-FFF2-40B4-BE49-F238E27FC236}">
                <a16:creationId xmlns:a16="http://schemas.microsoft.com/office/drawing/2014/main" id="{CA2CE4A8-5D49-64AE-2DF8-5ECA1C9CADC2}"/>
              </a:ext>
            </a:extLst>
          </p:cNvPr>
          <p:cNvPicPr>
            <a:picLocks noGrp="1" noChangeAspect="1"/>
          </p:cNvPicPr>
          <p:nvPr>
            <p:ph sz="half" idx="1"/>
          </p:nvPr>
        </p:nvPicPr>
        <p:blipFill rotWithShape="1">
          <a:blip r:embed="rId3"/>
          <a:srcRect r="2" b="7219"/>
          <a:stretch/>
        </p:blipFill>
        <p:spPr>
          <a:xfrm>
            <a:off x="908304" y="2478024"/>
            <a:ext cx="6009855" cy="3694176"/>
          </a:xfrm>
          <a:prstGeom prst="rect">
            <a:avLst/>
          </a:prstGeom>
        </p:spPr>
      </p:pic>
      <p:sp>
        <p:nvSpPr>
          <p:cNvPr id="4" name="Content Placeholder 3">
            <a:extLst>
              <a:ext uri="{FF2B5EF4-FFF2-40B4-BE49-F238E27FC236}">
                <a16:creationId xmlns:a16="http://schemas.microsoft.com/office/drawing/2014/main" id="{87645AEE-CBC3-BB0F-B395-0BF96FF6F022}"/>
              </a:ext>
            </a:extLst>
          </p:cNvPr>
          <p:cNvSpPr>
            <a:spLocks noGrp="1"/>
          </p:cNvSpPr>
          <p:nvPr>
            <p:ph sz="half" idx="2"/>
          </p:nvPr>
        </p:nvSpPr>
        <p:spPr>
          <a:xfrm>
            <a:off x="7411453" y="2478024"/>
            <a:ext cx="3872243" cy="3694176"/>
          </a:xfrm>
        </p:spPr>
        <p:txBody>
          <a:bodyPr vert="horz" lIns="91440" tIns="45720" rIns="91440" bIns="45720" rtlCol="0" anchor="ctr">
            <a:normAutofit/>
          </a:bodyPr>
          <a:lstStyle/>
          <a:p>
            <a:r>
              <a:rPr lang="en-US" sz="1800"/>
              <a:t>Mathematical operators are symbols used to show mathematical operations</a:t>
            </a:r>
          </a:p>
          <a:p>
            <a:r>
              <a:rPr lang="en-US" sz="1800"/>
              <a:t>The most common operators are addition (+), subtraction (-), multiplication (*), and division (/)</a:t>
            </a:r>
          </a:p>
        </p:txBody>
      </p:sp>
    </p:spTree>
    <p:extLst>
      <p:ext uri="{BB962C8B-B14F-4D97-AF65-F5344CB8AC3E}">
        <p14:creationId xmlns:p14="http://schemas.microsoft.com/office/powerpoint/2010/main" val="1961211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Rectangle 2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583067-E0C3-C4B9-1F26-5E622FE67806}"/>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4000"/>
              <a:t>Example 1: Addition</a:t>
            </a:r>
          </a:p>
        </p:txBody>
      </p:sp>
      <p:sp>
        <p:nvSpPr>
          <p:cNvPr id="27" name="Rectangle 2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10B6EF06-28F1-62A2-34F4-605299F229CB}"/>
              </a:ext>
            </a:extLst>
          </p:cNvPr>
          <p:cNvPicPr>
            <a:picLocks noGrp="1" noChangeAspect="1"/>
          </p:cNvPicPr>
          <p:nvPr>
            <p:ph sz="half" idx="1"/>
          </p:nvPr>
        </p:nvPicPr>
        <p:blipFill rotWithShape="1">
          <a:blip r:embed="rId3"/>
          <a:srcRect l="3690" r="15376" b="2"/>
          <a:stretch/>
        </p:blipFill>
        <p:spPr>
          <a:xfrm>
            <a:off x="908304" y="2478024"/>
            <a:ext cx="6009855" cy="3694176"/>
          </a:xfrm>
          <a:prstGeom prst="rect">
            <a:avLst/>
          </a:prstGeom>
        </p:spPr>
      </p:pic>
      <p:sp>
        <p:nvSpPr>
          <p:cNvPr id="4" name="Content Placeholder 3">
            <a:extLst>
              <a:ext uri="{FF2B5EF4-FFF2-40B4-BE49-F238E27FC236}">
                <a16:creationId xmlns:a16="http://schemas.microsoft.com/office/drawing/2014/main" id="{9E2F6CBF-A2CD-BD71-CC5F-B99AAD8A56B3}"/>
              </a:ext>
            </a:extLst>
          </p:cNvPr>
          <p:cNvSpPr>
            <a:spLocks noGrp="1"/>
          </p:cNvSpPr>
          <p:nvPr>
            <p:ph sz="half" idx="2"/>
          </p:nvPr>
        </p:nvSpPr>
        <p:spPr>
          <a:xfrm>
            <a:off x="7411453" y="2478024"/>
            <a:ext cx="3872243" cy="3694176"/>
          </a:xfrm>
        </p:spPr>
        <p:txBody>
          <a:bodyPr vert="horz" lIns="91440" tIns="45720" rIns="91440" bIns="45720" rtlCol="0" anchor="ctr">
            <a:normAutofit/>
          </a:bodyPr>
          <a:lstStyle/>
          <a:p>
            <a:r>
              <a:rPr lang="en-US" sz="1800"/>
              <a:t>Addition is represented by the plus (+) symbol</a:t>
            </a:r>
          </a:p>
          <a:p>
            <a:r>
              <a:rPr lang="en-US" sz="1800"/>
              <a:t>Start by identifying the two quantities being added</a:t>
            </a:r>
          </a:p>
          <a:p>
            <a:r>
              <a:rPr lang="en-US" sz="1800"/>
              <a:t>Use a variable to represent each quantity</a:t>
            </a:r>
          </a:p>
          <a:p>
            <a:r>
              <a:rPr lang="en-US" sz="1800"/>
              <a:t>Write the addition operation using the variables</a:t>
            </a:r>
          </a:p>
        </p:txBody>
      </p:sp>
    </p:spTree>
    <p:extLst>
      <p:ext uri="{BB962C8B-B14F-4D97-AF65-F5344CB8AC3E}">
        <p14:creationId xmlns:p14="http://schemas.microsoft.com/office/powerpoint/2010/main" val="1446313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Rectangle 2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3F0B8F-246B-91B5-A4DB-1B5C07528C80}"/>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4000"/>
              <a:t>Example 2: Subtraction</a:t>
            </a:r>
          </a:p>
        </p:txBody>
      </p:sp>
      <p:sp>
        <p:nvSpPr>
          <p:cNvPr id="27" name="Rectangle 2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7F45DFBD-794C-20E3-D143-ED2B174C1B5E}"/>
              </a:ext>
            </a:extLst>
          </p:cNvPr>
          <p:cNvPicPr>
            <a:picLocks noGrp="1" noChangeAspect="1"/>
          </p:cNvPicPr>
          <p:nvPr>
            <p:ph sz="half" idx="1"/>
          </p:nvPr>
        </p:nvPicPr>
        <p:blipFill rotWithShape="1">
          <a:blip r:embed="rId3"/>
          <a:srcRect r="8896" b="-1"/>
          <a:stretch/>
        </p:blipFill>
        <p:spPr>
          <a:xfrm>
            <a:off x="908304" y="2478024"/>
            <a:ext cx="6009855" cy="3694176"/>
          </a:xfrm>
          <a:prstGeom prst="rect">
            <a:avLst/>
          </a:prstGeom>
        </p:spPr>
      </p:pic>
      <p:sp>
        <p:nvSpPr>
          <p:cNvPr id="4" name="Content Placeholder 3">
            <a:extLst>
              <a:ext uri="{FF2B5EF4-FFF2-40B4-BE49-F238E27FC236}">
                <a16:creationId xmlns:a16="http://schemas.microsoft.com/office/drawing/2014/main" id="{88EABBE3-A9B3-9120-FA45-0DD44B972544}"/>
              </a:ext>
            </a:extLst>
          </p:cNvPr>
          <p:cNvSpPr>
            <a:spLocks noGrp="1"/>
          </p:cNvSpPr>
          <p:nvPr>
            <p:ph sz="half" idx="2"/>
          </p:nvPr>
        </p:nvSpPr>
        <p:spPr>
          <a:xfrm>
            <a:off x="7411453" y="2478024"/>
            <a:ext cx="3872243" cy="3694176"/>
          </a:xfrm>
        </p:spPr>
        <p:txBody>
          <a:bodyPr vert="horz" lIns="91440" tIns="45720" rIns="91440" bIns="45720" rtlCol="0" anchor="ctr">
            <a:normAutofit/>
          </a:bodyPr>
          <a:lstStyle/>
          <a:p>
            <a:r>
              <a:rPr lang="en-US" sz="1800"/>
              <a:t>Subtraction is represented by the minus (-) symbol</a:t>
            </a:r>
          </a:p>
          <a:p>
            <a:r>
              <a:rPr lang="en-US" sz="1800"/>
              <a:t>Start by identifying the two quantities being subtracted</a:t>
            </a:r>
          </a:p>
          <a:p>
            <a:r>
              <a:rPr lang="en-US" sz="1800"/>
              <a:t>Use a variable to represent each quantity</a:t>
            </a:r>
          </a:p>
          <a:p>
            <a:r>
              <a:rPr lang="en-US" sz="1800"/>
              <a:t>Write the subtraction operation using the variables</a:t>
            </a:r>
          </a:p>
        </p:txBody>
      </p:sp>
    </p:spTree>
    <p:extLst>
      <p:ext uri="{BB962C8B-B14F-4D97-AF65-F5344CB8AC3E}">
        <p14:creationId xmlns:p14="http://schemas.microsoft.com/office/powerpoint/2010/main" val="1794906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49DC2B-A06A-C910-A107-1CDC74D99F4D}"/>
              </a:ext>
            </a:extLst>
          </p:cNvPr>
          <p:cNvSpPr>
            <a:spLocks noGrp="1"/>
          </p:cNvSpPr>
          <p:nvPr>
            <p:ph type="title"/>
          </p:nvPr>
        </p:nvSpPr>
        <p:spPr>
          <a:xfrm>
            <a:off x="1045029" y="507160"/>
            <a:ext cx="2993571" cy="5438730"/>
          </a:xfrm>
        </p:spPr>
        <p:txBody>
          <a:bodyPr>
            <a:normAutofit/>
          </a:bodyPr>
          <a:lstStyle/>
          <a:p>
            <a:r>
              <a:rPr lang="en-US" sz="3200"/>
              <a:t>Example 3: Multiplication</a:t>
            </a:r>
          </a:p>
        </p:txBody>
      </p:sp>
      <p:sp>
        <p:nvSpPr>
          <p:cNvPr id="29" name="Rectangle 28">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87448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2E1E521B-BF29-DE48-307A-AF33873C618E}"/>
              </a:ext>
            </a:extLst>
          </p:cNvPr>
          <p:cNvGraphicFramePr>
            <a:graphicFrameLocks noGrp="1"/>
          </p:cNvGraphicFramePr>
          <p:nvPr>
            <p:ph idx="1"/>
            <p:extLst>
              <p:ext uri="{D42A27DB-BD31-4B8C-83A1-F6EECF244321}">
                <p14:modId xmlns:p14="http://schemas.microsoft.com/office/powerpoint/2010/main" val="3378117479"/>
              </p:ext>
            </p:extLst>
          </p:nvPr>
        </p:nvGraphicFramePr>
        <p:xfrm>
          <a:off x="4526280" y="512064"/>
          <a:ext cx="6830568" cy="544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3818668"/>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094C05-7819-4635-BABA-AFD3633128A6}">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2.xml><?xml version="1.0" encoding="utf-8"?>
<ds:datastoreItem xmlns:ds="http://schemas.openxmlformats.org/officeDocument/2006/customXml" ds:itemID="{9BBB1312-4783-45A8-AD89-E7586F3953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8C3E34-DF16-49C7-A02C-35EA7E3F16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Connections Academy Brand PPT_2024 (1)</Template>
  <TotalTime>21</TotalTime>
  <Words>1181</Words>
  <Application>Microsoft Office PowerPoint</Application>
  <PresentationFormat>Widescreen</PresentationFormat>
  <Paragraphs>100</Paragraphs>
  <Slides>28</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Open Sans Light</vt:lpstr>
      <vt:lpstr>Open Sans Semibold</vt:lpstr>
      <vt:lpstr>Office Theme</vt:lpstr>
      <vt:lpstr>PowerPoint Presentation</vt:lpstr>
      <vt:lpstr>Key Words</vt:lpstr>
      <vt:lpstr>What are Algebraic Expressions?</vt:lpstr>
      <vt:lpstr>Algebraic Expressions</vt:lpstr>
      <vt:lpstr>Identifying Variables</vt:lpstr>
      <vt:lpstr>Mathematical Operators</vt:lpstr>
      <vt:lpstr>Example 1: Addition</vt:lpstr>
      <vt:lpstr>Example 2: Subtraction</vt:lpstr>
      <vt:lpstr>Example 3: Multiplication</vt:lpstr>
      <vt:lpstr>Example 4: Division</vt:lpstr>
      <vt:lpstr>Putting it All Together</vt:lpstr>
      <vt:lpstr>Example</vt:lpstr>
      <vt:lpstr>Example</vt:lpstr>
      <vt:lpstr>Practice Problems</vt:lpstr>
      <vt:lpstr>Practice</vt:lpstr>
      <vt:lpstr>PowerPoint Presentation</vt:lpstr>
      <vt:lpstr>Practice</vt:lpstr>
      <vt:lpstr>Solution</vt:lpstr>
      <vt:lpstr>Translating Algebraic Expressions into Words</vt:lpstr>
      <vt:lpstr>Translating Algebraic Expressions into Words</vt:lpstr>
      <vt:lpstr>Key Words to Translate Algebraic Expressions</vt:lpstr>
      <vt:lpstr>Real World Examples</vt:lpstr>
      <vt:lpstr>Practice</vt:lpstr>
      <vt:lpstr>Solution</vt:lpstr>
      <vt:lpstr>Practice</vt:lpstr>
      <vt:lpstr>Solution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60</cp:revision>
  <dcterms:created xsi:type="dcterms:W3CDTF">2024-01-18T13:54:08Z</dcterms:created>
  <dcterms:modified xsi:type="dcterms:W3CDTF">2024-01-23T16:33:50Z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