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8"/>
  </p:notesMasterIdLst>
  <p:sldIdLst>
    <p:sldId id="256" r:id="rId5"/>
    <p:sldId id="266" r:id="rId6"/>
    <p:sldId id="265" r:id="rId7"/>
    <p:sldId id="264" r:id="rId8"/>
    <p:sldId id="257" r:id="rId9"/>
    <p:sldId id="258" r:id="rId10"/>
    <p:sldId id="259" r:id="rId11"/>
    <p:sldId id="260" r:id="rId12"/>
    <p:sldId id="267" r:id="rId13"/>
    <p:sldId id="268" r:id="rId14"/>
    <p:sldId id="270" r:id="rId15"/>
    <p:sldId id="269" r:id="rId16"/>
    <p:sldId id="261" r:id="rId17"/>
    <p:sldId id="271" r:id="rId18"/>
    <p:sldId id="262" r:id="rId19"/>
    <p:sldId id="272" r:id="rId20"/>
    <p:sldId id="273" r:id="rId21"/>
    <p:sldId id="275" r:id="rId22"/>
    <p:sldId id="274" r:id="rId23"/>
    <p:sldId id="278" r:id="rId24"/>
    <p:sldId id="277" r:id="rId25"/>
    <p:sldId id="276" r:id="rId26"/>
    <p:sldId id="30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B1C905-9B36-6D30-589F-6482CA865E89}" v="129" dt="2024-01-18T13:53:30.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A1F3E8-93C3-4250-BB07-B9912F301014}" type="doc">
      <dgm:prSet loTypeId="urn:microsoft.com/office/officeart/2005/8/layout/vProcess5" loCatId="process" qsTypeId="urn:microsoft.com/office/officeart/2005/8/quickstyle/simple1" qsCatId="simple" csTypeId="urn:microsoft.com/office/officeart/2005/8/colors/accent2_2" csCatId="accent2"/>
      <dgm:spPr/>
      <dgm:t>
        <a:bodyPr/>
        <a:lstStyle/>
        <a:p>
          <a:endParaRPr lang="en-US"/>
        </a:p>
      </dgm:t>
    </dgm:pt>
    <dgm:pt modelId="{DF4199CA-4CE0-4735-8143-A1BCBBDE7494}">
      <dgm:prSet/>
      <dgm:spPr/>
      <dgm:t>
        <a:bodyPr/>
        <a:lstStyle/>
        <a:p>
          <a:r>
            <a:rPr lang="en-US"/>
            <a:t>A coefficient is a number that multiplies a variable</a:t>
          </a:r>
        </a:p>
      </dgm:t>
    </dgm:pt>
    <dgm:pt modelId="{84E4C443-1C4A-4DF9-9078-4435D25AEF0D}" type="parTrans" cxnId="{4106E800-3892-4267-B6F3-661EEB4AD723}">
      <dgm:prSet/>
      <dgm:spPr/>
      <dgm:t>
        <a:bodyPr/>
        <a:lstStyle/>
        <a:p>
          <a:endParaRPr lang="en-US"/>
        </a:p>
      </dgm:t>
    </dgm:pt>
    <dgm:pt modelId="{81134E82-2D2C-453A-9802-587E918018BE}" type="sibTrans" cxnId="{4106E800-3892-4267-B6F3-661EEB4AD723}">
      <dgm:prSet/>
      <dgm:spPr/>
      <dgm:t>
        <a:bodyPr/>
        <a:lstStyle/>
        <a:p>
          <a:endParaRPr lang="en-US"/>
        </a:p>
      </dgm:t>
    </dgm:pt>
    <dgm:pt modelId="{A09CFE9B-7709-42F4-BC6E-E48CEED439E3}">
      <dgm:prSet/>
      <dgm:spPr/>
      <dgm:t>
        <a:bodyPr/>
        <a:lstStyle/>
        <a:p>
          <a:r>
            <a:rPr lang="en-US"/>
            <a:t>A coefficient can be positive or negative</a:t>
          </a:r>
        </a:p>
      </dgm:t>
    </dgm:pt>
    <dgm:pt modelId="{BBE2A449-428F-4220-83F3-804E7A0D1029}" type="parTrans" cxnId="{77507A7B-33DB-46BF-9849-8B087BD7CBA1}">
      <dgm:prSet/>
      <dgm:spPr/>
      <dgm:t>
        <a:bodyPr/>
        <a:lstStyle/>
        <a:p>
          <a:endParaRPr lang="en-US"/>
        </a:p>
      </dgm:t>
    </dgm:pt>
    <dgm:pt modelId="{DD93CFE4-5C7C-406E-B7D2-52445308BDA8}" type="sibTrans" cxnId="{77507A7B-33DB-46BF-9849-8B087BD7CBA1}">
      <dgm:prSet/>
      <dgm:spPr/>
      <dgm:t>
        <a:bodyPr/>
        <a:lstStyle/>
        <a:p>
          <a:endParaRPr lang="en-US"/>
        </a:p>
      </dgm:t>
    </dgm:pt>
    <dgm:pt modelId="{6FEEC319-DFFF-4180-8F3B-73F84F7D2DAC}">
      <dgm:prSet/>
      <dgm:spPr/>
      <dgm:t>
        <a:bodyPr/>
        <a:lstStyle/>
        <a:p>
          <a:r>
            <a:rPr lang="en-US"/>
            <a:t>A coefficient can also be a fraction or decimal</a:t>
          </a:r>
        </a:p>
      </dgm:t>
    </dgm:pt>
    <dgm:pt modelId="{4A4FBD29-DD8B-489A-A4A0-A35EA9866397}" type="parTrans" cxnId="{F53002C4-B94C-4A0A-B314-ED8C9AA34614}">
      <dgm:prSet/>
      <dgm:spPr/>
      <dgm:t>
        <a:bodyPr/>
        <a:lstStyle/>
        <a:p>
          <a:endParaRPr lang="en-US"/>
        </a:p>
      </dgm:t>
    </dgm:pt>
    <dgm:pt modelId="{D575750D-3B5D-4BAB-9A3F-14C1EAA72C81}" type="sibTrans" cxnId="{F53002C4-B94C-4A0A-B314-ED8C9AA34614}">
      <dgm:prSet/>
      <dgm:spPr/>
      <dgm:t>
        <a:bodyPr/>
        <a:lstStyle/>
        <a:p>
          <a:endParaRPr lang="en-US"/>
        </a:p>
      </dgm:t>
    </dgm:pt>
    <dgm:pt modelId="{97D5F9DA-6F48-4657-ADCA-BE023A931BD6}">
      <dgm:prSet/>
      <dgm:spPr/>
      <dgm:t>
        <a:bodyPr/>
        <a:lstStyle/>
        <a:p>
          <a:r>
            <a:rPr lang="en-US"/>
            <a:t>A variable without a coefficient has an implied coefficient of 1</a:t>
          </a:r>
        </a:p>
      </dgm:t>
    </dgm:pt>
    <dgm:pt modelId="{999B127E-6270-415D-85F6-5D2CA201E428}" type="parTrans" cxnId="{EDED12D6-960F-449A-ADD9-29652D7042EC}">
      <dgm:prSet/>
      <dgm:spPr/>
      <dgm:t>
        <a:bodyPr/>
        <a:lstStyle/>
        <a:p>
          <a:endParaRPr lang="en-US"/>
        </a:p>
      </dgm:t>
    </dgm:pt>
    <dgm:pt modelId="{A5736CC1-84E3-4A69-98D1-05F04C9D2C6E}" type="sibTrans" cxnId="{EDED12D6-960F-449A-ADD9-29652D7042EC}">
      <dgm:prSet/>
      <dgm:spPr/>
      <dgm:t>
        <a:bodyPr/>
        <a:lstStyle/>
        <a:p>
          <a:endParaRPr lang="en-US"/>
        </a:p>
      </dgm:t>
    </dgm:pt>
    <dgm:pt modelId="{7969FB66-9CF5-4868-8657-8B34EA396EE3}" type="pres">
      <dgm:prSet presAssocID="{80A1F3E8-93C3-4250-BB07-B9912F301014}" presName="outerComposite" presStyleCnt="0">
        <dgm:presLayoutVars>
          <dgm:chMax val="5"/>
          <dgm:dir/>
          <dgm:resizeHandles val="exact"/>
        </dgm:presLayoutVars>
      </dgm:prSet>
      <dgm:spPr/>
    </dgm:pt>
    <dgm:pt modelId="{B525DDEE-6F08-4841-9F29-FF939CB7C1B9}" type="pres">
      <dgm:prSet presAssocID="{80A1F3E8-93C3-4250-BB07-B9912F301014}" presName="dummyMaxCanvas" presStyleCnt="0">
        <dgm:presLayoutVars/>
      </dgm:prSet>
      <dgm:spPr/>
    </dgm:pt>
    <dgm:pt modelId="{79C05D42-5B83-4397-ABA9-A5C9B6631613}" type="pres">
      <dgm:prSet presAssocID="{80A1F3E8-93C3-4250-BB07-B9912F301014}" presName="FourNodes_1" presStyleLbl="node1" presStyleIdx="0" presStyleCnt="4">
        <dgm:presLayoutVars>
          <dgm:bulletEnabled val="1"/>
        </dgm:presLayoutVars>
      </dgm:prSet>
      <dgm:spPr/>
    </dgm:pt>
    <dgm:pt modelId="{F7DE7E6F-3D7C-4DE7-A84C-B1AC005E399E}" type="pres">
      <dgm:prSet presAssocID="{80A1F3E8-93C3-4250-BB07-B9912F301014}" presName="FourNodes_2" presStyleLbl="node1" presStyleIdx="1" presStyleCnt="4">
        <dgm:presLayoutVars>
          <dgm:bulletEnabled val="1"/>
        </dgm:presLayoutVars>
      </dgm:prSet>
      <dgm:spPr/>
    </dgm:pt>
    <dgm:pt modelId="{9B0F64BA-6CD9-4C80-8292-77E9B9D24023}" type="pres">
      <dgm:prSet presAssocID="{80A1F3E8-93C3-4250-BB07-B9912F301014}" presName="FourNodes_3" presStyleLbl="node1" presStyleIdx="2" presStyleCnt="4">
        <dgm:presLayoutVars>
          <dgm:bulletEnabled val="1"/>
        </dgm:presLayoutVars>
      </dgm:prSet>
      <dgm:spPr/>
    </dgm:pt>
    <dgm:pt modelId="{26F7AD26-38C5-4F5E-8622-D8EE867AD007}" type="pres">
      <dgm:prSet presAssocID="{80A1F3E8-93C3-4250-BB07-B9912F301014}" presName="FourNodes_4" presStyleLbl="node1" presStyleIdx="3" presStyleCnt="4">
        <dgm:presLayoutVars>
          <dgm:bulletEnabled val="1"/>
        </dgm:presLayoutVars>
      </dgm:prSet>
      <dgm:spPr/>
    </dgm:pt>
    <dgm:pt modelId="{433AB0C2-B154-41D6-BFC8-49E86F5BA64F}" type="pres">
      <dgm:prSet presAssocID="{80A1F3E8-93C3-4250-BB07-B9912F301014}" presName="FourConn_1-2" presStyleLbl="fgAccFollowNode1" presStyleIdx="0" presStyleCnt="3">
        <dgm:presLayoutVars>
          <dgm:bulletEnabled val="1"/>
        </dgm:presLayoutVars>
      </dgm:prSet>
      <dgm:spPr/>
    </dgm:pt>
    <dgm:pt modelId="{79917EF7-CF50-47F0-8DB5-2FBFB09FC762}" type="pres">
      <dgm:prSet presAssocID="{80A1F3E8-93C3-4250-BB07-B9912F301014}" presName="FourConn_2-3" presStyleLbl="fgAccFollowNode1" presStyleIdx="1" presStyleCnt="3">
        <dgm:presLayoutVars>
          <dgm:bulletEnabled val="1"/>
        </dgm:presLayoutVars>
      </dgm:prSet>
      <dgm:spPr/>
    </dgm:pt>
    <dgm:pt modelId="{1CEAB6BE-C10F-4DAE-A5CA-6B135A02DB6E}" type="pres">
      <dgm:prSet presAssocID="{80A1F3E8-93C3-4250-BB07-B9912F301014}" presName="FourConn_3-4" presStyleLbl="fgAccFollowNode1" presStyleIdx="2" presStyleCnt="3">
        <dgm:presLayoutVars>
          <dgm:bulletEnabled val="1"/>
        </dgm:presLayoutVars>
      </dgm:prSet>
      <dgm:spPr/>
    </dgm:pt>
    <dgm:pt modelId="{B600D52A-1A1A-48AF-9CE4-0D049A3F1D8D}" type="pres">
      <dgm:prSet presAssocID="{80A1F3E8-93C3-4250-BB07-B9912F301014}" presName="FourNodes_1_text" presStyleLbl="node1" presStyleIdx="3" presStyleCnt="4">
        <dgm:presLayoutVars>
          <dgm:bulletEnabled val="1"/>
        </dgm:presLayoutVars>
      </dgm:prSet>
      <dgm:spPr/>
    </dgm:pt>
    <dgm:pt modelId="{EA606C66-C0DC-4030-892E-0FF076CB6B43}" type="pres">
      <dgm:prSet presAssocID="{80A1F3E8-93C3-4250-BB07-B9912F301014}" presName="FourNodes_2_text" presStyleLbl="node1" presStyleIdx="3" presStyleCnt="4">
        <dgm:presLayoutVars>
          <dgm:bulletEnabled val="1"/>
        </dgm:presLayoutVars>
      </dgm:prSet>
      <dgm:spPr/>
    </dgm:pt>
    <dgm:pt modelId="{3C1E9EDD-1265-47B5-AF9D-F8688CEE4D4A}" type="pres">
      <dgm:prSet presAssocID="{80A1F3E8-93C3-4250-BB07-B9912F301014}" presName="FourNodes_3_text" presStyleLbl="node1" presStyleIdx="3" presStyleCnt="4">
        <dgm:presLayoutVars>
          <dgm:bulletEnabled val="1"/>
        </dgm:presLayoutVars>
      </dgm:prSet>
      <dgm:spPr/>
    </dgm:pt>
    <dgm:pt modelId="{A048DD8D-DF0E-406A-A4BA-39A3BC6E48A6}" type="pres">
      <dgm:prSet presAssocID="{80A1F3E8-93C3-4250-BB07-B9912F301014}" presName="FourNodes_4_text" presStyleLbl="node1" presStyleIdx="3" presStyleCnt="4">
        <dgm:presLayoutVars>
          <dgm:bulletEnabled val="1"/>
        </dgm:presLayoutVars>
      </dgm:prSet>
      <dgm:spPr/>
    </dgm:pt>
  </dgm:ptLst>
  <dgm:cxnLst>
    <dgm:cxn modelId="{4106E800-3892-4267-B6F3-661EEB4AD723}" srcId="{80A1F3E8-93C3-4250-BB07-B9912F301014}" destId="{DF4199CA-4CE0-4735-8143-A1BCBBDE7494}" srcOrd="0" destOrd="0" parTransId="{84E4C443-1C4A-4DF9-9078-4435D25AEF0D}" sibTransId="{81134E82-2D2C-453A-9802-587E918018BE}"/>
    <dgm:cxn modelId="{00F71720-65C3-45B2-B5F6-B82EBB343FBD}" type="presOf" srcId="{6FEEC319-DFFF-4180-8F3B-73F84F7D2DAC}" destId="{9B0F64BA-6CD9-4C80-8292-77E9B9D24023}" srcOrd="0" destOrd="0" presId="urn:microsoft.com/office/officeart/2005/8/layout/vProcess5"/>
    <dgm:cxn modelId="{53B88A36-F543-4171-9BF8-39C176D22CF1}" type="presOf" srcId="{A09CFE9B-7709-42F4-BC6E-E48CEED439E3}" destId="{F7DE7E6F-3D7C-4DE7-A84C-B1AC005E399E}" srcOrd="0" destOrd="0" presId="urn:microsoft.com/office/officeart/2005/8/layout/vProcess5"/>
    <dgm:cxn modelId="{2B8BE337-0986-45FA-ADF9-A72D768F8A2B}" type="presOf" srcId="{97D5F9DA-6F48-4657-ADCA-BE023A931BD6}" destId="{A048DD8D-DF0E-406A-A4BA-39A3BC6E48A6}" srcOrd="1" destOrd="0" presId="urn:microsoft.com/office/officeart/2005/8/layout/vProcess5"/>
    <dgm:cxn modelId="{3EF3A05B-887B-4EF9-A8D7-ED2018361876}" type="presOf" srcId="{97D5F9DA-6F48-4657-ADCA-BE023A931BD6}" destId="{26F7AD26-38C5-4F5E-8622-D8EE867AD007}" srcOrd="0" destOrd="0" presId="urn:microsoft.com/office/officeart/2005/8/layout/vProcess5"/>
    <dgm:cxn modelId="{8AB7F361-5701-469D-9B7F-806ABAE116D3}" type="presOf" srcId="{81134E82-2D2C-453A-9802-587E918018BE}" destId="{433AB0C2-B154-41D6-BFC8-49E86F5BA64F}" srcOrd="0" destOrd="0" presId="urn:microsoft.com/office/officeart/2005/8/layout/vProcess5"/>
    <dgm:cxn modelId="{DF3C8B42-09C3-4F5D-88F3-E7F22EDE3F8D}" type="presOf" srcId="{80A1F3E8-93C3-4250-BB07-B9912F301014}" destId="{7969FB66-9CF5-4868-8657-8B34EA396EE3}" srcOrd="0" destOrd="0" presId="urn:microsoft.com/office/officeart/2005/8/layout/vProcess5"/>
    <dgm:cxn modelId="{3A486A56-07D1-464D-BE73-D1B3EA164653}" type="presOf" srcId="{D575750D-3B5D-4BAB-9A3F-14C1EAA72C81}" destId="{1CEAB6BE-C10F-4DAE-A5CA-6B135A02DB6E}" srcOrd="0" destOrd="0" presId="urn:microsoft.com/office/officeart/2005/8/layout/vProcess5"/>
    <dgm:cxn modelId="{77507A7B-33DB-46BF-9849-8B087BD7CBA1}" srcId="{80A1F3E8-93C3-4250-BB07-B9912F301014}" destId="{A09CFE9B-7709-42F4-BC6E-E48CEED439E3}" srcOrd="1" destOrd="0" parTransId="{BBE2A449-428F-4220-83F3-804E7A0D1029}" sibTransId="{DD93CFE4-5C7C-406E-B7D2-52445308BDA8}"/>
    <dgm:cxn modelId="{9461F295-3DEF-4CA5-9644-4CA9941F0838}" type="presOf" srcId="{DD93CFE4-5C7C-406E-B7D2-52445308BDA8}" destId="{79917EF7-CF50-47F0-8DB5-2FBFB09FC762}" srcOrd="0" destOrd="0" presId="urn:microsoft.com/office/officeart/2005/8/layout/vProcess5"/>
    <dgm:cxn modelId="{C1FBA8BC-DAC0-482D-ABFB-4FFC3CBA91BD}" type="presOf" srcId="{6FEEC319-DFFF-4180-8F3B-73F84F7D2DAC}" destId="{3C1E9EDD-1265-47B5-AF9D-F8688CEE4D4A}" srcOrd="1" destOrd="0" presId="urn:microsoft.com/office/officeart/2005/8/layout/vProcess5"/>
    <dgm:cxn modelId="{F53002C4-B94C-4A0A-B314-ED8C9AA34614}" srcId="{80A1F3E8-93C3-4250-BB07-B9912F301014}" destId="{6FEEC319-DFFF-4180-8F3B-73F84F7D2DAC}" srcOrd="2" destOrd="0" parTransId="{4A4FBD29-DD8B-489A-A4A0-A35EA9866397}" sibTransId="{D575750D-3B5D-4BAB-9A3F-14C1EAA72C81}"/>
    <dgm:cxn modelId="{EDED12D6-960F-449A-ADD9-29652D7042EC}" srcId="{80A1F3E8-93C3-4250-BB07-B9912F301014}" destId="{97D5F9DA-6F48-4657-ADCA-BE023A931BD6}" srcOrd="3" destOrd="0" parTransId="{999B127E-6270-415D-85F6-5D2CA201E428}" sibTransId="{A5736CC1-84E3-4A69-98D1-05F04C9D2C6E}"/>
    <dgm:cxn modelId="{9135D1D6-1C15-4EF1-A56A-3E458852496C}" type="presOf" srcId="{DF4199CA-4CE0-4735-8143-A1BCBBDE7494}" destId="{B600D52A-1A1A-48AF-9CE4-0D049A3F1D8D}" srcOrd="1" destOrd="0" presId="urn:microsoft.com/office/officeart/2005/8/layout/vProcess5"/>
    <dgm:cxn modelId="{0F286BDF-6017-4D56-BE96-A31FEFC8468E}" type="presOf" srcId="{A09CFE9B-7709-42F4-BC6E-E48CEED439E3}" destId="{EA606C66-C0DC-4030-892E-0FF076CB6B43}" srcOrd="1" destOrd="0" presId="urn:microsoft.com/office/officeart/2005/8/layout/vProcess5"/>
    <dgm:cxn modelId="{B3CFD3E0-1C55-454E-A5E6-1C39648CFF51}" type="presOf" srcId="{DF4199CA-4CE0-4735-8143-A1BCBBDE7494}" destId="{79C05D42-5B83-4397-ABA9-A5C9B6631613}" srcOrd="0" destOrd="0" presId="urn:microsoft.com/office/officeart/2005/8/layout/vProcess5"/>
    <dgm:cxn modelId="{DFBF5137-E228-46A1-A7D0-9D58C7B649D7}" type="presParOf" srcId="{7969FB66-9CF5-4868-8657-8B34EA396EE3}" destId="{B525DDEE-6F08-4841-9F29-FF939CB7C1B9}" srcOrd="0" destOrd="0" presId="urn:microsoft.com/office/officeart/2005/8/layout/vProcess5"/>
    <dgm:cxn modelId="{F86D2E6B-D65D-4815-8E8A-82BD94311B2B}" type="presParOf" srcId="{7969FB66-9CF5-4868-8657-8B34EA396EE3}" destId="{79C05D42-5B83-4397-ABA9-A5C9B6631613}" srcOrd="1" destOrd="0" presId="urn:microsoft.com/office/officeart/2005/8/layout/vProcess5"/>
    <dgm:cxn modelId="{7AFF49E7-3F74-4EE5-8EFA-146F1AC11196}" type="presParOf" srcId="{7969FB66-9CF5-4868-8657-8B34EA396EE3}" destId="{F7DE7E6F-3D7C-4DE7-A84C-B1AC005E399E}" srcOrd="2" destOrd="0" presId="urn:microsoft.com/office/officeart/2005/8/layout/vProcess5"/>
    <dgm:cxn modelId="{740C813B-91BA-4BBD-A13A-EB9AE0D613BA}" type="presParOf" srcId="{7969FB66-9CF5-4868-8657-8B34EA396EE3}" destId="{9B0F64BA-6CD9-4C80-8292-77E9B9D24023}" srcOrd="3" destOrd="0" presId="urn:microsoft.com/office/officeart/2005/8/layout/vProcess5"/>
    <dgm:cxn modelId="{6E26A2E7-D043-4B08-B32F-CC43A4566CC1}" type="presParOf" srcId="{7969FB66-9CF5-4868-8657-8B34EA396EE3}" destId="{26F7AD26-38C5-4F5E-8622-D8EE867AD007}" srcOrd="4" destOrd="0" presId="urn:microsoft.com/office/officeart/2005/8/layout/vProcess5"/>
    <dgm:cxn modelId="{7E8A0CB9-5BF4-4354-927C-C740B93F9B69}" type="presParOf" srcId="{7969FB66-9CF5-4868-8657-8B34EA396EE3}" destId="{433AB0C2-B154-41D6-BFC8-49E86F5BA64F}" srcOrd="5" destOrd="0" presId="urn:microsoft.com/office/officeart/2005/8/layout/vProcess5"/>
    <dgm:cxn modelId="{030007B5-2D11-44DF-8184-51B1B38F84B9}" type="presParOf" srcId="{7969FB66-9CF5-4868-8657-8B34EA396EE3}" destId="{79917EF7-CF50-47F0-8DB5-2FBFB09FC762}" srcOrd="6" destOrd="0" presId="urn:microsoft.com/office/officeart/2005/8/layout/vProcess5"/>
    <dgm:cxn modelId="{367A7E08-B38A-4D8F-BC19-D24A5A4267C3}" type="presParOf" srcId="{7969FB66-9CF5-4868-8657-8B34EA396EE3}" destId="{1CEAB6BE-C10F-4DAE-A5CA-6B135A02DB6E}" srcOrd="7" destOrd="0" presId="urn:microsoft.com/office/officeart/2005/8/layout/vProcess5"/>
    <dgm:cxn modelId="{99C5FDFA-1833-4876-B85D-B6FF81EB6DEF}" type="presParOf" srcId="{7969FB66-9CF5-4868-8657-8B34EA396EE3}" destId="{B600D52A-1A1A-48AF-9CE4-0D049A3F1D8D}" srcOrd="8" destOrd="0" presId="urn:microsoft.com/office/officeart/2005/8/layout/vProcess5"/>
    <dgm:cxn modelId="{E96806BC-9131-4D5C-991C-9E622B23DA24}" type="presParOf" srcId="{7969FB66-9CF5-4868-8657-8B34EA396EE3}" destId="{EA606C66-C0DC-4030-892E-0FF076CB6B43}" srcOrd="9" destOrd="0" presId="urn:microsoft.com/office/officeart/2005/8/layout/vProcess5"/>
    <dgm:cxn modelId="{ADE7F423-CBFD-4DFD-926C-9658187BE801}" type="presParOf" srcId="{7969FB66-9CF5-4868-8657-8B34EA396EE3}" destId="{3C1E9EDD-1265-47B5-AF9D-F8688CEE4D4A}" srcOrd="10" destOrd="0" presId="urn:microsoft.com/office/officeart/2005/8/layout/vProcess5"/>
    <dgm:cxn modelId="{548EF55D-6CA9-4D4A-96BF-65FD511E959B}" type="presParOf" srcId="{7969FB66-9CF5-4868-8657-8B34EA396EE3}" destId="{A048DD8D-DF0E-406A-A4BA-39A3BC6E48A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A214A0-A0B1-4758-9A93-6C1DD1711F94}"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33C4082C-26D7-4F31-BA75-D032BB52CAED}">
      <dgm:prSet/>
      <dgm:spPr/>
      <dgm:t>
        <a:bodyPr/>
        <a:lstStyle/>
        <a:p>
          <a:r>
            <a:rPr lang="en-US"/>
            <a:t>Variables are letters or symbols used to represent unknown quantities in a mathematical equation or word problem.</a:t>
          </a:r>
        </a:p>
      </dgm:t>
    </dgm:pt>
    <dgm:pt modelId="{E6609CD6-9A34-4AE9-8879-C3DC72AF46D7}" type="parTrans" cxnId="{03E081A4-276A-4EEA-ACBC-972D667922DA}">
      <dgm:prSet/>
      <dgm:spPr/>
      <dgm:t>
        <a:bodyPr/>
        <a:lstStyle/>
        <a:p>
          <a:endParaRPr lang="en-US"/>
        </a:p>
      </dgm:t>
    </dgm:pt>
    <dgm:pt modelId="{7D08F375-E6F3-4077-A53A-F64D31FD0B66}" type="sibTrans" cxnId="{03E081A4-276A-4EEA-ACBC-972D667922DA}">
      <dgm:prSet/>
      <dgm:spPr/>
      <dgm:t>
        <a:bodyPr/>
        <a:lstStyle/>
        <a:p>
          <a:endParaRPr lang="en-US"/>
        </a:p>
      </dgm:t>
    </dgm:pt>
    <dgm:pt modelId="{2BFFA933-EC27-4912-AB0F-92CA7A051DA5}">
      <dgm:prSet/>
      <dgm:spPr/>
      <dgm:t>
        <a:bodyPr/>
        <a:lstStyle/>
        <a:p>
          <a:r>
            <a:rPr lang="en-US"/>
            <a:t>Variables are usually represented by the letters x, y, or z, but other letters and symbols can be used.</a:t>
          </a:r>
        </a:p>
      </dgm:t>
    </dgm:pt>
    <dgm:pt modelId="{26C09213-BCAE-4B75-B97C-B1A234E12564}" type="parTrans" cxnId="{DEE04A81-D6ED-4245-A072-97B33FCC4D22}">
      <dgm:prSet/>
      <dgm:spPr/>
      <dgm:t>
        <a:bodyPr/>
        <a:lstStyle/>
        <a:p>
          <a:endParaRPr lang="en-US"/>
        </a:p>
      </dgm:t>
    </dgm:pt>
    <dgm:pt modelId="{8CB57349-6FE1-41DA-8E37-E5A00CE45542}" type="sibTrans" cxnId="{DEE04A81-D6ED-4245-A072-97B33FCC4D22}">
      <dgm:prSet/>
      <dgm:spPr/>
      <dgm:t>
        <a:bodyPr/>
        <a:lstStyle/>
        <a:p>
          <a:endParaRPr lang="en-US"/>
        </a:p>
      </dgm:t>
    </dgm:pt>
    <dgm:pt modelId="{262FEDCD-BAE6-4825-A67A-7E10D9A29412}">
      <dgm:prSet/>
      <dgm:spPr/>
      <dgm:t>
        <a:bodyPr/>
        <a:lstStyle/>
        <a:p>
          <a:r>
            <a:rPr lang="en-US"/>
            <a:t>The value of a variable can change depending on the problem.</a:t>
          </a:r>
        </a:p>
      </dgm:t>
    </dgm:pt>
    <dgm:pt modelId="{36434EB7-3E66-4DA1-B344-3F6EF72DCA12}" type="parTrans" cxnId="{57068C87-C2BA-4326-A19C-8F7A36E4AC3B}">
      <dgm:prSet/>
      <dgm:spPr/>
      <dgm:t>
        <a:bodyPr/>
        <a:lstStyle/>
        <a:p>
          <a:endParaRPr lang="en-US"/>
        </a:p>
      </dgm:t>
    </dgm:pt>
    <dgm:pt modelId="{38D5F029-17BF-4CBD-854C-D7275ED72DC4}" type="sibTrans" cxnId="{57068C87-C2BA-4326-A19C-8F7A36E4AC3B}">
      <dgm:prSet/>
      <dgm:spPr/>
      <dgm:t>
        <a:bodyPr/>
        <a:lstStyle/>
        <a:p>
          <a:endParaRPr lang="en-US"/>
        </a:p>
      </dgm:t>
    </dgm:pt>
    <dgm:pt modelId="{B05E1561-E7FC-49CE-80AD-941660F903C7}">
      <dgm:prSet/>
      <dgm:spPr/>
      <dgm:t>
        <a:bodyPr/>
        <a:lstStyle/>
        <a:p>
          <a:r>
            <a:rPr lang="en-US"/>
            <a:t>Variables can help us to solve problems more efficiently and accurately.</a:t>
          </a:r>
        </a:p>
      </dgm:t>
    </dgm:pt>
    <dgm:pt modelId="{35C26BE5-9667-4728-9342-C2E1CF289D10}" type="parTrans" cxnId="{934146C7-3389-4A36-B78D-3D1D3F1283D4}">
      <dgm:prSet/>
      <dgm:spPr/>
      <dgm:t>
        <a:bodyPr/>
        <a:lstStyle/>
        <a:p>
          <a:endParaRPr lang="en-US"/>
        </a:p>
      </dgm:t>
    </dgm:pt>
    <dgm:pt modelId="{C13C8153-47DF-4644-AF19-DBB2C1F71BFA}" type="sibTrans" cxnId="{934146C7-3389-4A36-B78D-3D1D3F1283D4}">
      <dgm:prSet/>
      <dgm:spPr/>
      <dgm:t>
        <a:bodyPr/>
        <a:lstStyle/>
        <a:p>
          <a:endParaRPr lang="en-US"/>
        </a:p>
      </dgm:t>
    </dgm:pt>
    <dgm:pt modelId="{3BA7751B-7622-45A4-AC4D-DA20382C1E00}" type="pres">
      <dgm:prSet presAssocID="{2CA214A0-A0B1-4758-9A93-6C1DD1711F94}" presName="diagram" presStyleCnt="0">
        <dgm:presLayoutVars>
          <dgm:dir/>
          <dgm:resizeHandles val="exact"/>
        </dgm:presLayoutVars>
      </dgm:prSet>
      <dgm:spPr/>
    </dgm:pt>
    <dgm:pt modelId="{D2C4397D-F9D8-414A-B99D-145A23BE4757}" type="pres">
      <dgm:prSet presAssocID="{33C4082C-26D7-4F31-BA75-D032BB52CAED}" presName="node" presStyleLbl="node1" presStyleIdx="0" presStyleCnt="4">
        <dgm:presLayoutVars>
          <dgm:bulletEnabled val="1"/>
        </dgm:presLayoutVars>
      </dgm:prSet>
      <dgm:spPr/>
    </dgm:pt>
    <dgm:pt modelId="{24596B01-5703-40A0-93B3-FB28DFCD332A}" type="pres">
      <dgm:prSet presAssocID="{7D08F375-E6F3-4077-A53A-F64D31FD0B66}" presName="sibTrans" presStyleCnt="0"/>
      <dgm:spPr/>
    </dgm:pt>
    <dgm:pt modelId="{29F22437-845F-43D3-BBD7-286064CB0B74}" type="pres">
      <dgm:prSet presAssocID="{2BFFA933-EC27-4912-AB0F-92CA7A051DA5}" presName="node" presStyleLbl="node1" presStyleIdx="1" presStyleCnt="4">
        <dgm:presLayoutVars>
          <dgm:bulletEnabled val="1"/>
        </dgm:presLayoutVars>
      </dgm:prSet>
      <dgm:spPr/>
    </dgm:pt>
    <dgm:pt modelId="{7C7E3AB5-30B5-41DC-B04F-3EFE3E75595D}" type="pres">
      <dgm:prSet presAssocID="{8CB57349-6FE1-41DA-8E37-E5A00CE45542}" presName="sibTrans" presStyleCnt="0"/>
      <dgm:spPr/>
    </dgm:pt>
    <dgm:pt modelId="{0B8EF966-3101-46D0-91DD-7E81E8A75134}" type="pres">
      <dgm:prSet presAssocID="{262FEDCD-BAE6-4825-A67A-7E10D9A29412}" presName="node" presStyleLbl="node1" presStyleIdx="2" presStyleCnt="4">
        <dgm:presLayoutVars>
          <dgm:bulletEnabled val="1"/>
        </dgm:presLayoutVars>
      </dgm:prSet>
      <dgm:spPr/>
    </dgm:pt>
    <dgm:pt modelId="{6E967E3E-B88E-4AC7-A5FB-45B72DD63D07}" type="pres">
      <dgm:prSet presAssocID="{38D5F029-17BF-4CBD-854C-D7275ED72DC4}" presName="sibTrans" presStyleCnt="0"/>
      <dgm:spPr/>
    </dgm:pt>
    <dgm:pt modelId="{93AEF099-34E9-46F0-A4CE-514CDB2B95A1}" type="pres">
      <dgm:prSet presAssocID="{B05E1561-E7FC-49CE-80AD-941660F903C7}" presName="node" presStyleLbl="node1" presStyleIdx="3" presStyleCnt="4">
        <dgm:presLayoutVars>
          <dgm:bulletEnabled val="1"/>
        </dgm:presLayoutVars>
      </dgm:prSet>
      <dgm:spPr/>
    </dgm:pt>
  </dgm:ptLst>
  <dgm:cxnLst>
    <dgm:cxn modelId="{F7282004-CB25-4474-BA30-A33DF4B79743}" type="presOf" srcId="{2BFFA933-EC27-4912-AB0F-92CA7A051DA5}" destId="{29F22437-845F-43D3-BBD7-286064CB0B74}" srcOrd="0" destOrd="0" presId="urn:microsoft.com/office/officeart/2005/8/layout/default"/>
    <dgm:cxn modelId="{A23CC026-14BA-40B7-91E0-8C28538B9970}" type="presOf" srcId="{262FEDCD-BAE6-4825-A67A-7E10D9A29412}" destId="{0B8EF966-3101-46D0-91DD-7E81E8A75134}" srcOrd="0" destOrd="0" presId="urn:microsoft.com/office/officeart/2005/8/layout/default"/>
    <dgm:cxn modelId="{6F395879-E6B7-4DB6-8710-8466811FD5E6}" type="presOf" srcId="{33C4082C-26D7-4F31-BA75-D032BB52CAED}" destId="{D2C4397D-F9D8-414A-B99D-145A23BE4757}" srcOrd="0" destOrd="0" presId="urn:microsoft.com/office/officeart/2005/8/layout/default"/>
    <dgm:cxn modelId="{DEE04A81-D6ED-4245-A072-97B33FCC4D22}" srcId="{2CA214A0-A0B1-4758-9A93-6C1DD1711F94}" destId="{2BFFA933-EC27-4912-AB0F-92CA7A051DA5}" srcOrd="1" destOrd="0" parTransId="{26C09213-BCAE-4B75-B97C-B1A234E12564}" sibTransId="{8CB57349-6FE1-41DA-8E37-E5A00CE45542}"/>
    <dgm:cxn modelId="{57068C87-C2BA-4326-A19C-8F7A36E4AC3B}" srcId="{2CA214A0-A0B1-4758-9A93-6C1DD1711F94}" destId="{262FEDCD-BAE6-4825-A67A-7E10D9A29412}" srcOrd="2" destOrd="0" parTransId="{36434EB7-3E66-4DA1-B344-3F6EF72DCA12}" sibTransId="{38D5F029-17BF-4CBD-854C-D7275ED72DC4}"/>
    <dgm:cxn modelId="{1A70208C-F257-4E9D-B335-2BD910D6598F}" type="presOf" srcId="{2CA214A0-A0B1-4758-9A93-6C1DD1711F94}" destId="{3BA7751B-7622-45A4-AC4D-DA20382C1E00}" srcOrd="0" destOrd="0" presId="urn:microsoft.com/office/officeart/2005/8/layout/default"/>
    <dgm:cxn modelId="{03E081A4-276A-4EEA-ACBC-972D667922DA}" srcId="{2CA214A0-A0B1-4758-9A93-6C1DD1711F94}" destId="{33C4082C-26D7-4F31-BA75-D032BB52CAED}" srcOrd="0" destOrd="0" parTransId="{E6609CD6-9A34-4AE9-8879-C3DC72AF46D7}" sibTransId="{7D08F375-E6F3-4077-A53A-F64D31FD0B66}"/>
    <dgm:cxn modelId="{934146C7-3389-4A36-B78D-3D1D3F1283D4}" srcId="{2CA214A0-A0B1-4758-9A93-6C1DD1711F94}" destId="{B05E1561-E7FC-49CE-80AD-941660F903C7}" srcOrd="3" destOrd="0" parTransId="{35C26BE5-9667-4728-9342-C2E1CF289D10}" sibTransId="{C13C8153-47DF-4644-AF19-DBB2C1F71BFA}"/>
    <dgm:cxn modelId="{DB8629C9-B2D7-4962-9D1C-C3F178CED6A5}" type="presOf" srcId="{B05E1561-E7FC-49CE-80AD-941660F903C7}" destId="{93AEF099-34E9-46F0-A4CE-514CDB2B95A1}" srcOrd="0" destOrd="0" presId="urn:microsoft.com/office/officeart/2005/8/layout/default"/>
    <dgm:cxn modelId="{CFB10F13-D470-4795-935A-537AAF6C5618}" type="presParOf" srcId="{3BA7751B-7622-45A4-AC4D-DA20382C1E00}" destId="{D2C4397D-F9D8-414A-B99D-145A23BE4757}" srcOrd="0" destOrd="0" presId="urn:microsoft.com/office/officeart/2005/8/layout/default"/>
    <dgm:cxn modelId="{FA644D66-AD34-4398-96B7-F191970E8976}" type="presParOf" srcId="{3BA7751B-7622-45A4-AC4D-DA20382C1E00}" destId="{24596B01-5703-40A0-93B3-FB28DFCD332A}" srcOrd="1" destOrd="0" presId="urn:microsoft.com/office/officeart/2005/8/layout/default"/>
    <dgm:cxn modelId="{E5D42004-3319-4AEA-AE11-31EC8DFA5526}" type="presParOf" srcId="{3BA7751B-7622-45A4-AC4D-DA20382C1E00}" destId="{29F22437-845F-43D3-BBD7-286064CB0B74}" srcOrd="2" destOrd="0" presId="urn:microsoft.com/office/officeart/2005/8/layout/default"/>
    <dgm:cxn modelId="{1B1CEFEA-1BF7-4188-AA94-0D267C48B7F4}" type="presParOf" srcId="{3BA7751B-7622-45A4-AC4D-DA20382C1E00}" destId="{7C7E3AB5-30B5-41DC-B04F-3EFE3E75595D}" srcOrd="3" destOrd="0" presId="urn:microsoft.com/office/officeart/2005/8/layout/default"/>
    <dgm:cxn modelId="{EDF2D275-0B8E-4811-AAA1-E39AA7B45A5B}" type="presParOf" srcId="{3BA7751B-7622-45A4-AC4D-DA20382C1E00}" destId="{0B8EF966-3101-46D0-91DD-7E81E8A75134}" srcOrd="4" destOrd="0" presId="urn:microsoft.com/office/officeart/2005/8/layout/default"/>
    <dgm:cxn modelId="{DCE2639F-2160-4DE2-BB8D-E6ACB73FFEE1}" type="presParOf" srcId="{3BA7751B-7622-45A4-AC4D-DA20382C1E00}" destId="{6E967E3E-B88E-4AC7-A5FB-45B72DD63D07}" srcOrd="5" destOrd="0" presId="urn:microsoft.com/office/officeart/2005/8/layout/default"/>
    <dgm:cxn modelId="{9DF0F142-1F44-49AF-B911-B4B95D05EB23}" type="presParOf" srcId="{3BA7751B-7622-45A4-AC4D-DA20382C1E00}" destId="{93AEF099-34E9-46F0-A4CE-514CDB2B95A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9F767B-5BC4-4A83-9487-1894DD59AB68}" type="doc">
      <dgm:prSet loTypeId="urn:microsoft.com/office/officeart/2005/8/layout/arrow5" loCatId="relationship" qsTypeId="urn:microsoft.com/office/officeart/2005/8/quickstyle/simple1" qsCatId="simple" csTypeId="urn:microsoft.com/office/officeart/2005/8/colors/accent3_2" csCatId="accent3"/>
      <dgm:spPr/>
      <dgm:t>
        <a:bodyPr/>
        <a:lstStyle/>
        <a:p>
          <a:endParaRPr lang="en-US"/>
        </a:p>
      </dgm:t>
    </dgm:pt>
    <dgm:pt modelId="{8DE461BB-4468-4618-923F-70EF4AE438E5}">
      <dgm:prSet/>
      <dgm:spPr/>
      <dgm:t>
        <a:bodyPr/>
        <a:lstStyle/>
        <a:p>
          <a:r>
            <a:rPr lang="en-US"/>
            <a:t>When we use variables in equations, we can write an equation that is true for any value of the variable.</a:t>
          </a:r>
        </a:p>
      </dgm:t>
    </dgm:pt>
    <dgm:pt modelId="{1FA15D3F-38FB-41E7-97FA-6F1E1940C336}" type="parTrans" cxnId="{46C8D8C0-9A08-4597-A14B-1209B0E8B5D1}">
      <dgm:prSet/>
      <dgm:spPr/>
      <dgm:t>
        <a:bodyPr/>
        <a:lstStyle/>
        <a:p>
          <a:endParaRPr lang="en-US" sz="2800"/>
        </a:p>
      </dgm:t>
    </dgm:pt>
    <dgm:pt modelId="{CEEA2E08-00B7-4D8E-A11B-7417E015C3AA}" type="sibTrans" cxnId="{46C8D8C0-9A08-4597-A14B-1209B0E8B5D1}">
      <dgm:prSet/>
      <dgm:spPr/>
      <dgm:t>
        <a:bodyPr/>
        <a:lstStyle/>
        <a:p>
          <a:endParaRPr lang="en-US"/>
        </a:p>
      </dgm:t>
    </dgm:pt>
    <dgm:pt modelId="{60115EDC-8D62-4069-BD3E-FD365200E088}">
      <dgm:prSet/>
      <dgm:spPr/>
      <dgm:t>
        <a:bodyPr/>
        <a:lstStyle/>
        <a:p>
          <a:r>
            <a:rPr lang="en-US"/>
            <a:t>To solve an equation with a variable, we need to isolate the variable on one side of the equation.</a:t>
          </a:r>
        </a:p>
      </dgm:t>
    </dgm:pt>
    <dgm:pt modelId="{A1907FA0-3956-4F49-9D88-2870C1997885}" type="parTrans" cxnId="{CF14ED06-5DD3-4746-944B-AE0E5F8EF7B5}">
      <dgm:prSet/>
      <dgm:spPr/>
      <dgm:t>
        <a:bodyPr/>
        <a:lstStyle/>
        <a:p>
          <a:endParaRPr lang="en-US" sz="2800"/>
        </a:p>
      </dgm:t>
    </dgm:pt>
    <dgm:pt modelId="{4158B507-D80B-430A-8F56-78808869F6C3}" type="sibTrans" cxnId="{CF14ED06-5DD3-4746-944B-AE0E5F8EF7B5}">
      <dgm:prSet/>
      <dgm:spPr/>
      <dgm:t>
        <a:bodyPr/>
        <a:lstStyle/>
        <a:p>
          <a:endParaRPr lang="en-US"/>
        </a:p>
      </dgm:t>
    </dgm:pt>
    <dgm:pt modelId="{8A3FE463-0913-4553-81E3-2B58F6BFFDFE}">
      <dgm:prSet/>
      <dgm:spPr/>
      <dgm:t>
        <a:bodyPr/>
        <a:lstStyle/>
        <a:p>
          <a:r>
            <a:rPr lang="en-US"/>
            <a:t>We can use inverse operations to solve equations with variables.</a:t>
          </a:r>
        </a:p>
      </dgm:t>
    </dgm:pt>
    <dgm:pt modelId="{014EFCD1-CBBF-4503-96F0-ADC12BC9D7DC}" type="parTrans" cxnId="{3A960E48-3290-41AF-A539-CBD77F60D259}">
      <dgm:prSet/>
      <dgm:spPr/>
      <dgm:t>
        <a:bodyPr/>
        <a:lstStyle/>
        <a:p>
          <a:endParaRPr lang="en-US" sz="2800"/>
        </a:p>
      </dgm:t>
    </dgm:pt>
    <dgm:pt modelId="{051D4CE9-34B3-47FA-B4D3-1136BB64C53B}" type="sibTrans" cxnId="{3A960E48-3290-41AF-A539-CBD77F60D259}">
      <dgm:prSet/>
      <dgm:spPr/>
      <dgm:t>
        <a:bodyPr/>
        <a:lstStyle/>
        <a:p>
          <a:endParaRPr lang="en-US"/>
        </a:p>
      </dgm:t>
    </dgm:pt>
    <dgm:pt modelId="{A72ECD5E-69B7-45AD-A0B4-774AE36AA34F}">
      <dgm:prSet/>
      <dgm:spPr/>
      <dgm:t>
        <a:bodyPr/>
        <a:lstStyle/>
        <a:p>
          <a:r>
            <a:rPr lang="en-US"/>
            <a:t>When we solve an equation with a variable, we can find the value of the variable.</a:t>
          </a:r>
        </a:p>
      </dgm:t>
    </dgm:pt>
    <dgm:pt modelId="{E3E82335-0AA9-4317-956F-886356680E02}" type="parTrans" cxnId="{6285C045-9A34-42D7-BF1E-6EABADF201D8}">
      <dgm:prSet/>
      <dgm:spPr/>
      <dgm:t>
        <a:bodyPr/>
        <a:lstStyle/>
        <a:p>
          <a:endParaRPr lang="en-US" sz="2800"/>
        </a:p>
      </dgm:t>
    </dgm:pt>
    <dgm:pt modelId="{912BFCAD-F425-4ED7-9C44-4D2FFC5E9C77}" type="sibTrans" cxnId="{6285C045-9A34-42D7-BF1E-6EABADF201D8}">
      <dgm:prSet/>
      <dgm:spPr/>
      <dgm:t>
        <a:bodyPr/>
        <a:lstStyle/>
        <a:p>
          <a:endParaRPr lang="en-US"/>
        </a:p>
      </dgm:t>
    </dgm:pt>
    <dgm:pt modelId="{C05035FE-B3F2-4DF1-901F-A0CE11E98361}" type="pres">
      <dgm:prSet presAssocID="{749F767B-5BC4-4A83-9487-1894DD59AB68}" presName="diagram" presStyleCnt="0">
        <dgm:presLayoutVars>
          <dgm:dir/>
          <dgm:resizeHandles val="exact"/>
        </dgm:presLayoutVars>
      </dgm:prSet>
      <dgm:spPr/>
    </dgm:pt>
    <dgm:pt modelId="{28C2F2FE-ED20-496A-AF62-EAB155DD10AE}" type="pres">
      <dgm:prSet presAssocID="{8DE461BB-4468-4618-923F-70EF4AE438E5}" presName="arrow" presStyleLbl="node1" presStyleIdx="0" presStyleCnt="4">
        <dgm:presLayoutVars>
          <dgm:bulletEnabled val="1"/>
        </dgm:presLayoutVars>
      </dgm:prSet>
      <dgm:spPr/>
    </dgm:pt>
    <dgm:pt modelId="{270430C5-761A-40F2-AC4A-2063E900E853}" type="pres">
      <dgm:prSet presAssocID="{60115EDC-8D62-4069-BD3E-FD365200E088}" presName="arrow" presStyleLbl="node1" presStyleIdx="1" presStyleCnt="4">
        <dgm:presLayoutVars>
          <dgm:bulletEnabled val="1"/>
        </dgm:presLayoutVars>
      </dgm:prSet>
      <dgm:spPr/>
    </dgm:pt>
    <dgm:pt modelId="{EE2F33C8-4350-4F3A-B2B9-953CB1DA770D}" type="pres">
      <dgm:prSet presAssocID="{8A3FE463-0913-4553-81E3-2B58F6BFFDFE}" presName="arrow" presStyleLbl="node1" presStyleIdx="2" presStyleCnt="4">
        <dgm:presLayoutVars>
          <dgm:bulletEnabled val="1"/>
        </dgm:presLayoutVars>
      </dgm:prSet>
      <dgm:spPr/>
    </dgm:pt>
    <dgm:pt modelId="{B51CDE23-5308-4FD4-B533-A5FA3FE24E14}" type="pres">
      <dgm:prSet presAssocID="{A72ECD5E-69B7-45AD-A0B4-774AE36AA34F}" presName="arrow" presStyleLbl="node1" presStyleIdx="3" presStyleCnt="4">
        <dgm:presLayoutVars>
          <dgm:bulletEnabled val="1"/>
        </dgm:presLayoutVars>
      </dgm:prSet>
      <dgm:spPr/>
    </dgm:pt>
  </dgm:ptLst>
  <dgm:cxnLst>
    <dgm:cxn modelId="{CF14ED06-5DD3-4746-944B-AE0E5F8EF7B5}" srcId="{749F767B-5BC4-4A83-9487-1894DD59AB68}" destId="{60115EDC-8D62-4069-BD3E-FD365200E088}" srcOrd="1" destOrd="0" parTransId="{A1907FA0-3956-4F49-9D88-2870C1997885}" sibTransId="{4158B507-D80B-430A-8F56-78808869F6C3}"/>
    <dgm:cxn modelId="{9474220D-93C6-4CE5-9AB3-A71DEAF1F06F}" type="presOf" srcId="{749F767B-5BC4-4A83-9487-1894DD59AB68}" destId="{C05035FE-B3F2-4DF1-901F-A0CE11E98361}" srcOrd="0" destOrd="0" presId="urn:microsoft.com/office/officeart/2005/8/layout/arrow5"/>
    <dgm:cxn modelId="{6285C045-9A34-42D7-BF1E-6EABADF201D8}" srcId="{749F767B-5BC4-4A83-9487-1894DD59AB68}" destId="{A72ECD5E-69B7-45AD-A0B4-774AE36AA34F}" srcOrd="3" destOrd="0" parTransId="{E3E82335-0AA9-4317-956F-886356680E02}" sibTransId="{912BFCAD-F425-4ED7-9C44-4D2FFC5E9C77}"/>
    <dgm:cxn modelId="{3A960E48-3290-41AF-A539-CBD77F60D259}" srcId="{749F767B-5BC4-4A83-9487-1894DD59AB68}" destId="{8A3FE463-0913-4553-81E3-2B58F6BFFDFE}" srcOrd="2" destOrd="0" parTransId="{014EFCD1-CBBF-4503-96F0-ADC12BC9D7DC}" sibTransId="{051D4CE9-34B3-47FA-B4D3-1136BB64C53B}"/>
    <dgm:cxn modelId="{B621D073-7794-4018-B258-D401555BE720}" type="presOf" srcId="{8A3FE463-0913-4553-81E3-2B58F6BFFDFE}" destId="{EE2F33C8-4350-4F3A-B2B9-953CB1DA770D}" srcOrd="0" destOrd="0" presId="urn:microsoft.com/office/officeart/2005/8/layout/arrow5"/>
    <dgm:cxn modelId="{995D5388-697C-4FE4-8F09-22FC321E93C0}" type="presOf" srcId="{A72ECD5E-69B7-45AD-A0B4-774AE36AA34F}" destId="{B51CDE23-5308-4FD4-B533-A5FA3FE24E14}" srcOrd="0" destOrd="0" presId="urn:microsoft.com/office/officeart/2005/8/layout/arrow5"/>
    <dgm:cxn modelId="{46C8D8C0-9A08-4597-A14B-1209B0E8B5D1}" srcId="{749F767B-5BC4-4A83-9487-1894DD59AB68}" destId="{8DE461BB-4468-4618-923F-70EF4AE438E5}" srcOrd="0" destOrd="0" parTransId="{1FA15D3F-38FB-41E7-97FA-6F1E1940C336}" sibTransId="{CEEA2E08-00B7-4D8E-A11B-7417E015C3AA}"/>
    <dgm:cxn modelId="{BA8231D5-4ED9-4DAD-9378-27D143332E64}" type="presOf" srcId="{60115EDC-8D62-4069-BD3E-FD365200E088}" destId="{270430C5-761A-40F2-AC4A-2063E900E853}" srcOrd="0" destOrd="0" presId="urn:microsoft.com/office/officeart/2005/8/layout/arrow5"/>
    <dgm:cxn modelId="{E84E5BD9-FE37-492F-A24C-84A84FF0FCC6}" type="presOf" srcId="{8DE461BB-4468-4618-923F-70EF4AE438E5}" destId="{28C2F2FE-ED20-496A-AF62-EAB155DD10AE}" srcOrd="0" destOrd="0" presId="urn:microsoft.com/office/officeart/2005/8/layout/arrow5"/>
    <dgm:cxn modelId="{B7A625CF-5AB9-4C21-9B18-0D4789C020B6}" type="presParOf" srcId="{C05035FE-B3F2-4DF1-901F-A0CE11E98361}" destId="{28C2F2FE-ED20-496A-AF62-EAB155DD10AE}" srcOrd="0" destOrd="0" presId="urn:microsoft.com/office/officeart/2005/8/layout/arrow5"/>
    <dgm:cxn modelId="{ACB0A57A-2FE8-496F-85E7-31B481A80255}" type="presParOf" srcId="{C05035FE-B3F2-4DF1-901F-A0CE11E98361}" destId="{270430C5-761A-40F2-AC4A-2063E900E853}" srcOrd="1" destOrd="0" presId="urn:microsoft.com/office/officeart/2005/8/layout/arrow5"/>
    <dgm:cxn modelId="{0DFEB56B-5551-43A4-BD29-AC4A745F17E5}" type="presParOf" srcId="{C05035FE-B3F2-4DF1-901F-A0CE11E98361}" destId="{EE2F33C8-4350-4F3A-B2B9-953CB1DA770D}" srcOrd="2" destOrd="0" presId="urn:microsoft.com/office/officeart/2005/8/layout/arrow5"/>
    <dgm:cxn modelId="{BDB81571-5774-4E59-96DC-6701E81B29D4}" type="presParOf" srcId="{C05035FE-B3F2-4DF1-901F-A0CE11E98361}" destId="{B51CDE23-5308-4FD4-B533-A5FA3FE24E14}" srcOrd="3"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05D42-5B83-4397-ABA9-A5C9B6631613}">
      <dsp:nvSpPr>
        <dsp:cNvPr id="0" name=""/>
        <dsp:cNvSpPr/>
      </dsp:nvSpPr>
      <dsp:spPr>
        <a:xfrm>
          <a:off x="0" y="0"/>
          <a:ext cx="8412480" cy="8829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 coefficient is a number that multiplies a variable</a:t>
          </a:r>
        </a:p>
      </dsp:txBody>
      <dsp:txXfrm>
        <a:off x="25861" y="25861"/>
        <a:ext cx="7385077" cy="831247"/>
      </dsp:txXfrm>
    </dsp:sp>
    <dsp:sp modelId="{F7DE7E6F-3D7C-4DE7-A84C-B1AC005E399E}">
      <dsp:nvSpPr>
        <dsp:cNvPr id="0" name=""/>
        <dsp:cNvSpPr/>
      </dsp:nvSpPr>
      <dsp:spPr>
        <a:xfrm>
          <a:off x="704545" y="1043508"/>
          <a:ext cx="8412480" cy="8829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 coefficient can be positive or negative</a:t>
          </a:r>
        </a:p>
      </dsp:txBody>
      <dsp:txXfrm>
        <a:off x="730406" y="1069369"/>
        <a:ext cx="7082282" cy="831247"/>
      </dsp:txXfrm>
    </dsp:sp>
    <dsp:sp modelId="{9B0F64BA-6CD9-4C80-8292-77E9B9D24023}">
      <dsp:nvSpPr>
        <dsp:cNvPr id="0" name=""/>
        <dsp:cNvSpPr/>
      </dsp:nvSpPr>
      <dsp:spPr>
        <a:xfrm>
          <a:off x="1398574" y="2087017"/>
          <a:ext cx="8412480" cy="8829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 coefficient can also be a fraction or decimal</a:t>
          </a:r>
        </a:p>
      </dsp:txBody>
      <dsp:txXfrm>
        <a:off x="1424435" y="2112878"/>
        <a:ext cx="7092798" cy="831247"/>
      </dsp:txXfrm>
    </dsp:sp>
    <dsp:sp modelId="{26F7AD26-38C5-4F5E-8622-D8EE867AD007}">
      <dsp:nvSpPr>
        <dsp:cNvPr id="0" name=""/>
        <dsp:cNvSpPr/>
      </dsp:nvSpPr>
      <dsp:spPr>
        <a:xfrm>
          <a:off x="2103119" y="3130526"/>
          <a:ext cx="8412480" cy="8829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 variable without a coefficient has an implied coefficient of 1</a:t>
          </a:r>
        </a:p>
      </dsp:txBody>
      <dsp:txXfrm>
        <a:off x="2128980" y="3156387"/>
        <a:ext cx="7082282" cy="831247"/>
      </dsp:txXfrm>
    </dsp:sp>
    <dsp:sp modelId="{433AB0C2-B154-41D6-BFC8-49E86F5BA64F}">
      <dsp:nvSpPr>
        <dsp:cNvPr id="0" name=""/>
        <dsp:cNvSpPr/>
      </dsp:nvSpPr>
      <dsp:spPr>
        <a:xfrm>
          <a:off x="7838550" y="676274"/>
          <a:ext cx="573929" cy="573929"/>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967684" y="676274"/>
        <a:ext cx="315661" cy="431882"/>
      </dsp:txXfrm>
    </dsp:sp>
    <dsp:sp modelId="{79917EF7-CF50-47F0-8DB5-2FBFB09FC762}">
      <dsp:nvSpPr>
        <dsp:cNvPr id="0" name=""/>
        <dsp:cNvSpPr/>
      </dsp:nvSpPr>
      <dsp:spPr>
        <a:xfrm>
          <a:off x="8543095" y="1719783"/>
          <a:ext cx="573929" cy="573929"/>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672229" y="1719783"/>
        <a:ext cx="315661" cy="431882"/>
      </dsp:txXfrm>
    </dsp:sp>
    <dsp:sp modelId="{1CEAB6BE-C10F-4DAE-A5CA-6B135A02DB6E}">
      <dsp:nvSpPr>
        <dsp:cNvPr id="0" name=""/>
        <dsp:cNvSpPr/>
      </dsp:nvSpPr>
      <dsp:spPr>
        <a:xfrm>
          <a:off x="9237124" y="2763291"/>
          <a:ext cx="573929" cy="573929"/>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9366258" y="2763291"/>
        <a:ext cx="315661" cy="4318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4397D-F9D8-414A-B99D-145A23BE4757}">
      <dsp:nvSpPr>
        <dsp:cNvPr id="0" name=""/>
        <dsp:cNvSpPr/>
      </dsp:nvSpPr>
      <dsp:spPr>
        <a:xfrm>
          <a:off x="320397" y="928"/>
          <a:ext cx="3085876" cy="18515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Variables are letters or symbols used to represent unknown quantities in a mathematical equation or word problem.</a:t>
          </a:r>
        </a:p>
      </dsp:txBody>
      <dsp:txXfrm>
        <a:off x="320397" y="928"/>
        <a:ext cx="3085876" cy="1851526"/>
      </dsp:txXfrm>
    </dsp:sp>
    <dsp:sp modelId="{29F22437-845F-43D3-BBD7-286064CB0B74}">
      <dsp:nvSpPr>
        <dsp:cNvPr id="0" name=""/>
        <dsp:cNvSpPr/>
      </dsp:nvSpPr>
      <dsp:spPr>
        <a:xfrm>
          <a:off x="3714861" y="928"/>
          <a:ext cx="3085876" cy="18515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Variables are usually represented by the letters x, y, or z, but other letters and symbols can be used.</a:t>
          </a:r>
        </a:p>
      </dsp:txBody>
      <dsp:txXfrm>
        <a:off x="3714861" y="928"/>
        <a:ext cx="3085876" cy="1851526"/>
      </dsp:txXfrm>
    </dsp:sp>
    <dsp:sp modelId="{0B8EF966-3101-46D0-91DD-7E81E8A75134}">
      <dsp:nvSpPr>
        <dsp:cNvPr id="0" name=""/>
        <dsp:cNvSpPr/>
      </dsp:nvSpPr>
      <dsp:spPr>
        <a:xfrm>
          <a:off x="7109326" y="928"/>
          <a:ext cx="3085876" cy="18515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The value of a variable can change depending on the problem.</a:t>
          </a:r>
        </a:p>
      </dsp:txBody>
      <dsp:txXfrm>
        <a:off x="7109326" y="928"/>
        <a:ext cx="3085876" cy="1851526"/>
      </dsp:txXfrm>
    </dsp:sp>
    <dsp:sp modelId="{93AEF099-34E9-46F0-A4CE-514CDB2B95A1}">
      <dsp:nvSpPr>
        <dsp:cNvPr id="0" name=""/>
        <dsp:cNvSpPr/>
      </dsp:nvSpPr>
      <dsp:spPr>
        <a:xfrm>
          <a:off x="3714861" y="2161041"/>
          <a:ext cx="3085876" cy="18515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Variables can help us to solve problems more efficiently and accurately.</a:t>
          </a:r>
        </a:p>
      </dsp:txBody>
      <dsp:txXfrm>
        <a:off x="3714861" y="2161041"/>
        <a:ext cx="3085876" cy="18515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2F2FE-ED20-496A-AF62-EAB155DD10AE}">
      <dsp:nvSpPr>
        <dsp:cNvPr id="0" name=""/>
        <dsp:cNvSpPr/>
      </dsp:nvSpPr>
      <dsp:spPr>
        <a:xfrm>
          <a:off x="4458090" y="272"/>
          <a:ext cx="1599418" cy="1599418"/>
        </a:xfrm>
        <a:prstGeom prst="downArrow">
          <a:avLst>
            <a:gd name="adj1" fmla="val 50000"/>
            <a:gd name="adj2" fmla="val 3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a:t>When we use variables in equations, we can write an equation that is true for any value of the variable.</a:t>
          </a:r>
        </a:p>
      </dsp:txBody>
      <dsp:txXfrm>
        <a:off x="4857945" y="272"/>
        <a:ext cx="799709" cy="1319520"/>
      </dsp:txXfrm>
    </dsp:sp>
    <dsp:sp modelId="{270430C5-761A-40F2-AC4A-2063E900E853}">
      <dsp:nvSpPr>
        <dsp:cNvPr id="0" name=""/>
        <dsp:cNvSpPr/>
      </dsp:nvSpPr>
      <dsp:spPr>
        <a:xfrm rot="5400000">
          <a:off x="5664856" y="1207038"/>
          <a:ext cx="1599418" cy="1599418"/>
        </a:xfrm>
        <a:prstGeom prst="downArrow">
          <a:avLst>
            <a:gd name="adj1" fmla="val 50000"/>
            <a:gd name="adj2" fmla="val 3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a:t>To solve an equation with a variable, we need to isolate the variable on one side of the equation.</a:t>
          </a:r>
        </a:p>
      </dsp:txBody>
      <dsp:txXfrm rot="-5400000">
        <a:off x="5944755" y="1606893"/>
        <a:ext cx="1319520" cy="799709"/>
      </dsp:txXfrm>
    </dsp:sp>
    <dsp:sp modelId="{EE2F33C8-4350-4F3A-B2B9-953CB1DA770D}">
      <dsp:nvSpPr>
        <dsp:cNvPr id="0" name=""/>
        <dsp:cNvSpPr/>
      </dsp:nvSpPr>
      <dsp:spPr>
        <a:xfrm rot="10800000">
          <a:off x="4458090" y="2413804"/>
          <a:ext cx="1599418" cy="1599418"/>
        </a:xfrm>
        <a:prstGeom prst="downArrow">
          <a:avLst>
            <a:gd name="adj1" fmla="val 50000"/>
            <a:gd name="adj2" fmla="val 3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a:t>We can use inverse operations to solve equations with variables.</a:t>
          </a:r>
        </a:p>
      </dsp:txBody>
      <dsp:txXfrm rot="10800000">
        <a:off x="4857944" y="2693702"/>
        <a:ext cx="799709" cy="1319520"/>
      </dsp:txXfrm>
    </dsp:sp>
    <dsp:sp modelId="{B51CDE23-5308-4FD4-B533-A5FA3FE24E14}">
      <dsp:nvSpPr>
        <dsp:cNvPr id="0" name=""/>
        <dsp:cNvSpPr/>
      </dsp:nvSpPr>
      <dsp:spPr>
        <a:xfrm rot="16200000">
          <a:off x="3251324" y="1207038"/>
          <a:ext cx="1599418" cy="1599418"/>
        </a:xfrm>
        <a:prstGeom prst="downArrow">
          <a:avLst>
            <a:gd name="adj1" fmla="val 50000"/>
            <a:gd name="adj2" fmla="val 3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a:t>When we solve an equation with a variable, we can find the value of the variable.</a:t>
          </a:r>
        </a:p>
      </dsp:txBody>
      <dsp:txXfrm rot="5400000">
        <a:off x="3251325" y="1606892"/>
        <a:ext cx="1319520" cy="79970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AA983-1FB3-485B-91ED-60BA7A4B6A5C}" type="datetimeFigureOut">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8FEDB5-0452-4093-AF03-7485B439AFB2}" type="slidenum">
              <a:t>‹#›</a:t>
            </a:fld>
            <a:endParaRPr lang="en-US"/>
          </a:p>
        </p:txBody>
      </p:sp>
    </p:spTree>
    <p:extLst>
      <p:ext uri="{BB962C8B-B14F-4D97-AF65-F5344CB8AC3E}">
        <p14:creationId xmlns:p14="http://schemas.microsoft.com/office/powerpoint/2010/main" val="407192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 will learn about variables, which are useful tools in solving math problems. Variables help us to represent unknown values in equations or word problems. Let's get started!</a:t>
            </a:r>
          </a:p>
        </p:txBody>
      </p:sp>
      <p:sp>
        <p:nvSpPr>
          <p:cNvPr id="4" name="Slide Number Placeholder 3"/>
          <p:cNvSpPr>
            <a:spLocks noGrp="1"/>
          </p:cNvSpPr>
          <p:nvPr>
            <p:ph type="sldNum" sz="quarter" idx="5"/>
          </p:nvPr>
        </p:nvSpPr>
        <p:spPr/>
        <p:txBody>
          <a:bodyPr/>
          <a:lstStyle/>
          <a:p>
            <a:fld id="{7D7A9C9A-C65D-43C3-82B4-843A3DE8E94B}" type="slidenum">
              <a:t>1</a:t>
            </a:fld>
            <a:endParaRPr lang="en-US"/>
          </a:p>
        </p:txBody>
      </p:sp>
    </p:spTree>
    <p:extLst>
      <p:ext uri="{BB962C8B-B14F-4D97-AF65-F5344CB8AC3E}">
        <p14:creationId xmlns:p14="http://schemas.microsoft.com/office/powerpoint/2010/main" val="4034153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coefficient is a number that is multiplied by a variable. It can be positive or negative, whole or decimal. For example, in the expression 2x + 3, the coefficient of x is 2. If a variable doesn't have a coefficient, it's automatically assumed to be 1. For example, in the expression x + 5, the coefficient of x is 1.</a:t>
            </a:r>
          </a:p>
        </p:txBody>
      </p:sp>
      <p:sp>
        <p:nvSpPr>
          <p:cNvPr id="4" name="Slide Number Placeholder 3"/>
          <p:cNvSpPr>
            <a:spLocks noGrp="1"/>
          </p:cNvSpPr>
          <p:nvPr>
            <p:ph type="sldNum" sz="quarter" idx="5"/>
          </p:nvPr>
        </p:nvSpPr>
        <p:spPr/>
        <p:txBody>
          <a:bodyPr/>
          <a:lstStyle/>
          <a:p>
            <a:fld id="{7C8FEDB5-0452-4093-AF03-7485B439AFB2}" type="slidenum">
              <a:t>3</a:t>
            </a:fld>
            <a:endParaRPr lang="en-US"/>
          </a:p>
        </p:txBody>
      </p:sp>
    </p:spTree>
    <p:extLst>
      <p:ext uri="{BB962C8B-B14F-4D97-AF65-F5344CB8AC3E}">
        <p14:creationId xmlns:p14="http://schemas.microsoft.com/office/powerpoint/2010/main" val="1318197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everyone to the world of variables. Today we are going to talk about variables and their importance in mathematics. In the next few slides, we will define what variables are, learn how to use them in equations and word problems, and practice solving some problems with variables. Lastly, we will learn how to write expressions with variables to solve more complex problems.</a:t>
            </a:r>
          </a:p>
        </p:txBody>
      </p:sp>
      <p:sp>
        <p:nvSpPr>
          <p:cNvPr id="4" name="Slide Number Placeholder 3"/>
          <p:cNvSpPr>
            <a:spLocks noGrp="1"/>
          </p:cNvSpPr>
          <p:nvPr>
            <p:ph type="sldNum" sz="quarter" idx="5"/>
          </p:nvPr>
        </p:nvSpPr>
        <p:spPr/>
        <p:txBody>
          <a:bodyPr/>
          <a:lstStyle/>
          <a:p>
            <a:fld id="{7C8FEDB5-0452-4093-AF03-7485B439AFB2}" type="slidenum">
              <a:t>4</a:t>
            </a:fld>
            <a:endParaRPr lang="en-US"/>
          </a:p>
        </p:txBody>
      </p:sp>
    </p:spTree>
    <p:extLst>
      <p:ext uri="{BB962C8B-B14F-4D97-AF65-F5344CB8AC3E}">
        <p14:creationId xmlns:p14="http://schemas.microsoft.com/office/powerpoint/2010/main" val="3337018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math, variables are unknown numbers that we represent using letters or symbols. Most commonly, the letters x, y, and z are used to represent variables, but other letters and symbols can be used as well. Variables allow us to solve problems more efficiently and accurately.</a:t>
            </a:r>
          </a:p>
        </p:txBody>
      </p:sp>
      <p:sp>
        <p:nvSpPr>
          <p:cNvPr id="4" name="Slide Number Placeholder 3"/>
          <p:cNvSpPr>
            <a:spLocks noGrp="1"/>
          </p:cNvSpPr>
          <p:nvPr>
            <p:ph type="sldNum" sz="quarter" idx="5"/>
          </p:nvPr>
        </p:nvSpPr>
        <p:spPr/>
        <p:txBody>
          <a:bodyPr/>
          <a:lstStyle/>
          <a:p>
            <a:fld id="{7D7A9C9A-C65D-43C3-82B4-843A3DE8E94B}" type="slidenum">
              <a:t>5</a:t>
            </a:fld>
            <a:endParaRPr lang="en-US"/>
          </a:p>
        </p:txBody>
      </p:sp>
    </p:spTree>
    <p:extLst>
      <p:ext uri="{BB962C8B-B14F-4D97-AF65-F5344CB8AC3E}">
        <p14:creationId xmlns:p14="http://schemas.microsoft.com/office/powerpoint/2010/main" val="1379406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variables in equations can help us to solve problems more easily. We can write an equation that is true for any value of the variable, and then use inverse operations to solve for the variable. This helps us to find the value of the variable.</a:t>
            </a:r>
          </a:p>
        </p:txBody>
      </p:sp>
      <p:sp>
        <p:nvSpPr>
          <p:cNvPr id="4" name="Slide Number Placeholder 3"/>
          <p:cNvSpPr>
            <a:spLocks noGrp="1"/>
          </p:cNvSpPr>
          <p:nvPr>
            <p:ph type="sldNum" sz="quarter" idx="5"/>
          </p:nvPr>
        </p:nvSpPr>
        <p:spPr/>
        <p:txBody>
          <a:bodyPr/>
          <a:lstStyle/>
          <a:p>
            <a:fld id="{7D7A9C9A-C65D-43C3-82B4-843A3DE8E94B}" type="slidenum">
              <a:t>6</a:t>
            </a:fld>
            <a:endParaRPr lang="en-US"/>
          </a:p>
        </p:txBody>
      </p:sp>
    </p:spTree>
    <p:extLst>
      <p:ext uri="{BB962C8B-B14F-4D97-AF65-F5344CB8AC3E}">
        <p14:creationId xmlns:p14="http://schemas.microsoft.com/office/powerpoint/2010/main" val="251867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Variables are also useful in solving word problems. We can use variables to represent unknown quantities in the problem, and then use algebraic expressions and equations to solve the problem. This helps us to solve word problems more efficiently.</a:t>
            </a:r>
          </a:p>
        </p:txBody>
      </p:sp>
      <p:sp>
        <p:nvSpPr>
          <p:cNvPr id="4" name="Slide Number Placeholder 3"/>
          <p:cNvSpPr>
            <a:spLocks noGrp="1"/>
          </p:cNvSpPr>
          <p:nvPr>
            <p:ph type="sldNum" sz="quarter" idx="5"/>
          </p:nvPr>
        </p:nvSpPr>
        <p:spPr/>
        <p:txBody>
          <a:bodyPr/>
          <a:lstStyle/>
          <a:p>
            <a:fld id="{7D7A9C9A-C65D-43C3-82B4-843A3DE8E94B}" type="slidenum">
              <a:t>7</a:t>
            </a:fld>
            <a:endParaRPr lang="en-US"/>
          </a:p>
        </p:txBody>
      </p:sp>
    </p:spTree>
    <p:extLst>
      <p:ext uri="{BB962C8B-B14F-4D97-AF65-F5344CB8AC3E}">
        <p14:creationId xmlns:p14="http://schemas.microsoft.com/office/powerpoint/2010/main" val="830566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have learned about variables, it's time to put your skills to the test with some practice problems. Remember to always check your work and make sure your answer makes sense. With more practice, you will become a master at using variables to solve problems!</a:t>
            </a:r>
          </a:p>
        </p:txBody>
      </p:sp>
      <p:sp>
        <p:nvSpPr>
          <p:cNvPr id="4" name="Slide Number Placeholder 3"/>
          <p:cNvSpPr>
            <a:spLocks noGrp="1"/>
          </p:cNvSpPr>
          <p:nvPr>
            <p:ph type="sldNum" sz="quarter" idx="5"/>
          </p:nvPr>
        </p:nvSpPr>
        <p:spPr/>
        <p:txBody>
          <a:bodyPr/>
          <a:lstStyle/>
          <a:p>
            <a:fld id="{7D7A9C9A-C65D-43C3-82B4-843A3DE8E94B}" type="slidenum">
              <a:t>8</a:t>
            </a:fld>
            <a:endParaRPr lang="en-US"/>
          </a:p>
        </p:txBody>
      </p:sp>
    </p:spTree>
    <p:extLst>
      <p:ext uri="{BB962C8B-B14F-4D97-AF65-F5344CB8AC3E}">
        <p14:creationId xmlns:p14="http://schemas.microsoft.com/office/powerpoint/2010/main" val="224756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slide, we will learn how to write expressions to represent real-world problems using variables to represent numbers. An expression is a combination of numbers, variables, and operations. To write expressions, we use variables to represent unknown quantities in a problem. For example, if we want to find the total cost of buying x number of pencils that cost p dollars each, we can write the expression p*x. Let's look at some more examples.</a:t>
            </a:r>
          </a:p>
        </p:txBody>
      </p:sp>
      <p:sp>
        <p:nvSpPr>
          <p:cNvPr id="4" name="Slide Number Placeholder 3"/>
          <p:cNvSpPr>
            <a:spLocks noGrp="1"/>
          </p:cNvSpPr>
          <p:nvPr>
            <p:ph type="sldNum" sz="quarter" idx="5"/>
          </p:nvPr>
        </p:nvSpPr>
        <p:spPr/>
        <p:txBody>
          <a:bodyPr/>
          <a:lstStyle/>
          <a:p>
            <a:fld id="{7C8FEDB5-0452-4093-AF03-7485B439AFB2}" type="slidenum">
              <a:t>13</a:t>
            </a:fld>
            <a:endParaRPr lang="en-US"/>
          </a:p>
        </p:txBody>
      </p:sp>
    </p:spTree>
    <p:extLst>
      <p:ext uri="{BB962C8B-B14F-4D97-AF65-F5344CB8AC3E}">
        <p14:creationId xmlns:p14="http://schemas.microsoft.com/office/powerpoint/2010/main" val="2666805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slide, we will look at some examples to write expressions that represent real-world problems using variables to represent numbers. Example 1: If we want to find the total cost of buying n tickets that cost t dollars each, we can write the expression t*n. Example 2: If we want to find the area of a rectangle with length l and width w, we can write the expression l*w. Example 3: If we want to find the distance traveled by a car moving at a speed of s miles per hour for t hours, we can write the expression s*t. Remember that when writing expressions, we use variables to represent unknown quantities in a problem.</a:t>
            </a:r>
          </a:p>
        </p:txBody>
      </p:sp>
      <p:sp>
        <p:nvSpPr>
          <p:cNvPr id="4" name="Slide Number Placeholder 3"/>
          <p:cNvSpPr>
            <a:spLocks noGrp="1"/>
          </p:cNvSpPr>
          <p:nvPr>
            <p:ph type="sldNum" sz="quarter" idx="5"/>
          </p:nvPr>
        </p:nvSpPr>
        <p:spPr/>
        <p:txBody>
          <a:bodyPr/>
          <a:lstStyle/>
          <a:p>
            <a:fld id="{7C8FEDB5-0452-4093-AF03-7485B439AFB2}" type="slidenum">
              <a:t>15</a:t>
            </a:fld>
            <a:endParaRPr lang="en-US"/>
          </a:p>
        </p:txBody>
      </p:sp>
    </p:spTree>
    <p:extLst>
      <p:ext uri="{BB962C8B-B14F-4D97-AF65-F5344CB8AC3E}">
        <p14:creationId xmlns:p14="http://schemas.microsoft.com/office/powerpoint/2010/main" val="19277670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978109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747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2700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9430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3125661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3943539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1/23/2024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885897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1/23/2024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435628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1/23/2024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806998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158857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103338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993349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1275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78087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246737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73731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897382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0255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2.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44216F-6FBF-640B-9064-513FF454AC1F}"/>
              </a:ext>
            </a:extLst>
          </p:cNvPr>
          <p:cNvSpPr>
            <a:spLocks noGrp="1"/>
          </p:cNvSpPr>
          <p:nvPr>
            <p:ph type="body" sz="quarter" idx="14"/>
          </p:nvPr>
        </p:nvSpPr>
        <p:spPr>
          <a:xfrm>
            <a:off x="1136650" y="1879904"/>
            <a:ext cx="4959350" cy="469900"/>
          </a:xfrm>
        </p:spPr>
        <p:txBody>
          <a:bodyPr/>
          <a:lstStyle/>
          <a:p>
            <a:r>
              <a:rPr lang="en-US" dirty="0"/>
              <a:t>Math 6B Unit 3 Lesson 3</a:t>
            </a:r>
          </a:p>
        </p:txBody>
      </p:sp>
      <p:sp>
        <p:nvSpPr>
          <p:cNvPr id="5" name="Title 1">
            <a:extLst>
              <a:ext uri="{FF2B5EF4-FFF2-40B4-BE49-F238E27FC236}">
                <a16:creationId xmlns:a16="http://schemas.microsoft.com/office/drawing/2014/main" id="{48B3AA14-53FF-20BA-4993-149875563E58}"/>
              </a:ext>
            </a:extLst>
          </p:cNvPr>
          <p:cNvSpPr>
            <a:spLocks noGrp="1"/>
          </p:cNvSpPr>
          <p:nvPr>
            <p:ph type="body" sz="quarter" idx="13"/>
          </p:nvPr>
        </p:nvSpPr>
        <p:spPr>
          <a:xfrm>
            <a:off x="407380" y="562043"/>
            <a:ext cx="4905375" cy="1238250"/>
          </a:xfrm>
        </p:spPr>
        <p:txBody>
          <a:bodyPr>
            <a:normAutofit fontScale="92500" lnSpcReduction="10000"/>
          </a:bodyPr>
          <a:lstStyle/>
          <a:p>
            <a:r>
              <a:rPr lang="en-US" sz="4800" b="1" dirty="0"/>
              <a:t>Welcome to the World of Variables</a:t>
            </a:r>
          </a:p>
        </p:txBody>
      </p:sp>
      <p:pic>
        <p:nvPicPr>
          <p:cNvPr id="1028" name="Picture 4" descr="Intro to Variable Expressions">
            <a:extLst>
              <a:ext uri="{FF2B5EF4-FFF2-40B4-BE49-F238E27FC236}">
                <a16:creationId xmlns:a16="http://schemas.microsoft.com/office/drawing/2014/main" id="{04FDE8CF-39A2-9C18-ED3B-5D9004A8B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5810" y="2745808"/>
            <a:ext cx="6514761" cy="352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999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849C-E82E-162A-7E6C-DA890267291B}"/>
              </a:ext>
            </a:extLst>
          </p:cNvPr>
          <p:cNvSpPr>
            <a:spLocks noGrp="1"/>
          </p:cNvSpPr>
          <p:nvPr>
            <p:ph type="title"/>
          </p:nvPr>
        </p:nvSpPr>
        <p:spPr/>
        <p:txBody>
          <a:bodyPr/>
          <a:lstStyle/>
          <a:p>
            <a:r>
              <a:rPr lang="en-US" dirty="0"/>
              <a:t>Answer</a:t>
            </a:r>
          </a:p>
        </p:txBody>
      </p:sp>
      <p:pic>
        <p:nvPicPr>
          <p:cNvPr id="4" name="Content Placeholder 3" descr="A black and white text&#10;&#10;Description automatically generated">
            <a:extLst>
              <a:ext uri="{FF2B5EF4-FFF2-40B4-BE49-F238E27FC236}">
                <a16:creationId xmlns:a16="http://schemas.microsoft.com/office/drawing/2014/main" id="{FEFEF910-F6D1-38A3-E48E-680920408772}"/>
              </a:ext>
            </a:extLst>
          </p:cNvPr>
          <p:cNvPicPr>
            <a:picLocks noGrp="1" noChangeAspect="1"/>
          </p:cNvPicPr>
          <p:nvPr>
            <p:ph idx="1"/>
          </p:nvPr>
        </p:nvPicPr>
        <p:blipFill>
          <a:blip r:embed="rId2"/>
          <a:stretch>
            <a:fillRect/>
          </a:stretch>
        </p:blipFill>
        <p:spPr>
          <a:xfrm>
            <a:off x="3193944" y="2783223"/>
            <a:ext cx="5804807" cy="1947182"/>
          </a:xfrm>
        </p:spPr>
      </p:pic>
    </p:spTree>
    <p:extLst>
      <p:ext uri="{BB962C8B-B14F-4D97-AF65-F5344CB8AC3E}">
        <p14:creationId xmlns:p14="http://schemas.microsoft.com/office/powerpoint/2010/main" val="2542543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67B70-1058-7319-4762-0B51AC500D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581AA-404A-49DA-28DD-A82A9E3872C9}"/>
              </a:ext>
            </a:extLst>
          </p:cNvPr>
          <p:cNvSpPr>
            <a:spLocks noGrp="1"/>
          </p:cNvSpPr>
          <p:nvPr>
            <p:ph type="title"/>
          </p:nvPr>
        </p:nvSpPr>
        <p:spPr/>
        <p:txBody>
          <a:bodyPr/>
          <a:lstStyle/>
          <a:p>
            <a:r>
              <a:rPr lang="en-US" dirty="0"/>
              <a:t>Practice</a:t>
            </a:r>
          </a:p>
        </p:txBody>
      </p:sp>
      <p:pic>
        <p:nvPicPr>
          <p:cNvPr id="6" name="Content Placeholder 5" descr="A black text on a white background&#10;&#10;Description automatically generated">
            <a:extLst>
              <a:ext uri="{FF2B5EF4-FFF2-40B4-BE49-F238E27FC236}">
                <a16:creationId xmlns:a16="http://schemas.microsoft.com/office/drawing/2014/main" id="{3F8CBAE2-7383-872E-7844-23DE60E3BD4F}"/>
              </a:ext>
            </a:extLst>
          </p:cNvPr>
          <p:cNvPicPr>
            <a:picLocks noGrp="1" noChangeAspect="1"/>
          </p:cNvPicPr>
          <p:nvPr>
            <p:ph idx="1"/>
          </p:nvPr>
        </p:nvPicPr>
        <p:blipFill>
          <a:blip r:embed="rId2"/>
          <a:stretch>
            <a:fillRect/>
          </a:stretch>
        </p:blipFill>
        <p:spPr>
          <a:xfrm>
            <a:off x="1593063" y="2758050"/>
            <a:ext cx="8394246" cy="1357992"/>
          </a:xfrm>
        </p:spPr>
      </p:pic>
    </p:spTree>
    <p:extLst>
      <p:ext uri="{BB962C8B-B14F-4D97-AF65-F5344CB8AC3E}">
        <p14:creationId xmlns:p14="http://schemas.microsoft.com/office/powerpoint/2010/main" val="1206795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9B6F7-AE41-4213-4FCE-63A8A00C91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292582-26F2-B83C-18BD-885449B5DCAA}"/>
              </a:ext>
            </a:extLst>
          </p:cNvPr>
          <p:cNvSpPr>
            <a:spLocks noGrp="1"/>
          </p:cNvSpPr>
          <p:nvPr>
            <p:ph type="title"/>
          </p:nvPr>
        </p:nvSpPr>
        <p:spPr/>
        <p:txBody>
          <a:bodyPr/>
          <a:lstStyle/>
          <a:p>
            <a:r>
              <a:rPr lang="en-US" dirty="0"/>
              <a:t>Answer</a:t>
            </a:r>
          </a:p>
        </p:txBody>
      </p:sp>
      <p:pic>
        <p:nvPicPr>
          <p:cNvPr id="6" name="Content Placeholder 5" descr="A black and blue text&#10;&#10;Description automatically generated">
            <a:extLst>
              <a:ext uri="{FF2B5EF4-FFF2-40B4-BE49-F238E27FC236}">
                <a16:creationId xmlns:a16="http://schemas.microsoft.com/office/drawing/2014/main" id="{0FD4ACAE-25EB-1DCC-9E77-CBAEFD8431BB}"/>
              </a:ext>
            </a:extLst>
          </p:cNvPr>
          <p:cNvPicPr>
            <a:picLocks noGrp="1" noChangeAspect="1"/>
          </p:cNvPicPr>
          <p:nvPr>
            <p:ph idx="1"/>
          </p:nvPr>
        </p:nvPicPr>
        <p:blipFill>
          <a:blip r:embed="rId2"/>
          <a:stretch>
            <a:fillRect/>
          </a:stretch>
        </p:blipFill>
        <p:spPr>
          <a:xfrm>
            <a:off x="3261980" y="2458693"/>
            <a:ext cx="3341914" cy="1208314"/>
          </a:xfrm>
        </p:spPr>
      </p:pic>
    </p:spTree>
    <p:extLst>
      <p:ext uri="{BB962C8B-B14F-4D97-AF65-F5344CB8AC3E}">
        <p14:creationId xmlns:p14="http://schemas.microsoft.com/office/powerpoint/2010/main" val="2747000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88B6A-A3F3-DD24-A42B-4C11DBBB3A52}"/>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Writing Expressions with Variables</a:t>
            </a:r>
          </a:p>
        </p:txBody>
      </p:sp>
      <p:sp>
        <p:nvSpPr>
          <p:cNvPr id="4" name="Content Placeholder 3">
            <a:extLst>
              <a:ext uri="{FF2B5EF4-FFF2-40B4-BE49-F238E27FC236}">
                <a16:creationId xmlns:a16="http://schemas.microsoft.com/office/drawing/2014/main" id="{626A50E5-0478-7F11-938B-E3CED3DB6BEE}"/>
              </a:ext>
            </a:extLst>
          </p:cNvPr>
          <p:cNvSpPr>
            <a:spLocks noGrp="1"/>
          </p:cNvSpPr>
          <p:nvPr>
            <p:ph idx="1"/>
          </p:nvPr>
        </p:nvSpPr>
        <p:spPr>
          <a:xfrm>
            <a:off x="968828" y="2009617"/>
            <a:ext cx="10515600" cy="4013496"/>
          </a:xfrm>
        </p:spPr>
        <p:txBody>
          <a:bodyPr vert="horz" lIns="91440" tIns="45720" rIns="91440" bIns="45720" rtlCol="0">
            <a:normAutofit/>
          </a:bodyPr>
          <a:lstStyle/>
          <a:p>
            <a:r>
              <a:rPr lang="en-US"/>
              <a:t>An expression is a combination of numbers, variables, and operations.</a:t>
            </a:r>
          </a:p>
          <a:p>
            <a:r>
              <a:rPr lang="en-US"/>
              <a:t>Variables can be used to represent unknown quantities in a problem.</a:t>
            </a:r>
          </a:p>
          <a:p>
            <a:r>
              <a:rPr lang="en-US"/>
              <a:t>When writing an expression, we use the variable to represent the unknown quantity and use the appropriate mathematical operation.</a:t>
            </a:r>
          </a:p>
          <a:p>
            <a:r>
              <a:rPr lang="en-US"/>
              <a:t>For example, if we want to find the total cost of buying x number of pencils that cost p dollars each, we can write the expression p*x.</a:t>
            </a:r>
          </a:p>
        </p:txBody>
      </p:sp>
    </p:spTree>
    <p:extLst>
      <p:ext uri="{BB962C8B-B14F-4D97-AF65-F5344CB8AC3E}">
        <p14:creationId xmlns:p14="http://schemas.microsoft.com/office/powerpoint/2010/main" val="2019512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CFA5-DADB-BD87-770A-DD65FB442D79}"/>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Example</a:t>
            </a:r>
          </a:p>
        </p:txBody>
      </p:sp>
      <p:pic>
        <p:nvPicPr>
          <p:cNvPr id="8" name="Content Placeholder 7" descr="A white text on a white background&#10;&#10;Description automatically generated">
            <a:extLst>
              <a:ext uri="{FF2B5EF4-FFF2-40B4-BE49-F238E27FC236}">
                <a16:creationId xmlns:a16="http://schemas.microsoft.com/office/drawing/2014/main" id="{080CEADE-4B3B-C7E2-5197-DAB7B1A8F932}"/>
              </a:ext>
            </a:extLst>
          </p:cNvPr>
          <p:cNvPicPr>
            <a:picLocks noGrp="1" noChangeAspect="1"/>
          </p:cNvPicPr>
          <p:nvPr>
            <p:ph idx="1"/>
          </p:nvPr>
        </p:nvPicPr>
        <p:blipFill>
          <a:blip r:embed="rId2"/>
          <a:stretch>
            <a:fillRect/>
          </a:stretch>
        </p:blipFill>
        <p:spPr>
          <a:xfrm>
            <a:off x="2804802" y="2009617"/>
            <a:ext cx="6843651" cy="4013496"/>
          </a:xfrm>
          <a:noFill/>
        </p:spPr>
      </p:pic>
    </p:spTree>
    <p:extLst>
      <p:ext uri="{BB962C8B-B14F-4D97-AF65-F5344CB8AC3E}">
        <p14:creationId xmlns:p14="http://schemas.microsoft.com/office/powerpoint/2010/main" val="3027698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A6E9EF8-110E-D2A1-E6C9-A6712406EA9D}"/>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sz="2200"/>
              <a:t>Example 1: If we want to find the total cost of buying n tickets that cost t dollars each, we can write the expression t*n.</a:t>
            </a:r>
          </a:p>
          <a:p>
            <a:r>
              <a:rPr lang="en-US" sz="2200"/>
              <a:t>Example 2: If we want to find the area of a rectangle with length l and width w, we can write the expression l*w.</a:t>
            </a:r>
          </a:p>
          <a:p>
            <a:r>
              <a:rPr lang="en-US" sz="2200"/>
              <a:t>Example 3: If we want to find the distance traveled by a car moving at a speed of s miles per hour for t hours, we can write the expression s*t.</a:t>
            </a:r>
          </a:p>
        </p:txBody>
      </p:sp>
      <p:sp>
        <p:nvSpPr>
          <p:cNvPr id="2" name="Title 1">
            <a:extLst>
              <a:ext uri="{FF2B5EF4-FFF2-40B4-BE49-F238E27FC236}">
                <a16:creationId xmlns:a16="http://schemas.microsoft.com/office/drawing/2014/main" id="{D8FF6002-EEF2-A5D1-7F39-4C03FDE0F1A6}"/>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3700"/>
              <a:t>Writing Expressions with Variables: Examples</a:t>
            </a:r>
          </a:p>
        </p:txBody>
      </p:sp>
      <p:pic>
        <p:nvPicPr>
          <p:cNvPr id="5" name="Content Placeholder 4" descr="Conceptual image of silhouetted crowd of people and paper currency of US dollars pile glowing with light beams on street">
            <a:extLst>
              <a:ext uri="{FF2B5EF4-FFF2-40B4-BE49-F238E27FC236}">
                <a16:creationId xmlns:a16="http://schemas.microsoft.com/office/drawing/2014/main" id="{2D85C823-50F8-6BC5-0661-45A90EAAAF02}"/>
              </a:ext>
            </a:extLst>
          </p:cNvPr>
          <p:cNvPicPr>
            <a:picLocks noGrp="1" noChangeAspect="1"/>
          </p:cNvPicPr>
          <p:nvPr>
            <p:ph sz="half" idx="13"/>
          </p:nvPr>
        </p:nvPicPr>
        <p:blipFill rotWithShape="1">
          <a:blip r:embed="rId3"/>
          <a:srcRect l="20956" r="4617" b="-2"/>
          <a:stretch/>
        </p:blipFill>
        <p:spPr>
          <a:xfrm>
            <a:off x="6172202" y="2024408"/>
            <a:ext cx="5181600" cy="4351338"/>
          </a:xfrm>
          <a:prstGeom prst="rect">
            <a:avLst/>
          </a:prstGeom>
          <a:noFill/>
        </p:spPr>
      </p:pic>
    </p:spTree>
    <p:extLst>
      <p:ext uri="{BB962C8B-B14F-4D97-AF65-F5344CB8AC3E}">
        <p14:creationId xmlns:p14="http://schemas.microsoft.com/office/powerpoint/2010/main" val="1872292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D1054-3518-1B4E-EB49-D9937DE385BD}"/>
              </a:ext>
            </a:extLst>
          </p:cNvPr>
          <p:cNvSpPr>
            <a:spLocks noGrp="1"/>
          </p:cNvSpPr>
          <p:nvPr>
            <p:ph type="title"/>
          </p:nvPr>
        </p:nvSpPr>
        <p:spPr/>
        <p:txBody>
          <a:bodyPr/>
          <a:lstStyle/>
          <a:p>
            <a:r>
              <a:rPr lang="en-US" dirty="0"/>
              <a:t>Practice</a:t>
            </a:r>
          </a:p>
        </p:txBody>
      </p:sp>
      <p:pic>
        <p:nvPicPr>
          <p:cNvPr id="4" name="Content Placeholder 3" descr="A white background with black text&#10;&#10;Description automatically generated">
            <a:extLst>
              <a:ext uri="{FF2B5EF4-FFF2-40B4-BE49-F238E27FC236}">
                <a16:creationId xmlns:a16="http://schemas.microsoft.com/office/drawing/2014/main" id="{B42AD5D0-5022-17F4-4E64-66F84DDD92F6}"/>
              </a:ext>
            </a:extLst>
          </p:cNvPr>
          <p:cNvPicPr>
            <a:picLocks noGrp="1" noChangeAspect="1"/>
          </p:cNvPicPr>
          <p:nvPr>
            <p:ph idx="1"/>
          </p:nvPr>
        </p:nvPicPr>
        <p:blipFill>
          <a:blip r:embed="rId2"/>
          <a:stretch>
            <a:fillRect/>
          </a:stretch>
        </p:blipFill>
        <p:spPr>
          <a:xfrm>
            <a:off x="1295067" y="2206280"/>
            <a:ext cx="10010775" cy="2692853"/>
          </a:xfrm>
        </p:spPr>
      </p:pic>
    </p:spTree>
    <p:extLst>
      <p:ext uri="{BB962C8B-B14F-4D97-AF65-F5344CB8AC3E}">
        <p14:creationId xmlns:p14="http://schemas.microsoft.com/office/powerpoint/2010/main" val="3665812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E7E8B-4D21-D6CB-868A-31781206F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413E7A-78A2-94B5-B98F-213E54762678}"/>
              </a:ext>
            </a:extLst>
          </p:cNvPr>
          <p:cNvSpPr>
            <a:spLocks noGrp="1"/>
          </p:cNvSpPr>
          <p:nvPr>
            <p:ph type="title"/>
          </p:nvPr>
        </p:nvSpPr>
        <p:spPr/>
        <p:txBody>
          <a:bodyPr/>
          <a:lstStyle/>
          <a:p>
            <a:r>
              <a:rPr lang="en-US" dirty="0"/>
              <a:t>Answer</a:t>
            </a:r>
          </a:p>
        </p:txBody>
      </p:sp>
      <p:pic>
        <p:nvPicPr>
          <p:cNvPr id="6" name="Content Placeholder 5" descr="A black text on a white background&#10;&#10;Description automatically generated">
            <a:extLst>
              <a:ext uri="{FF2B5EF4-FFF2-40B4-BE49-F238E27FC236}">
                <a16:creationId xmlns:a16="http://schemas.microsoft.com/office/drawing/2014/main" id="{522D9AF2-ECE4-B98E-D562-CED060876452}"/>
              </a:ext>
            </a:extLst>
          </p:cNvPr>
          <p:cNvPicPr>
            <a:picLocks noGrp="1" noChangeAspect="1"/>
          </p:cNvPicPr>
          <p:nvPr>
            <p:ph idx="1"/>
          </p:nvPr>
        </p:nvPicPr>
        <p:blipFill>
          <a:blip r:embed="rId2"/>
          <a:stretch>
            <a:fillRect/>
          </a:stretch>
        </p:blipFill>
        <p:spPr>
          <a:xfrm>
            <a:off x="1559727" y="2774378"/>
            <a:ext cx="6691992" cy="998764"/>
          </a:xfrm>
        </p:spPr>
      </p:pic>
    </p:spTree>
    <p:extLst>
      <p:ext uri="{BB962C8B-B14F-4D97-AF65-F5344CB8AC3E}">
        <p14:creationId xmlns:p14="http://schemas.microsoft.com/office/powerpoint/2010/main" val="833641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13F99-0CB3-203B-A22A-E8653925A1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8AEEF0-C70E-5808-BF12-1A55D61B9C53}"/>
              </a:ext>
            </a:extLst>
          </p:cNvPr>
          <p:cNvSpPr>
            <a:spLocks noGrp="1"/>
          </p:cNvSpPr>
          <p:nvPr>
            <p:ph type="title"/>
          </p:nvPr>
        </p:nvSpPr>
        <p:spPr/>
        <p:txBody>
          <a:bodyPr/>
          <a:lstStyle/>
          <a:p>
            <a:r>
              <a:rPr lang="en-US" dirty="0"/>
              <a:t>Practice</a:t>
            </a:r>
          </a:p>
        </p:txBody>
      </p:sp>
      <p:pic>
        <p:nvPicPr>
          <p:cNvPr id="6" name="Content Placeholder 5" descr="A close up of black text&#10;&#10;Description automatically generated">
            <a:extLst>
              <a:ext uri="{FF2B5EF4-FFF2-40B4-BE49-F238E27FC236}">
                <a16:creationId xmlns:a16="http://schemas.microsoft.com/office/drawing/2014/main" id="{C9F814AE-B7B4-F8F7-BAD4-0F70E04FEAEC}"/>
              </a:ext>
            </a:extLst>
          </p:cNvPr>
          <p:cNvPicPr>
            <a:picLocks noGrp="1" noChangeAspect="1"/>
          </p:cNvPicPr>
          <p:nvPr>
            <p:ph idx="1"/>
          </p:nvPr>
        </p:nvPicPr>
        <p:blipFill>
          <a:blip r:embed="rId2"/>
          <a:stretch>
            <a:fillRect/>
          </a:stretch>
        </p:blipFill>
        <p:spPr>
          <a:xfrm>
            <a:off x="904195" y="2348593"/>
            <a:ext cx="10370003" cy="1643742"/>
          </a:xfrm>
        </p:spPr>
      </p:pic>
    </p:spTree>
    <p:extLst>
      <p:ext uri="{BB962C8B-B14F-4D97-AF65-F5344CB8AC3E}">
        <p14:creationId xmlns:p14="http://schemas.microsoft.com/office/powerpoint/2010/main" val="3372909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5102A-F2D9-BCCA-11A0-AE743F41F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84B47-B49F-1CA5-0266-83AA69BC571B}"/>
              </a:ext>
            </a:extLst>
          </p:cNvPr>
          <p:cNvSpPr>
            <a:spLocks noGrp="1"/>
          </p:cNvSpPr>
          <p:nvPr>
            <p:ph type="title"/>
          </p:nvPr>
        </p:nvSpPr>
        <p:spPr/>
        <p:txBody>
          <a:bodyPr/>
          <a:lstStyle/>
          <a:p>
            <a:r>
              <a:rPr lang="en-US" dirty="0"/>
              <a:t>Answer</a:t>
            </a:r>
          </a:p>
        </p:txBody>
      </p:sp>
      <p:pic>
        <p:nvPicPr>
          <p:cNvPr id="5" name="Content Placeholder 4" descr="A black and white text&#10;&#10;Description automatically generated">
            <a:extLst>
              <a:ext uri="{FF2B5EF4-FFF2-40B4-BE49-F238E27FC236}">
                <a16:creationId xmlns:a16="http://schemas.microsoft.com/office/drawing/2014/main" id="{45C2821E-E01F-4BB1-0FAF-23D0F81CA094}"/>
              </a:ext>
            </a:extLst>
          </p:cNvPr>
          <p:cNvPicPr>
            <a:picLocks noGrp="1" noChangeAspect="1"/>
          </p:cNvPicPr>
          <p:nvPr>
            <p:ph idx="1"/>
          </p:nvPr>
        </p:nvPicPr>
        <p:blipFill>
          <a:blip r:embed="rId2"/>
          <a:stretch>
            <a:fillRect/>
          </a:stretch>
        </p:blipFill>
        <p:spPr>
          <a:xfrm>
            <a:off x="981423" y="2834250"/>
            <a:ext cx="8719457" cy="892628"/>
          </a:xfrm>
        </p:spPr>
      </p:pic>
    </p:spTree>
    <p:extLst>
      <p:ext uri="{BB962C8B-B14F-4D97-AF65-F5344CB8AC3E}">
        <p14:creationId xmlns:p14="http://schemas.microsoft.com/office/powerpoint/2010/main" val="2746218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E1F5D-A017-733C-E041-E727BDCA7569}"/>
              </a:ext>
            </a:extLst>
          </p:cNvPr>
          <p:cNvSpPr>
            <a:spLocks noGrp="1"/>
          </p:cNvSpPr>
          <p:nvPr>
            <p:ph type="title"/>
          </p:nvPr>
        </p:nvSpPr>
        <p:spPr/>
        <p:txBody>
          <a:bodyPr/>
          <a:lstStyle/>
          <a:p>
            <a:r>
              <a:rPr lang="en-US" dirty="0"/>
              <a:t>Key Words</a:t>
            </a:r>
          </a:p>
        </p:txBody>
      </p:sp>
      <p:sp>
        <p:nvSpPr>
          <p:cNvPr id="3" name="Content Placeholder 2">
            <a:extLst>
              <a:ext uri="{FF2B5EF4-FFF2-40B4-BE49-F238E27FC236}">
                <a16:creationId xmlns:a16="http://schemas.microsoft.com/office/drawing/2014/main" id="{7EF4BA97-0CCC-ECB2-607F-71C657059D10}"/>
              </a:ext>
            </a:extLst>
          </p:cNvPr>
          <p:cNvSpPr>
            <a:spLocks noGrp="1"/>
          </p:cNvSpPr>
          <p:nvPr>
            <p:ph idx="1"/>
          </p:nvPr>
        </p:nvSpPr>
        <p:spPr/>
        <p:txBody>
          <a:bodyPr vert="horz" lIns="91440" tIns="45720" rIns="91440" bIns="45720" rtlCol="0" anchor="t">
            <a:normAutofit/>
          </a:bodyPr>
          <a:lstStyle/>
          <a:p>
            <a:r>
              <a:rPr lang="en-US" dirty="0">
                <a:ea typeface="+mn-lt"/>
                <a:cs typeface="+mn-lt"/>
              </a:rPr>
              <a:t>coefficient – a number used to multiply a variable in an expression </a:t>
            </a:r>
          </a:p>
          <a:p>
            <a:r>
              <a:rPr lang="en-US">
                <a:ea typeface="+mn-lt"/>
                <a:cs typeface="+mn-lt"/>
              </a:rPr>
              <a:t>variable – a symbol used to represent a quantity that can assume different values</a:t>
            </a:r>
          </a:p>
          <a:p>
            <a:r>
              <a:rPr lang="en-US" dirty="0">
                <a:ea typeface="+mn-lt"/>
                <a:cs typeface="+mn-lt"/>
              </a:rPr>
              <a:t>expression – a math sentence using numbers, operations, and variable(s), but not an equal sign </a:t>
            </a:r>
          </a:p>
          <a:p>
            <a:r>
              <a:rPr lang="en-US" dirty="0">
                <a:ea typeface="+mn-lt"/>
                <a:cs typeface="+mn-lt"/>
              </a:rPr>
              <a:t>unit rate – a rate with 1 in the denominator </a:t>
            </a:r>
            <a:endParaRPr lang="en-US" dirty="0"/>
          </a:p>
        </p:txBody>
      </p:sp>
    </p:spTree>
    <p:extLst>
      <p:ext uri="{BB962C8B-B14F-4D97-AF65-F5344CB8AC3E}">
        <p14:creationId xmlns:p14="http://schemas.microsoft.com/office/powerpoint/2010/main" val="1342117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D1F59-5CC9-BFCC-F84D-5715E586EA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2663C9-0586-4FFC-2D06-6985B423CA00}"/>
              </a:ext>
            </a:extLst>
          </p:cNvPr>
          <p:cNvSpPr>
            <a:spLocks noGrp="1"/>
          </p:cNvSpPr>
          <p:nvPr>
            <p:ph type="title"/>
          </p:nvPr>
        </p:nvSpPr>
        <p:spPr>
          <a:xfrm>
            <a:off x="914400" y="4805081"/>
            <a:ext cx="7397087" cy="1527479"/>
          </a:xfrm>
        </p:spPr>
        <p:txBody>
          <a:bodyPr vert="horz" lIns="91440" tIns="45720" rIns="91440" bIns="45720" rtlCol="0" anchor="ctr">
            <a:normAutofit/>
          </a:bodyPr>
          <a:lstStyle/>
          <a:p>
            <a:r>
              <a:rPr lang="en-US" sz="4400">
                <a:solidFill>
                  <a:srgbClr val="FFFFFF"/>
                </a:solidFill>
              </a:rPr>
              <a:t>Practice</a:t>
            </a:r>
          </a:p>
        </p:txBody>
      </p:sp>
      <p:pic>
        <p:nvPicPr>
          <p:cNvPr id="5" name="Content Placeholder 4" descr="A white background with black text&#10;&#10;Description automatically generated">
            <a:extLst>
              <a:ext uri="{FF2B5EF4-FFF2-40B4-BE49-F238E27FC236}">
                <a16:creationId xmlns:a16="http://schemas.microsoft.com/office/drawing/2014/main" id="{5FD81589-6237-695E-1BCA-2942A999904A}"/>
              </a:ext>
            </a:extLst>
          </p:cNvPr>
          <p:cNvPicPr>
            <a:picLocks noGrp="1" noChangeAspect="1"/>
          </p:cNvPicPr>
          <p:nvPr>
            <p:ph idx="1"/>
          </p:nvPr>
        </p:nvPicPr>
        <p:blipFill>
          <a:blip r:embed="rId2"/>
          <a:stretch>
            <a:fillRect/>
          </a:stretch>
        </p:blipFill>
        <p:spPr>
          <a:xfrm>
            <a:off x="979714" y="1921588"/>
            <a:ext cx="10972800" cy="2458843"/>
          </a:xfrm>
          <a:prstGeom prst="rect">
            <a:avLst/>
          </a:prstGeom>
        </p:spPr>
      </p:pic>
      <p:sp>
        <p:nvSpPr>
          <p:cNvPr id="3" name="Title 1">
            <a:extLst>
              <a:ext uri="{FF2B5EF4-FFF2-40B4-BE49-F238E27FC236}">
                <a16:creationId xmlns:a16="http://schemas.microsoft.com/office/drawing/2014/main" id="{B0F70561-6F9A-2938-A7C4-A62B45BD41C9}"/>
              </a:ext>
            </a:extLst>
          </p:cNvPr>
          <p:cNvSpPr txBox="1">
            <a:spLocks/>
          </p:cNvSpPr>
          <p:nvPr/>
        </p:nvSpPr>
        <p:spPr>
          <a:xfrm>
            <a:off x="979714" y="1006774"/>
            <a:ext cx="10515600" cy="729157"/>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Practice</a:t>
            </a:r>
            <a:endParaRPr lang="en-US" dirty="0"/>
          </a:p>
        </p:txBody>
      </p:sp>
    </p:spTree>
    <p:extLst>
      <p:ext uri="{BB962C8B-B14F-4D97-AF65-F5344CB8AC3E}">
        <p14:creationId xmlns:p14="http://schemas.microsoft.com/office/powerpoint/2010/main" val="1377980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678A4-8796-A028-36FE-D16105180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15A02C-144E-73E0-24D1-299F7BA8106D}"/>
              </a:ext>
            </a:extLst>
          </p:cNvPr>
          <p:cNvSpPr>
            <a:spLocks noGrp="1"/>
          </p:cNvSpPr>
          <p:nvPr>
            <p:ph type="title"/>
          </p:nvPr>
        </p:nvSpPr>
        <p:spPr/>
        <p:txBody>
          <a:bodyPr/>
          <a:lstStyle/>
          <a:p>
            <a:r>
              <a:rPr lang="en-US" dirty="0"/>
              <a:t>Answer</a:t>
            </a:r>
          </a:p>
        </p:txBody>
      </p:sp>
      <p:pic>
        <p:nvPicPr>
          <p:cNvPr id="6" name="Content Placeholder 5" descr="A black and white text&#10;&#10;Description automatically generated">
            <a:extLst>
              <a:ext uri="{FF2B5EF4-FFF2-40B4-BE49-F238E27FC236}">
                <a16:creationId xmlns:a16="http://schemas.microsoft.com/office/drawing/2014/main" id="{52C17447-A4BF-F0A7-5A4F-5C005361F4BB}"/>
              </a:ext>
            </a:extLst>
          </p:cNvPr>
          <p:cNvPicPr>
            <a:picLocks noGrp="1" noChangeAspect="1"/>
          </p:cNvPicPr>
          <p:nvPr>
            <p:ph idx="1"/>
          </p:nvPr>
        </p:nvPicPr>
        <p:blipFill>
          <a:blip r:embed="rId2"/>
          <a:stretch>
            <a:fillRect/>
          </a:stretch>
        </p:blipFill>
        <p:spPr>
          <a:xfrm>
            <a:off x="1241319" y="2651914"/>
            <a:ext cx="9233807" cy="1053192"/>
          </a:xfrm>
        </p:spPr>
      </p:pic>
    </p:spTree>
    <p:extLst>
      <p:ext uri="{BB962C8B-B14F-4D97-AF65-F5344CB8AC3E}">
        <p14:creationId xmlns:p14="http://schemas.microsoft.com/office/powerpoint/2010/main" val="30291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E71E7-A311-009D-A21E-53C504DFEE6F}"/>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Key Points</a:t>
            </a:r>
          </a:p>
        </p:txBody>
      </p:sp>
      <p:sp>
        <p:nvSpPr>
          <p:cNvPr id="4" name="Content Placeholder 3">
            <a:extLst>
              <a:ext uri="{FF2B5EF4-FFF2-40B4-BE49-F238E27FC236}">
                <a16:creationId xmlns:a16="http://schemas.microsoft.com/office/drawing/2014/main" id="{3333D8BB-E900-2F1F-9021-FE316546E709}"/>
              </a:ext>
            </a:extLst>
          </p:cNvPr>
          <p:cNvSpPr>
            <a:spLocks noGrp="1"/>
          </p:cNvSpPr>
          <p:nvPr>
            <p:ph idx="1"/>
          </p:nvPr>
        </p:nvSpPr>
        <p:spPr>
          <a:xfrm>
            <a:off x="968828" y="2009617"/>
            <a:ext cx="10515600" cy="4013496"/>
          </a:xfrm>
        </p:spPr>
        <p:txBody>
          <a:bodyPr vert="horz" lIns="91440" tIns="45720" rIns="91440" bIns="45720" rtlCol="0">
            <a:normAutofit/>
          </a:bodyPr>
          <a:lstStyle/>
          <a:p>
            <a:r>
              <a:rPr lang="en-US"/>
              <a:t>Variables are symbols used to represent unknown quantities in equations and word problems.</a:t>
            </a:r>
          </a:p>
          <a:p>
            <a:r>
              <a:rPr lang="en-US"/>
              <a:t>A coefficient is a number that multiplies a variable.</a:t>
            </a:r>
          </a:p>
          <a:p>
            <a:r>
              <a:rPr lang="en-US"/>
              <a:t>Expressions are math sentences using numbers, operations, and variables.</a:t>
            </a:r>
          </a:p>
          <a:p>
            <a:r>
              <a:rPr lang="en-US"/>
              <a:t>Using variables in equations and word problems can help us to solve problems more efficiently and accurately.</a:t>
            </a:r>
          </a:p>
          <a:p>
            <a:r>
              <a:rPr lang="en-US"/>
              <a:t>Practice is key to mastering the use of variables.</a:t>
            </a:r>
          </a:p>
        </p:txBody>
      </p:sp>
    </p:spTree>
    <p:extLst>
      <p:ext uri="{BB962C8B-B14F-4D97-AF65-F5344CB8AC3E}">
        <p14:creationId xmlns:p14="http://schemas.microsoft.com/office/powerpoint/2010/main" val="2947039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84C94-6A04-B93D-4F0E-F0730C4E8081}"/>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What is a Coefficient?</a:t>
            </a:r>
          </a:p>
        </p:txBody>
      </p:sp>
      <p:graphicFrame>
        <p:nvGraphicFramePr>
          <p:cNvPr id="8" name="Content Placeholder 3">
            <a:extLst>
              <a:ext uri="{FF2B5EF4-FFF2-40B4-BE49-F238E27FC236}">
                <a16:creationId xmlns:a16="http://schemas.microsoft.com/office/drawing/2014/main" id="{69763AF0-9871-FEAE-A5AE-7198224A380C}"/>
              </a:ext>
            </a:extLst>
          </p:cNvPr>
          <p:cNvGraphicFramePr>
            <a:graphicFrameLocks noGrp="1"/>
          </p:cNvGraphicFramePr>
          <p:nvPr>
            <p:ph idx="1"/>
            <p:extLst>
              <p:ext uri="{D42A27DB-BD31-4B8C-83A1-F6EECF244321}">
                <p14:modId xmlns:p14="http://schemas.microsoft.com/office/powerpoint/2010/main" val="1530546495"/>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5708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A94A5E-C81B-8C6A-7807-CAF4E191CC9B}"/>
              </a:ext>
            </a:extLst>
          </p:cNvPr>
          <p:cNvSpPr>
            <a:spLocks noGrp="1"/>
          </p:cNvSpPr>
          <p:nvPr>
            <p:ph sz="half" idx="1"/>
          </p:nvPr>
        </p:nvSpPr>
        <p:spPr>
          <a:xfrm>
            <a:off x="838200" y="2024408"/>
            <a:ext cx="5181600" cy="4351338"/>
          </a:xfrm>
        </p:spPr>
        <p:txBody>
          <a:bodyPr>
            <a:normAutofit/>
          </a:bodyPr>
          <a:lstStyle/>
          <a:p>
            <a:r>
              <a:rPr lang="en-US"/>
              <a:t>Defining Variables</a:t>
            </a:r>
          </a:p>
          <a:p>
            <a:r>
              <a:rPr lang="en-US"/>
              <a:t>Using Variables in Equations</a:t>
            </a:r>
          </a:p>
          <a:p>
            <a:r>
              <a:rPr lang="en-US"/>
              <a:t>Using Variables in Word Problems</a:t>
            </a:r>
          </a:p>
          <a:p>
            <a:r>
              <a:rPr lang="en-US"/>
              <a:t>Practice Makes Perfect</a:t>
            </a:r>
          </a:p>
          <a:p>
            <a:r>
              <a:rPr lang="en-US"/>
              <a:t>Writing Expressions with Variables</a:t>
            </a:r>
          </a:p>
        </p:txBody>
      </p:sp>
      <p:sp>
        <p:nvSpPr>
          <p:cNvPr id="2" name="Title 1">
            <a:extLst>
              <a:ext uri="{FF2B5EF4-FFF2-40B4-BE49-F238E27FC236}">
                <a16:creationId xmlns:a16="http://schemas.microsoft.com/office/drawing/2014/main" id="{4802A911-37A8-B35A-BB91-5FF9ABDCFEAC}"/>
              </a:ext>
            </a:extLst>
          </p:cNvPr>
          <p:cNvSpPr>
            <a:spLocks noGrp="1"/>
          </p:cNvSpPr>
          <p:nvPr>
            <p:ph type="title"/>
          </p:nvPr>
        </p:nvSpPr>
        <p:spPr>
          <a:xfrm>
            <a:off x="961029" y="1006774"/>
            <a:ext cx="10515600" cy="729157"/>
          </a:xfrm>
        </p:spPr>
        <p:txBody>
          <a:bodyPr>
            <a:normAutofit/>
          </a:bodyPr>
          <a:lstStyle/>
          <a:p>
            <a:r>
              <a:rPr lang="en-US"/>
              <a:t>Welcome to the World of Variables</a:t>
            </a:r>
          </a:p>
        </p:txBody>
      </p:sp>
      <p:pic>
        <p:nvPicPr>
          <p:cNvPr id="7" name="Graphic 6" descr="Pencil">
            <a:extLst>
              <a:ext uri="{FF2B5EF4-FFF2-40B4-BE49-F238E27FC236}">
                <a16:creationId xmlns:a16="http://schemas.microsoft.com/office/drawing/2014/main" id="{491559C0-B9B9-504D-FC77-5F3786AEBE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7333" y="2024408"/>
            <a:ext cx="4351338" cy="4351338"/>
          </a:xfrm>
          <a:prstGeom prst="rect">
            <a:avLst/>
          </a:prstGeom>
        </p:spPr>
      </p:pic>
    </p:spTree>
    <p:extLst>
      <p:ext uri="{BB962C8B-B14F-4D97-AF65-F5344CB8AC3E}">
        <p14:creationId xmlns:p14="http://schemas.microsoft.com/office/powerpoint/2010/main" val="2621526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B701F-16CA-7395-C9E6-19C486FD05AF}"/>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Defining Variables</a:t>
            </a:r>
          </a:p>
        </p:txBody>
      </p:sp>
      <p:graphicFrame>
        <p:nvGraphicFramePr>
          <p:cNvPr id="8" name="Content Placeholder 3">
            <a:extLst>
              <a:ext uri="{FF2B5EF4-FFF2-40B4-BE49-F238E27FC236}">
                <a16:creationId xmlns:a16="http://schemas.microsoft.com/office/drawing/2014/main" id="{8120920D-4E70-4DB6-46A3-17B7B9E41987}"/>
              </a:ext>
            </a:extLst>
          </p:cNvPr>
          <p:cNvGraphicFramePr>
            <a:graphicFrameLocks noGrp="1"/>
          </p:cNvGraphicFramePr>
          <p:nvPr>
            <p:ph idx="1"/>
            <p:extLst>
              <p:ext uri="{D42A27DB-BD31-4B8C-83A1-F6EECF244321}">
                <p14:modId xmlns:p14="http://schemas.microsoft.com/office/powerpoint/2010/main" val="1085117442"/>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7347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55E0A-A02F-D9CF-5167-71092D20C98A}"/>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Using Variables in Equations</a:t>
            </a:r>
          </a:p>
        </p:txBody>
      </p:sp>
      <p:graphicFrame>
        <p:nvGraphicFramePr>
          <p:cNvPr id="8" name="Content Placeholder 3">
            <a:extLst>
              <a:ext uri="{FF2B5EF4-FFF2-40B4-BE49-F238E27FC236}">
                <a16:creationId xmlns:a16="http://schemas.microsoft.com/office/drawing/2014/main" id="{38C8D7E2-E388-B463-592A-2900CF1B8FFE}"/>
              </a:ext>
            </a:extLst>
          </p:cNvPr>
          <p:cNvGraphicFramePr>
            <a:graphicFrameLocks noGrp="1"/>
          </p:cNvGraphicFramePr>
          <p:nvPr>
            <p:ph idx="1"/>
            <p:extLst>
              <p:ext uri="{D42A27DB-BD31-4B8C-83A1-F6EECF244321}">
                <p14:modId xmlns:p14="http://schemas.microsoft.com/office/powerpoint/2010/main" val="2617945741"/>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7559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BAA55B4-4D8F-3B5E-8BA4-52B931A6F56B}"/>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In word problems, variables can help us to set up equations to solve the problem.</a:t>
            </a:r>
          </a:p>
          <a:p>
            <a:r>
              <a:rPr lang="en-US"/>
              <a:t>We can use variables to represent unknown quantities in word problems.</a:t>
            </a:r>
          </a:p>
          <a:p>
            <a:r>
              <a:rPr lang="en-US"/>
              <a:t>We can then use algebraic expressions and equations to solve the problem.</a:t>
            </a:r>
          </a:p>
          <a:p>
            <a:r>
              <a:rPr lang="en-US"/>
              <a:t>Variables can help us to solve word problems more efficiently.</a:t>
            </a:r>
          </a:p>
        </p:txBody>
      </p:sp>
      <p:sp>
        <p:nvSpPr>
          <p:cNvPr id="2" name="Title 1">
            <a:extLst>
              <a:ext uri="{FF2B5EF4-FFF2-40B4-BE49-F238E27FC236}">
                <a16:creationId xmlns:a16="http://schemas.microsoft.com/office/drawing/2014/main" id="{271840B0-D1E6-9875-C46A-817B987F29D9}"/>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Using Variables in Word Problems</a:t>
            </a:r>
          </a:p>
        </p:txBody>
      </p:sp>
      <p:pic>
        <p:nvPicPr>
          <p:cNvPr id="5" name="Content Placeholder 4" descr="The way to happyness isnt easy. It goes trough Fail, Problem, Blame, Stop, Wait, Stress, Success, Suck - and happyness is is little bit other then this.">
            <a:extLst>
              <a:ext uri="{FF2B5EF4-FFF2-40B4-BE49-F238E27FC236}">
                <a16:creationId xmlns:a16="http://schemas.microsoft.com/office/drawing/2014/main" id="{55E37A2F-8BA7-E1C7-77D0-980A36B99E8D}"/>
              </a:ext>
            </a:extLst>
          </p:cNvPr>
          <p:cNvPicPr>
            <a:picLocks noGrp="1" noChangeAspect="1"/>
          </p:cNvPicPr>
          <p:nvPr>
            <p:ph sz="half" idx="13"/>
          </p:nvPr>
        </p:nvPicPr>
        <p:blipFill rotWithShape="1">
          <a:blip r:embed="rId3"/>
          <a:srcRect l="21109" r="-1" b="-1"/>
          <a:stretch/>
        </p:blipFill>
        <p:spPr>
          <a:xfrm>
            <a:off x="6172202" y="2024408"/>
            <a:ext cx="5181600" cy="4351338"/>
          </a:xfrm>
          <a:prstGeom prst="rect">
            <a:avLst/>
          </a:prstGeom>
          <a:noFill/>
        </p:spPr>
      </p:pic>
    </p:spTree>
    <p:extLst>
      <p:ext uri="{BB962C8B-B14F-4D97-AF65-F5344CB8AC3E}">
        <p14:creationId xmlns:p14="http://schemas.microsoft.com/office/powerpoint/2010/main" val="3719682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21739B-38C2-ECB9-636D-93EE3B0021C8}"/>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Now that you have learned about variables, it's time to practice!</a:t>
            </a:r>
          </a:p>
          <a:p>
            <a:r>
              <a:rPr lang="en-US"/>
              <a:t>Try solving some practice problems that involve variables.</a:t>
            </a:r>
          </a:p>
          <a:p>
            <a:r>
              <a:rPr lang="en-US"/>
              <a:t>Remember to always check your work and make sure your answer makes sense.</a:t>
            </a:r>
          </a:p>
          <a:p>
            <a:r>
              <a:rPr lang="en-US"/>
              <a:t>With more practice, you will become a master at using variables to solve problems!</a:t>
            </a:r>
          </a:p>
        </p:txBody>
      </p:sp>
      <p:sp>
        <p:nvSpPr>
          <p:cNvPr id="2" name="Title 1">
            <a:extLst>
              <a:ext uri="{FF2B5EF4-FFF2-40B4-BE49-F238E27FC236}">
                <a16:creationId xmlns:a16="http://schemas.microsoft.com/office/drawing/2014/main" id="{D41F89D1-CF2D-3290-4191-97080F58D7A4}"/>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 Makes Perfect</a:t>
            </a:r>
          </a:p>
        </p:txBody>
      </p:sp>
      <p:pic>
        <p:nvPicPr>
          <p:cNvPr id="5" name="Content Placeholder 4" descr="Mixed raced student studying">
            <a:extLst>
              <a:ext uri="{FF2B5EF4-FFF2-40B4-BE49-F238E27FC236}">
                <a16:creationId xmlns:a16="http://schemas.microsoft.com/office/drawing/2014/main" id="{1CF64EB6-B7C7-B7F6-1861-DF5D0D5E74D2}"/>
              </a:ext>
            </a:extLst>
          </p:cNvPr>
          <p:cNvPicPr>
            <a:picLocks noGrp="1" noChangeAspect="1"/>
          </p:cNvPicPr>
          <p:nvPr>
            <p:ph sz="half" idx="13"/>
          </p:nvPr>
        </p:nvPicPr>
        <p:blipFill rotWithShape="1">
          <a:blip r:embed="rId3"/>
          <a:srcRect l="18132" r="2381" b="-1"/>
          <a:stretch/>
        </p:blipFill>
        <p:spPr>
          <a:xfrm>
            <a:off x="6172202" y="2024408"/>
            <a:ext cx="5181600" cy="4351338"/>
          </a:xfrm>
          <a:prstGeom prst="rect">
            <a:avLst/>
          </a:prstGeom>
          <a:noFill/>
        </p:spPr>
      </p:pic>
    </p:spTree>
    <p:extLst>
      <p:ext uri="{BB962C8B-B14F-4D97-AF65-F5344CB8AC3E}">
        <p14:creationId xmlns:p14="http://schemas.microsoft.com/office/powerpoint/2010/main" val="2186014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3CFB5-0149-4351-BAB9-FA2513A8004D}"/>
              </a:ext>
            </a:extLst>
          </p:cNvPr>
          <p:cNvSpPr>
            <a:spLocks noGrp="1"/>
          </p:cNvSpPr>
          <p:nvPr>
            <p:ph type="title"/>
          </p:nvPr>
        </p:nvSpPr>
        <p:spPr/>
        <p:txBody>
          <a:bodyPr/>
          <a:lstStyle/>
          <a:p>
            <a:r>
              <a:rPr lang="en-US" dirty="0"/>
              <a:t>Practice</a:t>
            </a:r>
          </a:p>
        </p:txBody>
      </p:sp>
      <p:pic>
        <p:nvPicPr>
          <p:cNvPr id="5" name="Content Placeholder 4" descr="A black text on a white background&#10;&#10;Description automatically generated">
            <a:extLst>
              <a:ext uri="{FF2B5EF4-FFF2-40B4-BE49-F238E27FC236}">
                <a16:creationId xmlns:a16="http://schemas.microsoft.com/office/drawing/2014/main" id="{528D6D69-0B21-65E0-9B9D-7044556F1597}"/>
              </a:ext>
            </a:extLst>
          </p:cNvPr>
          <p:cNvPicPr>
            <a:picLocks noGrp="1" noChangeAspect="1"/>
          </p:cNvPicPr>
          <p:nvPr>
            <p:ph idx="1"/>
          </p:nvPr>
        </p:nvPicPr>
        <p:blipFill>
          <a:blip r:embed="rId2"/>
          <a:stretch>
            <a:fillRect/>
          </a:stretch>
        </p:blipFill>
        <p:spPr>
          <a:xfrm>
            <a:off x="2181225" y="1854654"/>
            <a:ext cx="8112578" cy="1574346"/>
          </a:xfrm>
        </p:spPr>
      </p:pic>
    </p:spTree>
    <p:extLst>
      <p:ext uri="{BB962C8B-B14F-4D97-AF65-F5344CB8AC3E}">
        <p14:creationId xmlns:p14="http://schemas.microsoft.com/office/powerpoint/2010/main" val="2583207677"/>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C53B38A-7439-4353-8DDA-B90A2F54C3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3CA571-AE53-4394-B380-416AB56E9455}">
  <ds:schemaRefs>
    <ds:schemaRef ds:uri="http://schemas.microsoft.com/sharepoint/v3/contenttype/forms"/>
  </ds:schemaRefs>
</ds:datastoreItem>
</file>

<file path=customXml/itemProps3.xml><?xml version="1.0" encoding="utf-8"?>
<ds:datastoreItem xmlns:ds="http://schemas.openxmlformats.org/officeDocument/2006/customXml" ds:itemID="{6FD67C49-C5C4-41A3-B958-4075505466CB}">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docProps/app.xml><?xml version="1.0" encoding="utf-8"?>
<Properties xmlns="http://schemas.openxmlformats.org/officeDocument/2006/extended-properties" xmlns:vt="http://schemas.openxmlformats.org/officeDocument/2006/docPropsVTypes">
  <Template>Pearson Theme</Template>
  <TotalTime>19</TotalTime>
  <Words>1260</Words>
  <Application>Microsoft Office PowerPoint</Application>
  <PresentationFormat>Widescreen</PresentationFormat>
  <Paragraphs>83</Paragraphs>
  <Slides>23</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Open Sans Light</vt:lpstr>
      <vt:lpstr>Open Sans Semibold</vt:lpstr>
      <vt:lpstr>Pearson Theme</vt:lpstr>
      <vt:lpstr>PowerPoint Presentation</vt:lpstr>
      <vt:lpstr>Key Words</vt:lpstr>
      <vt:lpstr>What is a Coefficient?</vt:lpstr>
      <vt:lpstr>Welcome to the World of Variables</vt:lpstr>
      <vt:lpstr>Defining Variables</vt:lpstr>
      <vt:lpstr>Using Variables in Equations</vt:lpstr>
      <vt:lpstr>Using Variables in Word Problems</vt:lpstr>
      <vt:lpstr>Practice Makes Perfect</vt:lpstr>
      <vt:lpstr>Practice</vt:lpstr>
      <vt:lpstr>Answer</vt:lpstr>
      <vt:lpstr>Practice</vt:lpstr>
      <vt:lpstr>Answer</vt:lpstr>
      <vt:lpstr>Writing Expressions with Variables</vt:lpstr>
      <vt:lpstr>Example</vt:lpstr>
      <vt:lpstr>Writing Expressions with Variables: Examples</vt:lpstr>
      <vt:lpstr>Practice</vt:lpstr>
      <vt:lpstr>Answer</vt:lpstr>
      <vt:lpstr>Practice</vt:lpstr>
      <vt:lpstr>Answer</vt:lpstr>
      <vt:lpstr>Practice</vt:lpstr>
      <vt:lpstr>Answer</vt:lpstr>
      <vt:lpstr>Key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63</cp:revision>
  <dcterms:created xsi:type="dcterms:W3CDTF">2024-01-18T13:44:49Z</dcterms:created>
  <dcterms:modified xsi:type="dcterms:W3CDTF">2024-01-23T16:10:05Z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